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58" r:id="rId3"/>
    <p:sldId id="378" r:id="rId4"/>
    <p:sldId id="291" r:id="rId5"/>
    <p:sldId id="372" r:id="rId6"/>
    <p:sldId id="295" r:id="rId7"/>
    <p:sldId id="351" r:id="rId8"/>
    <p:sldId id="356" r:id="rId9"/>
    <p:sldId id="357" r:id="rId10"/>
    <p:sldId id="353" r:id="rId11"/>
    <p:sldId id="375" r:id="rId12"/>
    <p:sldId id="377" r:id="rId13"/>
    <p:sldId id="374" r:id="rId14"/>
    <p:sldId id="368" r:id="rId15"/>
    <p:sldId id="362" r:id="rId16"/>
    <p:sldId id="347" r:id="rId17"/>
    <p:sldId id="361" r:id="rId18"/>
    <p:sldId id="376" r:id="rId19"/>
    <p:sldId id="365" r:id="rId20"/>
    <p:sldId id="359" r:id="rId21"/>
    <p:sldId id="360" r:id="rId22"/>
    <p:sldId id="366" r:id="rId23"/>
    <p:sldId id="379"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58" autoAdjust="0"/>
  </p:normalViewPr>
  <p:slideViewPr>
    <p:cSldViewPr snapToGrid="0" snapToObjects="1">
      <p:cViewPr>
        <p:scale>
          <a:sx n="68" d="100"/>
          <a:sy n="68" d="100"/>
        </p:scale>
        <p:origin x="-1936"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818D1-2A41-B147-BE59-0650A813DD43}"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C3F1CF25-5D20-2442-8233-C14D563B5586}">
      <dgm:prSet phldrT="[Text]"/>
      <dgm:spPr/>
      <dgm:t>
        <a:bodyPr/>
        <a:lstStyle/>
        <a:p>
          <a:r>
            <a:rPr lang="en-US" dirty="0" smtClean="0"/>
            <a:t>Hazard Recognition</a:t>
          </a:r>
          <a:endParaRPr lang="en-US" dirty="0"/>
        </a:p>
      </dgm:t>
    </dgm:pt>
    <dgm:pt modelId="{F42DD161-9A7D-4043-8638-F99952AD0C58}" type="parTrans" cxnId="{CE86ED91-A2DC-0A49-8395-FFE872A08787}">
      <dgm:prSet/>
      <dgm:spPr/>
      <dgm:t>
        <a:bodyPr/>
        <a:lstStyle/>
        <a:p>
          <a:endParaRPr lang="en-US"/>
        </a:p>
      </dgm:t>
    </dgm:pt>
    <dgm:pt modelId="{A718A028-E59C-384C-85AE-7F2C6B3C6583}" type="sibTrans" cxnId="{CE86ED91-A2DC-0A49-8395-FFE872A08787}">
      <dgm:prSet/>
      <dgm:spPr/>
      <dgm:t>
        <a:bodyPr/>
        <a:lstStyle/>
        <a:p>
          <a:endParaRPr lang="en-US"/>
        </a:p>
      </dgm:t>
    </dgm:pt>
    <dgm:pt modelId="{FB6BE1C6-F2DB-4247-93E9-A675906C2FBE}">
      <dgm:prSet phldrT="[Text]"/>
      <dgm:spPr/>
      <dgm:t>
        <a:bodyPr/>
        <a:lstStyle/>
        <a:p>
          <a:r>
            <a:rPr lang="en-US" dirty="0" smtClean="0"/>
            <a:t>Risk Assessment</a:t>
          </a:r>
          <a:endParaRPr lang="en-US" dirty="0"/>
        </a:p>
      </dgm:t>
    </dgm:pt>
    <dgm:pt modelId="{50E4C84F-92A6-1A4A-ADA8-F571B0E3BB19}" type="parTrans" cxnId="{872DFD06-24A9-C840-A856-19B58C31C0E2}">
      <dgm:prSet/>
      <dgm:spPr/>
      <dgm:t>
        <a:bodyPr/>
        <a:lstStyle/>
        <a:p>
          <a:endParaRPr lang="en-US"/>
        </a:p>
      </dgm:t>
    </dgm:pt>
    <dgm:pt modelId="{8A91ADFB-9BFD-8041-8565-67B12C79F276}" type="sibTrans" cxnId="{872DFD06-24A9-C840-A856-19B58C31C0E2}">
      <dgm:prSet/>
      <dgm:spPr/>
      <dgm:t>
        <a:bodyPr/>
        <a:lstStyle/>
        <a:p>
          <a:endParaRPr lang="en-US"/>
        </a:p>
      </dgm:t>
    </dgm:pt>
    <dgm:pt modelId="{84DF62B9-81AB-9848-A541-0B323CF44AF5}">
      <dgm:prSet phldrT="[Text]"/>
      <dgm:spPr/>
      <dgm:t>
        <a:bodyPr/>
        <a:lstStyle/>
        <a:p>
          <a:r>
            <a:rPr lang="en-US" dirty="0" smtClean="0"/>
            <a:t>Controls, Protocols</a:t>
          </a:r>
          <a:endParaRPr lang="en-US" dirty="0"/>
        </a:p>
      </dgm:t>
    </dgm:pt>
    <dgm:pt modelId="{FC87D727-562F-9E48-A39D-16592CECB8E5}" type="parTrans" cxnId="{5A3244EA-6FFC-3C45-AC2B-47CF4941F937}">
      <dgm:prSet/>
      <dgm:spPr/>
      <dgm:t>
        <a:bodyPr/>
        <a:lstStyle/>
        <a:p>
          <a:endParaRPr lang="en-US"/>
        </a:p>
      </dgm:t>
    </dgm:pt>
    <dgm:pt modelId="{8044EE38-2FD3-EA45-AC4D-9B7548248C91}" type="sibTrans" cxnId="{5A3244EA-6FFC-3C45-AC2B-47CF4941F937}">
      <dgm:prSet/>
      <dgm:spPr/>
      <dgm:t>
        <a:bodyPr/>
        <a:lstStyle/>
        <a:p>
          <a:endParaRPr lang="en-US"/>
        </a:p>
      </dgm:t>
    </dgm:pt>
    <dgm:pt modelId="{6C748B38-06FA-274A-AC75-48B777F236A4}">
      <dgm:prSet phldrT="[Text]"/>
      <dgm:spPr/>
      <dgm:t>
        <a:bodyPr/>
        <a:lstStyle/>
        <a:p>
          <a:r>
            <a:rPr lang="en-US" dirty="0" smtClean="0"/>
            <a:t>Planning, Practice</a:t>
          </a:r>
          <a:endParaRPr lang="en-US" dirty="0"/>
        </a:p>
      </dgm:t>
    </dgm:pt>
    <dgm:pt modelId="{34B34FD9-8228-1940-B3C3-315B82A3743A}" type="parTrans" cxnId="{79D60C01-A5CC-A44E-9740-5D9FE0DA5144}">
      <dgm:prSet/>
      <dgm:spPr/>
      <dgm:t>
        <a:bodyPr/>
        <a:lstStyle/>
        <a:p>
          <a:endParaRPr lang="en-US"/>
        </a:p>
      </dgm:t>
    </dgm:pt>
    <dgm:pt modelId="{442C8584-4C22-C64B-80E6-A78F24E8FA81}" type="sibTrans" cxnId="{79D60C01-A5CC-A44E-9740-5D9FE0DA5144}">
      <dgm:prSet/>
      <dgm:spPr/>
      <dgm:t>
        <a:bodyPr/>
        <a:lstStyle/>
        <a:p>
          <a:endParaRPr lang="en-US"/>
        </a:p>
      </dgm:t>
    </dgm:pt>
    <dgm:pt modelId="{0C5BBFFB-869E-0C4E-8AD2-896067EE0EC1}">
      <dgm:prSet phldrT="[Text]"/>
      <dgm:spPr/>
      <dgm:t>
        <a:bodyPr/>
        <a:lstStyle/>
        <a:p>
          <a:r>
            <a:rPr lang="en-US" dirty="0" smtClean="0"/>
            <a:t>Analyze, Adjust</a:t>
          </a:r>
          <a:endParaRPr lang="en-US" dirty="0"/>
        </a:p>
      </dgm:t>
    </dgm:pt>
    <dgm:pt modelId="{F58F71DF-4642-A644-A29A-49551D6B376E}" type="parTrans" cxnId="{EE6134AF-1EE1-084F-BA99-EDD9AB89C157}">
      <dgm:prSet/>
      <dgm:spPr/>
      <dgm:t>
        <a:bodyPr/>
        <a:lstStyle/>
        <a:p>
          <a:endParaRPr lang="en-US"/>
        </a:p>
      </dgm:t>
    </dgm:pt>
    <dgm:pt modelId="{16945EA5-B2DD-604F-9813-4D306E55AFF9}" type="sibTrans" cxnId="{EE6134AF-1EE1-084F-BA99-EDD9AB89C157}">
      <dgm:prSet/>
      <dgm:spPr/>
      <dgm:t>
        <a:bodyPr/>
        <a:lstStyle/>
        <a:p>
          <a:endParaRPr lang="en-US"/>
        </a:p>
      </dgm:t>
    </dgm:pt>
    <dgm:pt modelId="{F059B1B8-BFA5-A34D-B39B-CA01D5686FB4}" type="pres">
      <dgm:prSet presAssocID="{0AB818D1-2A41-B147-BE59-0650A813DD43}" presName="Name0" presStyleCnt="0">
        <dgm:presLayoutVars>
          <dgm:dir/>
          <dgm:resizeHandles val="exact"/>
        </dgm:presLayoutVars>
      </dgm:prSet>
      <dgm:spPr/>
      <dgm:t>
        <a:bodyPr/>
        <a:lstStyle/>
        <a:p>
          <a:endParaRPr lang="en-US"/>
        </a:p>
      </dgm:t>
    </dgm:pt>
    <dgm:pt modelId="{5667DD07-4A66-FE4C-BE39-0F112F7BEFDD}" type="pres">
      <dgm:prSet presAssocID="{0AB818D1-2A41-B147-BE59-0650A813DD43}" presName="cycle" presStyleCnt="0"/>
      <dgm:spPr/>
    </dgm:pt>
    <dgm:pt modelId="{D57DCDAB-7217-B149-AA06-1BA71BBB1AEA}" type="pres">
      <dgm:prSet presAssocID="{C3F1CF25-5D20-2442-8233-C14D563B5586}" presName="nodeFirstNode" presStyleLbl="node1" presStyleIdx="0" presStyleCnt="5">
        <dgm:presLayoutVars>
          <dgm:bulletEnabled val="1"/>
        </dgm:presLayoutVars>
      </dgm:prSet>
      <dgm:spPr/>
      <dgm:t>
        <a:bodyPr/>
        <a:lstStyle/>
        <a:p>
          <a:endParaRPr lang="en-US"/>
        </a:p>
      </dgm:t>
    </dgm:pt>
    <dgm:pt modelId="{4CBCCB6A-965B-7A44-B249-B82A34C695A9}" type="pres">
      <dgm:prSet presAssocID="{A718A028-E59C-384C-85AE-7F2C6B3C6583}" presName="sibTransFirstNode" presStyleLbl="bgShp" presStyleIdx="0" presStyleCnt="1"/>
      <dgm:spPr/>
      <dgm:t>
        <a:bodyPr/>
        <a:lstStyle/>
        <a:p>
          <a:endParaRPr lang="en-US"/>
        </a:p>
      </dgm:t>
    </dgm:pt>
    <dgm:pt modelId="{34955F87-D430-7E48-AA9E-2294D06A1EAC}" type="pres">
      <dgm:prSet presAssocID="{FB6BE1C6-F2DB-4247-93E9-A675906C2FBE}" presName="nodeFollowingNodes" presStyleLbl="node1" presStyleIdx="1" presStyleCnt="5">
        <dgm:presLayoutVars>
          <dgm:bulletEnabled val="1"/>
        </dgm:presLayoutVars>
      </dgm:prSet>
      <dgm:spPr/>
      <dgm:t>
        <a:bodyPr/>
        <a:lstStyle/>
        <a:p>
          <a:endParaRPr lang="en-US"/>
        </a:p>
      </dgm:t>
    </dgm:pt>
    <dgm:pt modelId="{A9DB0B23-542A-0A43-9C86-BA47D5BF0825}" type="pres">
      <dgm:prSet presAssocID="{84DF62B9-81AB-9848-A541-0B323CF44AF5}" presName="nodeFollowingNodes" presStyleLbl="node1" presStyleIdx="2" presStyleCnt="5">
        <dgm:presLayoutVars>
          <dgm:bulletEnabled val="1"/>
        </dgm:presLayoutVars>
      </dgm:prSet>
      <dgm:spPr/>
      <dgm:t>
        <a:bodyPr/>
        <a:lstStyle/>
        <a:p>
          <a:endParaRPr lang="en-US"/>
        </a:p>
      </dgm:t>
    </dgm:pt>
    <dgm:pt modelId="{592AA016-5724-9D41-90FD-EA20CF61B47D}" type="pres">
      <dgm:prSet presAssocID="{6C748B38-06FA-274A-AC75-48B777F236A4}" presName="nodeFollowingNodes" presStyleLbl="node1" presStyleIdx="3" presStyleCnt="5">
        <dgm:presLayoutVars>
          <dgm:bulletEnabled val="1"/>
        </dgm:presLayoutVars>
      </dgm:prSet>
      <dgm:spPr/>
      <dgm:t>
        <a:bodyPr/>
        <a:lstStyle/>
        <a:p>
          <a:endParaRPr lang="en-US"/>
        </a:p>
      </dgm:t>
    </dgm:pt>
    <dgm:pt modelId="{D3A14AAF-503B-AA4B-94A8-BEA8E50C13B0}" type="pres">
      <dgm:prSet presAssocID="{0C5BBFFB-869E-0C4E-8AD2-896067EE0EC1}" presName="nodeFollowingNodes" presStyleLbl="node1" presStyleIdx="4" presStyleCnt="5">
        <dgm:presLayoutVars>
          <dgm:bulletEnabled val="1"/>
        </dgm:presLayoutVars>
      </dgm:prSet>
      <dgm:spPr/>
      <dgm:t>
        <a:bodyPr/>
        <a:lstStyle/>
        <a:p>
          <a:endParaRPr lang="en-US"/>
        </a:p>
      </dgm:t>
    </dgm:pt>
  </dgm:ptLst>
  <dgm:cxnLst>
    <dgm:cxn modelId="{43E0057F-EF74-904A-948B-30A78197131D}" type="presOf" srcId="{FB6BE1C6-F2DB-4247-93E9-A675906C2FBE}" destId="{34955F87-D430-7E48-AA9E-2294D06A1EAC}" srcOrd="0" destOrd="0" presId="urn:microsoft.com/office/officeart/2005/8/layout/cycle3"/>
    <dgm:cxn modelId="{6E1FBF9B-0697-554F-AE8E-E1B6E1C12D87}" type="presOf" srcId="{C3F1CF25-5D20-2442-8233-C14D563B5586}" destId="{D57DCDAB-7217-B149-AA06-1BA71BBB1AEA}" srcOrd="0" destOrd="0" presId="urn:microsoft.com/office/officeart/2005/8/layout/cycle3"/>
    <dgm:cxn modelId="{5A3244EA-6FFC-3C45-AC2B-47CF4941F937}" srcId="{0AB818D1-2A41-B147-BE59-0650A813DD43}" destId="{84DF62B9-81AB-9848-A541-0B323CF44AF5}" srcOrd="2" destOrd="0" parTransId="{FC87D727-562F-9E48-A39D-16592CECB8E5}" sibTransId="{8044EE38-2FD3-EA45-AC4D-9B7548248C91}"/>
    <dgm:cxn modelId="{2D8E6532-C694-BD41-A1CC-0F88AE48D707}" type="presOf" srcId="{A718A028-E59C-384C-85AE-7F2C6B3C6583}" destId="{4CBCCB6A-965B-7A44-B249-B82A34C695A9}" srcOrd="0" destOrd="0" presId="urn:microsoft.com/office/officeart/2005/8/layout/cycle3"/>
    <dgm:cxn modelId="{1C6751A2-9BB0-8B46-832C-F5BC84800E04}" type="presOf" srcId="{84DF62B9-81AB-9848-A541-0B323CF44AF5}" destId="{A9DB0B23-542A-0A43-9C86-BA47D5BF0825}" srcOrd="0" destOrd="0" presId="urn:microsoft.com/office/officeart/2005/8/layout/cycle3"/>
    <dgm:cxn modelId="{EE6134AF-1EE1-084F-BA99-EDD9AB89C157}" srcId="{0AB818D1-2A41-B147-BE59-0650A813DD43}" destId="{0C5BBFFB-869E-0C4E-8AD2-896067EE0EC1}" srcOrd="4" destOrd="0" parTransId="{F58F71DF-4642-A644-A29A-49551D6B376E}" sibTransId="{16945EA5-B2DD-604F-9813-4D306E55AFF9}"/>
    <dgm:cxn modelId="{872DFD06-24A9-C840-A856-19B58C31C0E2}" srcId="{0AB818D1-2A41-B147-BE59-0650A813DD43}" destId="{FB6BE1C6-F2DB-4247-93E9-A675906C2FBE}" srcOrd="1" destOrd="0" parTransId="{50E4C84F-92A6-1A4A-ADA8-F571B0E3BB19}" sibTransId="{8A91ADFB-9BFD-8041-8565-67B12C79F276}"/>
    <dgm:cxn modelId="{6F177CF7-33B6-E74E-9B46-E4D2E5242FB9}" type="presOf" srcId="{0AB818D1-2A41-B147-BE59-0650A813DD43}" destId="{F059B1B8-BFA5-A34D-B39B-CA01D5686FB4}" srcOrd="0" destOrd="0" presId="urn:microsoft.com/office/officeart/2005/8/layout/cycle3"/>
    <dgm:cxn modelId="{CE86ED91-A2DC-0A49-8395-FFE872A08787}" srcId="{0AB818D1-2A41-B147-BE59-0650A813DD43}" destId="{C3F1CF25-5D20-2442-8233-C14D563B5586}" srcOrd="0" destOrd="0" parTransId="{F42DD161-9A7D-4043-8638-F99952AD0C58}" sibTransId="{A718A028-E59C-384C-85AE-7F2C6B3C6583}"/>
    <dgm:cxn modelId="{256DCDA2-5BAF-7E4E-8DEB-430FDF9C7414}" type="presOf" srcId="{0C5BBFFB-869E-0C4E-8AD2-896067EE0EC1}" destId="{D3A14AAF-503B-AA4B-94A8-BEA8E50C13B0}" srcOrd="0" destOrd="0" presId="urn:microsoft.com/office/officeart/2005/8/layout/cycle3"/>
    <dgm:cxn modelId="{79D60C01-A5CC-A44E-9740-5D9FE0DA5144}" srcId="{0AB818D1-2A41-B147-BE59-0650A813DD43}" destId="{6C748B38-06FA-274A-AC75-48B777F236A4}" srcOrd="3" destOrd="0" parTransId="{34B34FD9-8228-1940-B3C3-315B82A3743A}" sibTransId="{442C8584-4C22-C64B-80E6-A78F24E8FA81}"/>
    <dgm:cxn modelId="{640D1CC6-81C0-9A4A-A2DE-87BC4D7BFB28}" type="presOf" srcId="{6C748B38-06FA-274A-AC75-48B777F236A4}" destId="{592AA016-5724-9D41-90FD-EA20CF61B47D}" srcOrd="0" destOrd="0" presId="urn:microsoft.com/office/officeart/2005/8/layout/cycle3"/>
    <dgm:cxn modelId="{A37C88BE-B730-874E-A7F0-ED4677263A24}" type="presParOf" srcId="{F059B1B8-BFA5-A34D-B39B-CA01D5686FB4}" destId="{5667DD07-4A66-FE4C-BE39-0F112F7BEFDD}" srcOrd="0" destOrd="0" presId="urn:microsoft.com/office/officeart/2005/8/layout/cycle3"/>
    <dgm:cxn modelId="{44847944-C576-D74C-818A-0A890127EA47}" type="presParOf" srcId="{5667DD07-4A66-FE4C-BE39-0F112F7BEFDD}" destId="{D57DCDAB-7217-B149-AA06-1BA71BBB1AEA}" srcOrd="0" destOrd="0" presId="urn:microsoft.com/office/officeart/2005/8/layout/cycle3"/>
    <dgm:cxn modelId="{35F71155-F6D9-D449-9994-42FB98140C3F}" type="presParOf" srcId="{5667DD07-4A66-FE4C-BE39-0F112F7BEFDD}" destId="{4CBCCB6A-965B-7A44-B249-B82A34C695A9}" srcOrd="1" destOrd="0" presId="urn:microsoft.com/office/officeart/2005/8/layout/cycle3"/>
    <dgm:cxn modelId="{B565ED09-A4B3-F84D-BA7D-FBBAE1144596}" type="presParOf" srcId="{5667DD07-4A66-FE4C-BE39-0F112F7BEFDD}" destId="{34955F87-D430-7E48-AA9E-2294D06A1EAC}" srcOrd="2" destOrd="0" presId="urn:microsoft.com/office/officeart/2005/8/layout/cycle3"/>
    <dgm:cxn modelId="{4DCD3C6E-050C-EC4A-ACD4-BE1C4EDDC688}" type="presParOf" srcId="{5667DD07-4A66-FE4C-BE39-0F112F7BEFDD}" destId="{A9DB0B23-542A-0A43-9C86-BA47D5BF0825}" srcOrd="3" destOrd="0" presId="urn:microsoft.com/office/officeart/2005/8/layout/cycle3"/>
    <dgm:cxn modelId="{55B18392-0844-2340-8F10-FFE43AB4D041}" type="presParOf" srcId="{5667DD07-4A66-FE4C-BE39-0F112F7BEFDD}" destId="{592AA016-5724-9D41-90FD-EA20CF61B47D}" srcOrd="4" destOrd="0" presId="urn:microsoft.com/office/officeart/2005/8/layout/cycle3"/>
    <dgm:cxn modelId="{BCC49B67-0B10-9C4A-8D44-3C8419051E64}" type="presParOf" srcId="{5667DD07-4A66-FE4C-BE39-0F112F7BEFDD}" destId="{D3A14AAF-503B-AA4B-94A8-BEA8E50C13B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CCB6A-965B-7A44-B249-B82A34C695A9}">
      <dsp:nvSpPr>
        <dsp:cNvPr id="0" name=""/>
        <dsp:cNvSpPr/>
      </dsp:nvSpPr>
      <dsp:spPr>
        <a:xfrm>
          <a:off x="1606352" y="-19085"/>
          <a:ext cx="3300082" cy="3300082"/>
        </a:xfrm>
        <a:prstGeom prst="circularArrow">
          <a:avLst>
            <a:gd name="adj1" fmla="val 5544"/>
            <a:gd name="adj2" fmla="val 330680"/>
            <a:gd name="adj3" fmla="val 13804179"/>
            <a:gd name="adj4" fmla="val 17368793"/>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7DCDAB-7217-B149-AA06-1BA71BBB1AEA}">
      <dsp:nvSpPr>
        <dsp:cNvPr id="0" name=""/>
        <dsp:cNvSpPr/>
      </dsp:nvSpPr>
      <dsp:spPr>
        <a:xfrm>
          <a:off x="2493176" y="525"/>
          <a:ext cx="1526434" cy="76321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Hazard Recognition</a:t>
          </a:r>
          <a:endParaRPr lang="en-US" sz="1900" kern="1200" dirty="0"/>
        </a:p>
      </dsp:txBody>
      <dsp:txXfrm>
        <a:off x="2530433" y="37782"/>
        <a:ext cx="1451920" cy="688703"/>
      </dsp:txXfrm>
    </dsp:sp>
    <dsp:sp modelId="{34955F87-D430-7E48-AA9E-2294D06A1EAC}">
      <dsp:nvSpPr>
        <dsp:cNvPr id="0" name=""/>
        <dsp:cNvSpPr/>
      </dsp:nvSpPr>
      <dsp:spPr>
        <a:xfrm>
          <a:off x="3831583" y="972935"/>
          <a:ext cx="1526434" cy="76321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Risk Assessment</a:t>
          </a:r>
          <a:endParaRPr lang="en-US" sz="1900" kern="1200" dirty="0"/>
        </a:p>
      </dsp:txBody>
      <dsp:txXfrm>
        <a:off x="3868840" y="1010192"/>
        <a:ext cx="1451920" cy="688703"/>
      </dsp:txXfrm>
    </dsp:sp>
    <dsp:sp modelId="{A9DB0B23-542A-0A43-9C86-BA47D5BF0825}">
      <dsp:nvSpPr>
        <dsp:cNvPr id="0" name=""/>
        <dsp:cNvSpPr/>
      </dsp:nvSpPr>
      <dsp:spPr>
        <a:xfrm>
          <a:off x="3320357" y="2546327"/>
          <a:ext cx="1526434" cy="76321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Controls, Protocols</a:t>
          </a:r>
          <a:endParaRPr lang="en-US" sz="1900" kern="1200" dirty="0"/>
        </a:p>
      </dsp:txBody>
      <dsp:txXfrm>
        <a:off x="3357614" y="2583584"/>
        <a:ext cx="1451920" cy="688703"/>
      </dsp:txXfrm>
    </dsp:sp>
    <dsp:sp modelId="{592AA016-5724-9D41-90FD-EA20CF61B47D}">
      <dsp:nvSpPr>
        <dsp:cNvPr id="0" name=""/>
        <dsp:cNvSpPr/>
      </dsp:nvSpPr>
      <dsp:spPr>
        <a:xfrm>
          <a:off x="1665995" y="2546327"/>
          <a:ext cx="1526434" cy="76321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Planning, Practice</a:t>
          </a:r>
          <a:endParaRPr lang="en-US" sz="1900" kern="1200" dirty="0"/>
        </a:p>
      </dsp:txBody>
      <dsp:txXfrm>
        <a:off x="1703252" y="2583584"/>
        <a:ext cx="1451920" cy="688703"/>
      </dsp:txXfrm>
    </dsp:sp>
    <dsp:sp modelId="{D3A14AAF-503B-AA4B-94A8-BEA8E50C13B0}">
      <dsp:nvSpPr>
        <dsp:cNvPr id="0" name=""/>
        <dsp:cNvSpPr/>
      </dsp:nvSpPr>
      <dsp:spPr>
        <a:xfrm>
          <a:off x="1154768" y="972935"/>
          <a:ext cx="1526434" cy="76321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Analyze, Adjust</a:t>
          </a:r>
          <a:endParaRPr lang="en-US" sz="1900" kern="1200" dirty="0"/>
        </a:p>
      </dsp:txBody>
      <dsp:txXfrm>
        <a:off x="1192025" y="1010192"/>
        <a:ext cx="1451920" cy="6887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AE4B3-8766-834F-B202-25C1A2ED2136}" type="datetimeFigureOut">
              <a:rPr lang="en-US" smtClean="0"/>
              <a:t>2015-12-15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42E78-9ED0-F54F-9E6A-0A6C2CD2B8D1}" type="slidenum">
              <a:rPr lang="en-US" smtClean="0"/>
              <a:t>‹#›</a:t>
            </a:fld>
            <a:endParaRPr lang="en-US"/>
          </a:p>
        </p:txBody>
      </p:sp>
    </p:spTree>
    <p:extLst>
      <p:ext uri="{BB962C8B-B14F-4D97-AF65-F5344CB8AC3E}">
        <p14:creationId xmlns:p14="http://schemas.microsoft.com/office/powerpoint/2010/main" val="173046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1</a:t>
            </a:fld>
            <a:endParaRPr lang="en-US"/>
          </a:p>
        </p:txBody>
      </p:sp>
    </p:spTree>
    <p:extLst>
      <p:ext uri="{BB962C8B-B14F-4D97-AF65-F5344CB8AC3E}">
        <p14:creationId xmlns:p14="http://schemas.microsoft.com/office/powerpoint/2010/main" val="418968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Querying</a:t>
            </a:r>
            <a:r>
              <a:rPr lang="en-US" baseline="0" dirty="0" smtClean="0"/>
              <a:t> conditions for incompatibility</a:t>
            </a:r>
            <a:endParaRPr lang="en-US" dirty="0" smtClean="0"/>
          </a:p>
          <a:p>
            <a:r>
              <a:rPr lang="en-US" dirty="0" smtClean="0"/>
              <a:t>Retro-hazard analysis </a:t>
            </a:r>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12</a:t>
            </a:fld>
            <a:endParaRPr lang="en-US"/>
          </a:p>
        </p:txBody>
      </p:sp>
    </p:spTree>
    <p:extLst>
      <p:ext uri="{BB962C8B-B14F-4D97-AF65-F5344CB8AC3E}">
        <p14:creationId xmlns:p14="http://schemas.microsoft.com/office/powerpoint/2010/main" val="225507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 alerts for</a:t>
            </a:r>
            <a:r>
              <a:rPr lang="en-US" baseline="0" dirty="0" smtClean="0"/>
              <a:t> synthesis planning</a:t>
            </a:r>
            <a:endParaRPr lang="en-US"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t>13</a:t>
            </a:fld>
            <a:endParaRPr lang="en-US"/>
          </a:p>
        </p:txBody>
      </p:sp>
    </p:spTree>
    <p:extLst>
      <p:ext uri="{BB962C8B-B14F-4D97-AF65-F5344CB8AC3E}">
        <p14:creationId xmlns:p14="http://schemas.microsoft.com/office/powerpoint/2010/main" val="225507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t>14</a:t>
            </a:fld>
            <a:endParaRPr lang="en-US"/>
          </a:p>
        </p:txBody>
      </p:sp>
    </p:spTree>
    <p:extLst>
      <p:ext uri="{BB962C8B-B14F-4D97-AF65-F5344CB8AC3E}">
        <p14:creationId xmlns:p14="http://schemas.microsoft.com/office/powerpoint/2010/main" val="132725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t>15</a:t>
            </a:fld>
            <a:endParaRPr lang="en-US"/>
          </a:p>
        </p:txBody>
      </p:sp>
    </p:spTree>
    <p:extLst>
      <p:ext uri="{BB962C8B-B14F-4D97-AF65-F5344CB8AC3E}">
        <p14:creationId xmlns:p14="http://schemas.microsoft.com/office/powerpoint/2010/main" val="132725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 safety terminologies</a:t>
            </a:r>
          </a:p>
          <a:p>
            <a:r>
              <a:rPr lang="en-US" dirty="0" smtClean="0"/>
              <a:t>Vendor SDS and GHS documentation</a:t>
            </a:r>
          </a:p>
          <a:p>
            <a:r>
              <a:rPr lang="en-US" dirty="0" smtClean="0"/>
              <a:t>Institution incident reports</a:t>
            </a:r>
          </a:p>
          <a:p>
            <a:r>
              <a:rPr lang="en-US" dirty="0" smtClean="0"/>
              <a:t>EHS SOPs and risk analyses</a:t>
            </a:r>
          </a:p>
          <a:p>
            <a:r>
              <a:rPr lang="en-US" dirty="0" smtClean="0"/>
              <a:t>Published article cautionary notation</a:t>
            </a:r>
          </a:p>
          <a:p>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16</a:t>
            </a:fld>
            <a:endParaRPr lang="en-US"/>
          </a:p>
        </p:txBody>
      </p:sp>
    </p:spTree>
    <p:extLst>
      <p:ext uri="{BB962C8B-B14F-4D97-AF65-F5344CB8AC3E}">
        <p14:creationId xmlns:p14="http://schemas.microsoft.com/office/powerpoint/2010/main" val="2470385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Safety terminology</a:t>
            </a:r>
            <a:r>
              <a:rPr lang="en-US" baseline="0" dirty="0" smtClean="0"/>
              <a:t> - </a:t>
            </a:r>
            <a:r>
              <a:rPr lang="en-US" dirty="0" smtClean="0"/>
              <a:t>ILO IPCS,</a:t>
            </a:r>
            <a:r>
              <a:rPr lang="en-US" baseline="0" dirty="0" smtClean="0"/>
              <a:t> </a:t>
            </a:r>
            <a:r>
              <a:rPr lang="en-US" dirty="0" smtClean="0"/>
              <a:t>Gottschalk &amp; Walker - </a:t>
            </a:r>
            <a:r>
              <a:rPr lang="en-US" baseline="0" dirty="0" smtClean="0"/>
              <a:t>Need to work on a unified safety terminology, like UAT or AGROVOC</a:t>
            </a:r>
            <a:endParaRPr lang="en-US" dirty="0" smtClean="0"/>
          </a:p>
          <a:p>
            <a:r>
              <a:rPr lang="en-US" dirty="0" smtClean="0"/>
              <a:t>More GHS documentation – ILO, ECHA,</a:t>
            </a:r>
            <a:r>
              <a:rPr lang="en-US" baseline="0" dirty="0" smtClean="0"/>
              <a:t> NITE, need more from vendors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incidents, Lessons Learned –</a:t>
            </a:r>
            <a:r>
              <a:rPr lang="en-US" baseline="0" dirty="0" smtClean="0"/>
              <a:t> Pistoia Chemical Safety Library</a:t>
            </a:r>
            <a:endParaRPr lang="en-US" dirty="0" smtClean="0"/>
          </a:p>
          <a:p>
            <a:r>
              <a:rPr lang="en-US" dirty="0" smtClean="0"/>
              <a:t>EHS SOPs and risk analyses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cautionary notation – compile</a:t>
            </a:r>
            <a:r>
              <a:rPr lang="en-US" baseline="0" dirty="0" smtClean="0"/>
              <a:t>d from possible journal reporting requirements?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17</a:t>
            </a:fld>
            <a:endParaRPr lang="en-US"/>
          </a:p>
        </p:txBody>
      </p:sp>
    </p:spTree>
    <p:extLst>
      <p:ext uri="{BB962C8B-B14F-4D97-AF65-F5344CB8AC3E}">
        <p14:creationId xmlns:p14="http://schemas.microsoft.com/office/powerpoint/2010/main" val="2255078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Reactivity classification for storage and disposal</a:t>
            </a:r>
          </a:p>
        </p:txBody>
      </p:sp>
      <p:sp>
        <p:nvSpPr>
          <p:cNvPr id="4" name="Slide Number Placeholder 3"/>
          <p:cNvSpPr>
            <a:spLocks noGrp="1"/>
          </p:cNvSpPr>
          <p:nvPr>
            <p:ph type="sldNum" sz="quarter" idx="10"/>
          </p:nvPr>
        </p:nvSpPr>
        <p:spPr/>
        <p:txBody>
          <a:bodyPr/>
          <a:lstStyle/>
          <a:p>
            <a:fld id="{0E842E78-9ED0-F54F-9E6A-0A6C2CD2B8D1}" type="slidenum">
              <a:rPr lang="en-US" smtClean="0"/>
              <a:t>18</a:t>
            </a:fld>
            <a:endParaRPr lang="en-US"/>
          </a:p>
        </p:txBody>
      </p:sp>
    </p:spTree>
    <p:extLst>
      <p:ext uri="{BB962C8B-B14F-4D97-AF65-F5344CB8AC3E}">
        <p14:creationId xmlns:p14="http://schemas.microsoft.com/office/powerpoint/2010/main" val="225507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process description (process ‘ingredients’ and how related, </a:t>
            </a:r>
            <a:r>
              <a:rPr lang="en-US" baseline="0" dirty="0" err="1" smtClean="0"/>
              <a:t>ala</a:t>
            </a:r>
            <a:r>
              <a:rPr lang="en-US" baseline="0" dirty="0" smtClean="0"/>
              <a:t> bowtie))</a:t>
            </a:r>
          </a:p>
          <a:p>
            <a:r>
              <a:rPr lang="en-US" baseline="0" dirty="0" smtClean="0"/>
              <a:t>- </a:t>
            </a:r>
            <a:r>
              <a:rPr lang="en-US" baseline="0" dirty="0" smtClean="0"/>
              <a:t>Could enable analysis of lessons learned about contributing factors, weak areas of control, etc.  </a:t>
            </a:r>
          </a:p>
        </p:txBody>
      </p:sp>
      <p:sp>
        <p:nvSpPr>
          <p:cNvPr id="4" name="Slide Number Placeholder 3"/>
          <p:cNvSpPr>
            <a:spLocks noGrp="1"/>
          </p:cNvSpPr>
          <p:nvPr>
            <p:ph type="sldNum" sz="quarter" idx="10"/>
          </p:nvPr>
        </p:nvSpPr>
        <p:spPr/>
        <p:txBody>
          <a:bodyPr/>
          <a:lstStyle/>
          <a:p>
            <a:fld id="{0E842E78-9ED0-F54F-9E6A-0A6C2CD2B8D1}" type="slidenum">
              <a:rPr lang="en-US" smtClean="0"/>
              <a:t>19</a:t>
            </a:fld>
            <a:endParaRPr lang="en-US"/>
          </a:p>
        </p:txBody>
      </p:sp>
    </p:spTree>
    <p:extLst>
      <p:ext uri="{BB962C8B-B14F-4D97-AF65-F5344CB8AC3E}">
        <p14:creationId xmlns:p14="http://schemas.microsoft.com/office/powerpoint/2010/main" val="1327250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Ralph showed some use cases, others emerging, like campus inventory/information delivery systems</a:t>
            </a:r>
          </a:p>
        </p:txBody>
      </p:sp>
      <p:sp>
        <p:nvSpPr>
          <p:cNvPr id="4" name="Slide Number Placeholder 3"/>
          <p:cNvSpPr>
            <a:spLocks noGrp="1"/>
          </p:cNvSpPr>
          <p:nvPr>
            <p:ph type="sldNum" sz="quarter" idx="10"/>
          </p:nvPr>
        </p:nvSpPr>
        <p:spPr/>
        <p:txBody>
          <a:bodyPr/>
          <a:lstStyle/>
          <a:p>
            <a:fld id="{0E842E78-9ED0-F54F-9E6A-0A6C2CD2B8D1}" type="slidenum">
              <a:rPr lang="en-US" smtClean="0"/>
              <a:t>20</a:t>
            </a:fld>
            <a:endParaRPr lang="en-US"/>
          </a:p>
        </p:txBody>
      </p:sp>
    </p:spTree>
    <p:extLst>
      <p:ext uri="{BB962C8B-B14F-4D97-AF65-F5344CB8AC3E}">
        <p14:creationId xmlns:p14="http://schemas.microsoft.com/office/powerpoint/2010/main" val="1460856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Ralph showed some use cases, others emerging, like campus inventory/information delivery systems</a:t>
            </a:r>
          </a:p>
          <a:p>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21</a:t>
            </a:fld>
            <a:endParaRPr lang="en-US"/>
          </a:p>
        </p:txBody>
      </p:sp>
    </p:spTree>
    <p:extLst>
      <p:ext uri="{BB962C8B-B14F-4D97-AF65-F5344CB8AC3E}">
        <p14:creationId xmlns:p14="http://schemas.microsoft.com/office/powerpoint/2010/main" val="146085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2</a:t>
            </a:fld>
            <a:endParaRPr lang="en-US"/>
          </a:p>
        </p:txBody>
      </p:sp>
    </p:spTree>
    <p:extLst>
      <p:ext uri="{BB962C8B-B14F-4D97-AF65-F5344CB8AC3E}">
        <p14:creationId xmlns:p14="http://schemas.microsoft.com/office/powerpoint/2010/main" val="2410708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t>22</a:t>
            </a:fld>
            <a:endParaRPr lang="en-US"/>
          </a:p>
        </p:txBody>
      </p:sp>
    </p:spTree>
    <p:extLst>
      <p:ext uri="{BB962C8B-B14F-4D97-AF65-F5344CB8AC3E}">
        <p14:creationId xmlns:p14="http://schemas.microsoft.com/office/powerpoint/2010/main" val="146473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t>23</a:t>
            </a:fld>
            <a:endParaRPr lang="en-US"/>
          </a:p>
        </p:txBody>
      </p:sp>
    </p:spTree>
    <p:extLst>
      <p:ext uri="{BB962C8B-B14F-4D97-AF65-F5344CB8AC3E}">
        <p14:creationId xmlns:p14="http://schemas.microsoft.com/office/powerpoint/2010/main" val="1464737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43D49-3015-F340-AEE7-DF92AD03E17C}" type="slidenum">
              <a:rPr lang="en-US" smtClean="0"/>
              <a:t>24</a:t>
            </a:fld>
            <a:endParaRPr lang="en-US"/>
          </a:p>
        </p:txBody>
      </p:sp>
    </p:spTree>
    <p:extLst>
      <p:ext uri="{BB962C8B-B14F-4D97-AF65-F5344CB8AC3E}">
        <p14:creationId xmlns:p14="http://schemas.microsoft.com/office/powerpoint/2010/main" val="182236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3</a:t>
            </a:fld>
            <a:endParaRPr lang="en-US"/>
          </a:p>
        </p:txBody>
      </p:sp>
    </p:spTree>
    <p:extLst>
      <p:ext uri="{BB962C8B-B14F-4D97-AF65-F5344CB8AC3E}">
        <p14:creationId xmlns:p14="http://schemas.microsoft.com/office/powerpoint/2010/main" val="24107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represent </a:t>
            </a:r>
            <a:r>
              <a:rPr lang="en-US" dirty="0" smtClean="0"/>
              <a:t>the decision points that stakeholders</a:t>
            </a:r>
            <a:r>
              <a:rPr lang="en-US" baseline="0" dirty="0" smtClean="0"/>
              <a:t> need to work through</a:t>
            </a:r>
          </a:p>
          <a:p>
            <a:r>
              <a:rPr lang="en-US" baseline="0" dirty="0" smtClean="0"/>
              <a:t>Usually worked from the bottom up  </a:t>
            </a:r>
            <a:endParaRPr lang="en-US" dirty="0" smtClean="0"/>
          </a:p>
          <a:p>
            <a:r>
              <a:rPr lang="en-US" dirty="0" smtClean="0"/>
              <a:t>What aspects</a:t>
            </a:r>
            <a:r>
              <a:rPr lang="en-US" baseline="0" dirty="0" smtClean="0"/>
              <a:t> do CHOs need to consider? PIs?</a:t>
            </a:r>
          </a:p>
          <a:p>
            <a:r>
              <a:rPr lang="en-US" baseline="0" dirty="0" smtClean="0"/>
              <a:t>What aspects do researchers still need to consider at point of experimental planning and implementation?</a:t>
            </a:r>
          </a:p>
          <a:p>
            <a:r>
              <a:rPr lang="en-US" baseline="0" dirty="0" smtClean="0"/>
              <a:t>And what information do they need for this?</a:t>
            </a:r>
          </a:p>
          <a:p>
            <a:endParaRPr lang="en-US" baseline="0" dirty="0" smtClean="0"/>
          </a:p>
          <a:p>
            <a:r>
              <a:rPr lang="en-US" b="1" dirty="0" smtClean="0"/>
              <a:t>Prevention</a:t>
            </a:r>
            <a:r>
              <a:rPr lang="en-US" dirty="0" smtClean="0"/>
              <a:t/>
            </a:r>
            <a:br>
              <a:rPr lang="en-US" dirty="0" smtClean="0"/>
            </a:br>
            <a:r>
              <a:rPr lang="en-US" dirty="0" smtClean="0"/>
              <a:t>It’s better to prevent waste than to treat or clean up waste afterwards.</a:t>
            </a:r>
          </a:p>
          <a:p>
            <a:r>
              <a:rPr lang="en-US" b="1" dirty="0" smtClean="0"/>
              <a:t>Atom Economy</a:t>
            </a:r>
            <a:r>
              <a:rPr lang="en-US" dirty="0" smtClean="0"/>
              <a:t/>
            </a:r>
            <a:br>
              <a:rPr lang="en-US" dirty="0" smtClean="0"/>
            </a:br>
            <a:r>
              <a:rPr lang="en-US" dirty="0" smtClean="0"/>
              <a:t>Design synthetic methods to maximize the incorporation of all materials used in the process into the final product.</a:t>
            </a:r>
          </a:p>
          <a:p>
            <a:r>
              <a:rPr lang="en-US" b="1" dirty="0" smtClean="0"/>
              <a:t>Less Hazardous Chemical Syntheses</a:t>
            </a:r>
            <a:r>
              <a:rPr lang="en-US" dirty="0" smtClean="0"/>
              <a:t/>
            </a:r>
            <a:br>
              <a:rPr lang="en-US" dirty="0" smtClean="0"/>
            </a:br>
            <a:r>
              <a:rPr lang="en-US" dirty="0" smtClean="0"/>
              <a:t>Design synthetic methods to use and generate substances that minimize toxicity to human health and the environment.</a:t>
            </a:r>
          </a:p>
          <a:p>
            <a:r>
              <a:rPr lang="en-US" b="1" dirty="0" smtClean="0"/>
              <a:t>Designing Safer Chemicals</a:t>
            </a:r>
            <a:r>
              <a:rPr lang="en-US" dirty="0" smtClean="0"/>
              <a:t/>
            </a:r>
            <a:br>
              <a:rPr lang="en-US" dirty="0" smtClean="0"/>
            </a:br>
            <a:r>
              <a:rPr lang="en-US" dirty="0" smtClean="0"/>
              <a:t>Design chemical products to affect their desired function while minimizing their toxicity.</a:t>
            </a:r>
          </a:p>
          <a:p>
            <a:r>
              <a:rPr lang="en-US" b="1" dirty="0" smtClean="0"/>
              <a:t>Safer Solvents and Auxiliaries</a:t>
            </a:r>
            <a:r>
              <a:rPr lang="en-US" dirty="0" smtClean="0"/>
              <a:t/>
            </a:r>
            <a:br>
              <a:rPr lang="en-US" dirty="0" smtClean="0"/>
            </a:br>
            <a:r>
              <a:rPr lang="en-US" dirty="0" smtClean="0"/>
              <a:t>Minimize the use of auxiliary substances wherever possible make them innocuous when used.</a:t>
            </a:r>
          </a:p>
          <a:p>
            <a:r>
              <a:rPr lang="en-US" b="1" dirty="0" smtClean="0"/>
              <a:t>Design for Energy Efficiency</a:t>
            </a:r>
            <a:r>
              <a:rPr lang="en-US" dirty="0" smtClean="0"/>
              <a:t/>
            </a:r>
            <a:br>
              <a:rPr lang="en-US" dirty="0" smtClean="0"/>
            </a:br>
            <a:r>
              <a:rPr lang="en-US" dirty="0" smtClean="0"/>
              <a:t>Minimize the energy requirements of chemical processes and conduct synthetic methods at ambient temperature and pressure if possible.</a:t>
            </a:r>
          </a:p>
          <a:p>
            <a:r>
              <a:rPr lang="en-US" b="1" dirty="0" smtClean="0"/>
              <a:t>Use of Renewable </a:t>
            </a:r>
            <a:r>
              <a:rPr lang="en-US" b="1" dirty="0" err="1" smtClean="0"/>
              <a:t>Feedstocks</a:t>
            </a:r>
            <a:r>
              <a:rPr lang="en-US" dirty="0" smtClean="0"/>
              <a:t/>
            </a:r>
            <a:br>
              <a:rPr lang="en-US" dirty="0" smtClean="0"/>
            </a:br>
            <a:r>
              <a:rPr lang="en-US" dirty="0" smtClean="0"/>
              <a:t>Use renewable raw material or feedstock rather whenever practicable.</a:t>
            </a:r>
          </a:p>
          <a:p>
            <a:r>
              <a:rPr lang="en-US" b="1" dirty="0" smtClean="0"/>
              <a:t>Reduce Derivatives</a:t>
            </a:r>
            <a:r>
              <a:rPr lang="en-US" dirty="0" smtClean="0"/>
              <a:t/>
            </a:r>
            <a:br>
              <a:rPr lang="en-US" dirty="0" smtClean="0"/>
            </a:br>
            <a:r>
              <a:rPr lang="en-US" dirty="0" smtClean="0"/>
              <a:t>Minimize or avoid unnecessary </a:t>
            </a:r>
            <a:r>
              <a:rPr lang="en-US" dirty="0" err="1" smtClean="0"/>
              <a:t>derivatization</a:t>
            </a:r>
            <a:r>
              <a:rPr lang="en-US" dirty="0" smtClean="0"/>
              <a:t> if possible, which requires additional reagents and generate waste.</a:t>
            </a:r>
          </a:p>
          <a:p>
            <a:r>
              <a:rPr lang="en-US" b="1" dirty="0" smtClean="0"/>
              <a:t>Catalysis</a:t>
            </a:r>
            <a:r>
              <a:rPr lang="en-US" dirty="0" smtClean="0"/>
              <a:t/>
            </a:r>
            <a:br>
              <a:rPr lang="en-US" dirty="0" smtClean="0"/>
            </a:br>
            <a:r>
              <a:rPr lang="en-US" dirty="0" smtClean="0"/>
              <a:t>Catalytic reagents are superior to stoichiometric reagents.</a:t>
            </a:r>
          </a:p>
          <a:p>
            <a:r>
              <a:rPr lang="en-US" b="1" dirty="0" smtClean="0"/>
              <a:t>Design for Degradation</a:t>
            </a:r>
            <a:r>
              <a:rPr lang="en-US" dirty="0" smtClean="0"/>
              <a:t/>
            </a:r>
            <a:br>
              <a:rPr lang="en-US" dirty="0" smtClean="0"/>
            </a:br>
            <a:r>
              <a:rPr lang="en-US" dirty="0" smtClean="0"/>
              <a:t>Design chemical products so they break down into innocuous products that do not persist in the environment.</a:t>
            </a:r>
          </a:p>
          <a:p>
            <a:r>
              <a:rPr lang="en-US" b="1" dirty="0" smtClean="0"/>
              <a:t>Real-time Analysis for Pollution Prevention</a:t>
            </a:r>
            <a:r>
              <a:rPr lang="en-US" dirty="0" smtClean="0"/>
              <a:t/>
            </a:r>
            <a:br>
              <a:rPr lang="en-US" dirty="0" smtClean="0"/>
            </a:br>
            <a:r>
              <a:rPr lang="en-US" dirty="0" smtClean="0"/>
              <a:t>Develop analytical methodologies needed to allow for real-time, in-process monitoring and control prior to the formation of hazardous substances.</a:t>
            </a:r>
          </a:p>
          <a:p>
            <a:r>
              <a:rPr lang="en-US" b="1" dirty="0" smtClean="0"/>
              <a:t>Inherently Safer Chemistry for Accident Prevention</a:t>
            </a:r>
            <a:r>
              <a:rPr lang="en-US" dirty="0" smtClean="0"/>
              <a:t> Choose substances and the form of a substance used in a chemical process to minimize the potential for chemical accidents, including releases, explosions, and fires.</a:t>
            </a:r>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CB97185-67DC-4518-B7FF-5CA79D8A184C}" type="slidenum">
              <a:rPr lang="en-US" smtClean="0"/>
              <a:t>5</a:t>
            </a:fld>
            <a:endParaRPr lang="en-US"/>
          </a:p>
        </p:txBody>
      </p:sp>
    </p:spTree>
    <p:extLst>
      <p:ext uri="{BB962C8B-B14F-4D97-AF65-F5344CB8AC3E}">
        <p14:creationId xmlns:p14="http://schemas.microsoft.com/office/powerpoint/2010/main" val="109866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the control hierarchy, we can work from the bottom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E842E78-9ED0-F54F-9E6A-0A6C2CD2B8D1}" type="slidenum">
              <a:rPr lang="en-US" smtClean="0"/>
              <a:t>7</a:t>
            </a:fld>
            <a:endParaRPr lang="en-US"/>
          </a:p>
        </p:txBody>
      </p:sp>
    </p:spTree>
    <p:extLst>
      <p:ext uri="{BB962C8B-B14F-4D97-AF65-F5344CB8AC3E}">
        <p14:creationId xmlns:p14="http://schemas.microsoft.com/office/powerpoint/2010/main" val="253379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Lots of information is there, but…</a:t>
            </a:r>
          </a:p>
          <a:p>
            <a:pPr lvl="1"/>
            <a:r>
              <a:rPr lang="en-US" sz="900" dirty="0"/>
              <a:t>Not found and not connected</a:t>
            </a:r>
          </a:p>
          <a:p>
            <a:pPr lvl="1"/>
            <a:r>
              <a:rPr lang="en-US" sz="900" dirty="0"/>
              <a:t>Not consistent or easily pars-able</a:t>
            </a:r>
          </a:p>
          <a:p>
            <a:pPr lvl="1"/>
            <a:r>
              <a:rPr lang="en-US" sz="900" dirty="0"/>
              <a:t>Not readily analyzed for appropriate scenario</a:t>
            </a:r>
          </a:p>
          <a:p>
            <a:r>
              <a:rPr lang="en-US" sz="900" dirty="0"/>
              <a:t>what is original source…</a:t>
            </a:r>
          </a:p>
          <a:p>
            <a:r>
              <a:rPr lang="en-US" sz="900" dirty="0"/>
              <a:t>GHS will help some, but still long way towards harmonization, </a:t>
            </a:r>
            <a:r>
              <a:rPr lang="en-US" sz="900" dirty="0" err="1"/>
              <a:t>esp</a:t>
            </a:r>
            <a:r>
              <a:rPr lang="en-US" sz="900" dirty="0"/>
              <a:t> on digital level</a:t>
            </a:r>
          </a:p>
          <a:p>
            <a:pPr lvl="0"/>
            <a:endParaRPr lang="en-US" sz="900" dirty="0"/>
          </a:p>
        </p:txBody>
      </p:sp>
      <p:sp>
        <p:nvSpPr>
          <p:cNvPr id="4" name="Slide Number Placeholder 3"/>
          <p:cNvSpPr>
            <a:spLocks noGrp="1"/>
          </p:cNvSpPr>
          <p:nvPr>
            <p:ph type="sldNum" sz="quarter" idx="10"/>
          </p:nvPr>
        </p:nvSpPr>
        <p:spPr/>
        <p:txBody>
          <a:bodyPr/>
          <a:lstStyle/>
          <a:p>
            <a:fld id="{2BF1D5C6-FE0D-5E4C-BA0E-5B81F735C441}" type="slidenum">
              <a:rPr lang="en-US" smtClean="0"/>
              <a:t>8</a:t>
            </a:fld>
            <a:endParaRPr lang="en-US"/>
          </a:p>
        </p:txBody>
      </p:sp>
    </p:spTree>
    <p:extLst>
      <p:ext uri="{BB962C8B-B14F-4D97-AF65-F5344CB8AC3E}">
        <p14:creationId xmlns:p14="http://schemas.microsoft.com/office/powerpoint/2010/main" val="292857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smtClean="0"/>
              <a:t>Ralph showed,</a:t>
            </a:r>
            <a:r>
              <a:rPr lang="en-US" baseline="0" dirty="0" smtClean="0"/>
              <a:t> </a:t>
            </a:r>
            <a:r>
              <a:rPr lang="en-US" dirty="0" err="1" smtClean="0"/>
              <a:t>PubChem</a:t>
            </a:r>
            <a:r>
              <a:rPr lang="en-US" dirty="0" smtClean="0"/>
              <a:t> as a data source (of data sources)</a:t>
            </a:r>
          </a:p>
          <a:p>
            <a:pPr lvl="1"/>
            <a:r>
              <a:rPr lang="en-US" dirty="0" smtClean="0"/>
              <a:t>concise data view, w/ provenance</a:t>
            </a:r>
          </a:p>
          <a:p>
            <a:pPr lvl="1"/>
            <a:r>
              <a:rPr lang="en-US" dirty="0" smtClean="0"/>
              <a:t>mapping normalized </a:t>
            </a:r>
            <a:r>
              <a:rPr lang="en-US" dirty="0" err="1" smtClean="0"/>
              <a:t>cmpd</a:t>
            </a:r>
            <a:r>
              <a:rPr lang="en-US" dirty="0" smtClean="0"/>
              <a:t> indexing to substance reality of the world </a:t>
            </a:r>
          </a:p>
          <a:p>
            <a:pPr lvl="1"/>
            <a:r>
              <a:rPr lang="en-US" dirty="0" smtClean="0"/>
              <a:t>annotation &amp; classification</a:t>
            </a:r>
          </a:p>
          <a:p>
            <a:endParaRPr lang="en-US" dirty="0" smtClean="0"/>
          </a:p>
        </p:txBody>
      </p:sp>
      <p:sp>
        <p:nvSpPr>
          <p:cNvPr id="4" name="Slide Number Placeholder 3"/>
          <p:cNvSpPr>
            <a:spLocks noGrp="1"/>
          </p:cNvSpPr>
          <p:nvPr>
            <p:ph type="sldNum" sz="quarter" idx="10"/>
          </p:nvPr>
        </p:nvSpPr>
        <p:spPr/>
        <p:txBody>
          <a:bodyPr/>
          <a:lstStyle/>
          <a:p>
            <a:fld id="{2BF1D5C6-FE0D-5E4C-BA0E-5B81F735C441}" type="slidenum">
              <a:rPr lang="en-US" smtClean="0"/>
              <a:t>9</a:t>
            </a:fld>
            <a:endParaRPr lang="en-US"/>
          </a:p>
        </p:txBody>
      </p:sp>
    </p:spTree>
    <p:extLst>
      <p:ext uri="{BB962C8B-B14F-4D97-AF65-F5344CB8AC3E}">
        <p14:creationId xmlns:p14="http://schemas.microsoft.com/office/powerpoint/2010/main" val="28685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t>10</a:t>
            </a:fld>
            <a:endParaRPr lang="en-US"/>
          </a:p>
        </p:txBody>
      </p:sp>
    </p:spTree>
    <p:extLst>
      <p:ext uri="{BB962C8B-B14F-4D97-AF65-F5344CB8AC3E}">
        <p14:creationId xmlns:p14="http://schemas.microsoft.com/office/powerpoint/2010/main" val="306400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Profiling experimental procedures</a:t>
            </a:r>
          </a:p>
          <a:p>
            <a:r>
              <a:rPr lang="en-US" dirty="0" smtClean="0"/>
              <a:t>breaks downs activities, we can use these to learn about impact on flow/temp/pressure/etc.</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0E842E78-9ED0-F54F-9E6A-0A6C2CD2B8D1}" type="slidenum">
              <a:rPr lang="en-US" smtClean="0"/>
              <a:t>11</a:t>
            </a:fld>
            <a:endParaRPr lang="en-US"/>
          </a:p>
        </p:txBody>
      </p:sp>
    </p:spTree>
    <p:extLst>
      <p:ext uri="{BB962C8B-B14F-4D97-AF65-F5344CB8AC3E}">
        <p14:creationId xmlns:p14="http://schemas.microsoft.com/office/powerpoint/2010/main" val="225507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2DA6B3-192D-9D47-AD5A-0EC62750D9B7}" type="datetimeFigureOut">
              <a:rPr lang="en-US" smtClean="0"/>
              <a:t>2015-12-15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379607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DA6B3-192D-9D47-AD5A-0EC62750D9B7}" type="datetimeFigureOut">
              <a:rPr lang="en-US" smtClean="0"/>
              <a:t>2015-12-15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10906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DA6B3-192D-9D47-AD5A-0EC62750D9B7}" type="datetimeFigureOut">
              <a:rPr lang="en-US" smtClean="0"/>
              <a:t>2015-12-15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27722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DA6B3-192D-9D47-AD5A-0EC62750D9B7}" type="datetimeFigureOut">
              <a:rPr lang="en-US" smtClean="0"/>
              <a:t>2015-12-15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348254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DA6B3-192D-9D47-AD5A-0EC62750D9B7}" type="datetimeFigureOut">
              <a:rPr lang="en-US" smtClean="0"/>
              <a:t>2015-12-15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258782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2DA6B3-192D-9D47-AD5A-0EC62750D9B7}" type="datetimeFigureOut">
              <a:rPr lang="en-US" smtClean="0"/>
              <a:t>2015-12-15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277628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2DA6B3-192D-9D47-AD5A-0EC62750D9B7}" type="datetimeFigureOut">
              <a:rPr lang="en-US" smtClean="0"/>
              <a:t>2015-12-15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362958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2DA6B3-192D-9D47-AD5A-0EC62750D9B7}" type="datetimeFigureOut">
              <a:rPr lang="en-US" smtClean="0"/>
              <a:t>2015-12-15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240429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DA6B3-192D-9D47-AD5A-0EC62750D9B7}" type="datetimeFigureOut">
              <a:rPr lang="en-US" smtClean="0"/>
              <a:t>2015-12-15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414767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DA6B3-192D-9D47-AD5A-0EC62750D9B7}" type="datetimeFigureOut">
              <a:rPr lang="en-US" smtClean="0"/>
              <a:t>2015-12-15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357719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DA6B3-192D-9D47-AD5A-0EC62750D9B7}" type="datetimeFigureOut">
              <a:rPr lang="en-US" smtClean="0"/>
              <a:t>2015-12-15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E8FD3-D4D1-ED48-AC5B-CAFA0245904B}" type="slidenum">
              <a:rPr lang="en-US" smtClean="0"/>
              <a:t>‹#›</a:t>
            </a:fld>
            <a:endParaRPr lang="en-US"/>
          </a:p>
        </p:txBody>
      </p:sp>
    </p:spTree>
    <p:extLst>
      <p:ext uri="{BB962C8B-B14F-4D97-AF65-F5344CB8AC3E}">
        <p14:creationId xmlns:p14="http://schemas.microsoft.com/office/powerpoint/2010/main" val="350165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DA6B3-192D-9D47-AD5A-0EC62750D9B7}" type="datetimeFigureOut">
              <a:rPr lang="en-US" smtClean="0"/>
              <a:t>2015-12-15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E8FD3-D4D1-ED48-AC5B-CAFA0245904B}" type="slidenum">
              <a:rPr lang="en-US" smtClean="0"/>
              <a:t>‹#›</a:t>
            </a:fld>
            <a:endParaRPr lang="en-US"/>
          </a:p>
        </p:txBody>
      </p:sp>
    </p:spTree>
    <p:extLst>
      <p:ext uri="{BB962C8B-B14F-4D97-AF65-F5344CB8AC3E}">
        <p14:creationId xmlns:p14="http://schemas.microsoft.com/office/powerpoint/2010/main" val="161091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hyperlink" Target="https://main.qmarkets.org/live/pistoia/node/1365" TargetMode="External"/><Relationship Id="rId6" Type="http://schemas.openxmlformats.org/officeDocument/2006/relationships/hyperlink" Target="http://www.pistoiaalliance.org/" TargetMode="External"/><Relationship Id="rId7" Type="http://schemas.openxmlformats.org/officeDocument/2006/relationships/image" Target="../media/image45.jpeg"/><Relationship Id="rId8" Type="http://schemas.openxmlformats.org/officeDocument/2006/relationships/image" Target="../media/image46.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acscinf.org/content/webinars" TargetMode="External"/><Relationship Id="rId4" Type="http://schemas.openxmlformats.org/officeDocument/2006/relationships/hyperlink" Target="http://confchem.ccce.divched.org/2015FallCCCENLP3" TargetMode="External"/><Relationship Id="rId5" Type="http://schemas.openxmlformats.org/officeDocument/2006/relationships/hyperlink" Target="http://pubs.acs.org/doi/abs/10.1021/acs.jchemed.5b00511" TargetMode="External"/><Relationship Id="rId6" Type="http://schemas.openxmlformats.org/officeDocument/2006/relationships/hyperlink" Target="http://www.degruyter.com/view/j/ci.2015.37.issue-5-6/ci-2015-0505/ci-2015-0505.xml?format=INT"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9" Type="http://schemas.openxmlformats.org/officeDocument/2006/relationships/image" Target="../media/image16.gif"/><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jpeg"/><Relationship Id="rId23" Type="http://schemas.openxmlformats.org/officeDocument/2006/relationships/image" Target="../media/image30.jpeg"/><Relationship Id="rId24" Type="http://schemas.openxmlformats.org/officeDocument/2006/relationships/image" Target="../media/image31.gif"/><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gif"/><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jpeg"/><Relationship Id="rId17" Type="http://schemas.openxmlformats.org/officeDocument/2006/relationships/image" Target="../media/image24.gif"/><Relationship Id="rId18" Type="http://schemas.openxmlformats.org/officeDocument/2006/relationships/image" Target="../media/image25.png"/><Relationship Id="rId19"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gif"/><Relationship Id="rId4" Type="http://schemas.openxmlformats.org/officeDocument/2006/relationships/image" Target="../media/image11.gif"/><Relationship Id="rId5" Type="http://schemas.openxmlformats.org/officeDocument/2006/relationships/image" Target="../media/image12.png"/><Relationship Id="rId6" Type="http://schemas.openxmlformats.org/officeDocument/2006/relationships/image" Target="../media/image13.gif"/><Relationship Id="rId7" Type="http://schemas.openxmlformats.org/officeDocument/2006/relationships/image" Target="../media/image14.gif"/><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88145"/>
            <a:ext cx="9144000" cy="2312307"/>
          </a:xfrm>
        </p:spPr>
        <p:txBody>
          <a:bodyPr>
            <a:noAutofit/>
          </a:bodyPr>
          <a:lstStyle/>
          <a:p>
            <a:r>
              <a:rPr lang="en-US" sz="4800" dirty="0">
                <a:solidFill>
                  <a:schemeClr val="accent2">
                    <a:lumMod val="75000"/>
                  </a:schemeClr>
                </a:solidFill>
              </a:rPr>
              <a:t>P</a:t>
            </a:r>
            <a:r>
              <a:rPr lang="en-US" sz="4800" dirty="0" smtClean="0">
                <a:solidFill>
                  <a:schemeClr val="accent2">
                    <a:lumMod val="75000"/>
                  </a:schemeClr>
                </a:solidFill>
              </a:rPr>
              <a:t>ublic </a:t>
            </a:r>
            <a:r>
              <a:rPr lang="en-US" sz="4800" dirty="0">
                <a:solidFill>
                  <a:schemeClr val="accent2">
                    <a:lumMod val="75000"/>
                  </a:schemeClr>
                </a:solidFill>
              </a:rPr>
              <a:t>access to chemical </a:t>
            </a:r>
            <a:r>
              <a:rPr lang="en-US" sz="4800" dirty="0" smtClean="0">
                <a:solidFill>
                  <a:schemeClr val="accent2">
                    <a:lumMod val="75000"/>
                  </a:schemeClr>
                </a:solidFill>
              </a:rPr>
              <a:t>data </a:t>
            </a:r>
            <a:br>
              <a:rPr lang="en-US" sz="4800" dirty="0" smtClean="0">
                <a:solidFill>
                  <a:schemeClr val="accent2">
                    <a:lumMod val="75000"/>
                  </a:schemeClr>
                </a:solidFill>
              </a:rPr>
            </a:br>
            <a:r>
              <a:rPr lang="en-US" sz="4800" dirty="0" smtClean="0">
                <a:solidFill>
                  <a:schemeClr val="accent2">
                    <a:lumMod val="75000"/>
                  </a:schemeClr>
                </a:solidFill>
              </a:rPr>
              <a:t>supporting </a:t>
            </a:r>
            <a:r>
              <a:rPr lang="en-US" sz="4800" dirty="0">
                <a:solidFill>
                  <a:schemeClr val="accent2">
                    <a:lumMod val="75000"/>
                  </a:schemeClr>
                </a:solidFill>
              </a:rPr>
              <a:t>safety culture </a:t>
            </a:r>
            <a:r>
              <a:rPr lang="en-US" sz="4800" dirty="0" smtClean="0">
                <a:solidFill>
                  <a:schemeClr val="accent2">
                    <a:lumMod val="75000"/>
                  </a:schemeClr>
                </a:solidFill>
              </a:rPr>
              <a:t/>
            </a:r>
            <a:br>
              <a:rPr lang="en-US" sz="4800" dirty="0" smtClean="0">
                <a:solidFill>
                  <a:schemeClr val="accent2">
                    <a:lumMod val="75000"/>
                  </a:schemeClr>
                </a:solidFill>
              </a:rPr>
            </a:br>
            <a:r>
              <a:rPr lang="en-US" sz="4800" dirty="0" smtClean="0">
                <a:solidFill>
                  <a:schemeClr val="accent2">
                    <a:lumMod val="75000"/>
                  </a:schemeClr>
                </a:solidFill>
              </a:rPr>
              <a:t>in </a:t>
            </a:r>
            <a:r>
              <a:rPr lang="en-US" sz="4800" dirty="0">
                <a:solidFill>
                  <a:schemeClr val="accent2">
                    <a:lumMod val="75000"/>
                  </a:schemeClr>
                </a:solidFill>
              </a:rPr>
              <a:t>academic research laboratories </a:t>
            </a:r>
          </a:p>
        </p:txBody>
      </p:sp>
      <p:sp>
        <p:nvSpPr>
          <p:cNvPr id="3" name="Subtitle 2"/>
          <p:cNvSpPr>
            <a:spLocks noGrp="1"/>
          </p:cNvSpPr>
          <p:nvPr>
            <p:ph type="subTitle" idx="1"/>
          </p:nvPr>
        </p:nvSpPr>
        <p:spPr>
          <a:xfrm>
            <a:off x="0" y="3886200"/>
            <a:ext cx="9144000" cy="1934134"/>
          </a:xfrm>
        </p:spPr>
        <p:txBody>
          <a:bodyPr>
            <a:normAutofit fontScale="85000" lnSpcReduction="10000"/>
          </a:bodyPr>
          <a:lstStyle/>
          <a:p>
            <a:r>
              <a:rPr lang="en-US" dirty="0" smtClean="0"/>
              <a:t>Leah McEwen, Cornell University</a:t>
            </a:r>
          </a:p>
          <a:p>
            <a:r>
              <a:rPr lang="en-US" dirty="0" smtClean="0"/>
              <a:t>Evan Bolton, National Library of Medicine</a:t>
            </a:r>
          </a:p>
          <a:p>
            <a:r>
              <a:rPr lang="en-US" dirty="0" smtClean="0"/>
              <a:t>Steve Heller, National Institute of Standards and Technology</a:t>
            </a:r>
            <a:endParaRPr lang="en-US" dirty="0"/>
          </a:p>
          <a:p>
            <a:r>
              <a:rPr lang="en-US" dirty="0" err="1" smtClean="0"/>
              <a:t>Pacifichem</a:t>
            </a:r>
            <a:r>
              <a:rPr lang="en-US" dirty="0" smtClean="0"/>
              <a:t>, December 2015</a:t>
            </a:r>
            <a:endParaRPr lang="en-US" dirty="0"/>
          </a:p>
        </p:txBody>
      </p:sp>
    </p:spTree>
    <p:extLst>
      <p:ext uri="{BB962C8B-B14F-4D97-AF65-F5344CB8AC3E}">
        <p14:creationId xmlns:p14="http://schemas.microsoft.com/office/powerpoint/2010/main" val="423592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8241"/>
          </a:xfrm>
        </p:spPr>
        <p:txBody>
          <a:bodyPr>
            <a:normAutofit/>
          </a:bodyPr>
          <a:lstStyle/>
          <a:p>
            <a:r>
              <a:rPr lang="en-US" dirty="0" smtClean="0">
                <a:solidFill>
                  <a:schemeClr val="accent2">
                    <a:lumMod val="75000"/>
                  </a:schemeClr>
                </a:solidFill>
              </a:rPr>
              <a:t>Connecting Data to Needs</a:t>
            </a:r>
            <a:endParaRPr lang="en-US" dirty="0">
              <a:solidFill>
                <a:schemeClr val="accent2">
                  <a:lumMod val="75000"/>
                </a:schemeClr>
              </a:solidFill>
            </a:endParaRPr>
          </a:p>
        </p:txBody>
      </p:sp>
      <p:sp>
        <p:nvSpPr>
          <p:cNvPr id="3" name="Content Placeholder 2"/>
          <p:cNvSpPr>
            <a:spLocks noGrp="1"/>
          </p:cNvSpPr>
          <p:nvPr>
            <p:ph idx="1"/>
          </p:nvPr>
        </p:nvSpPr>
        <p:spPr>
          <a:xfrm>
            <a:off x="457200" y="1393652"/>
            <a:ext cx="8229600" cy="4732514"/>
          </a:xfrm>
        </p:spPr>
        <p:txBody>
          <a:bodyPr>
            <a:normAutofit/>
          </a:bodyPr>
          <a:lstStyle/>
          <a:p>
            <a:r>
              <a:rPr lang="en-US" dirty="0" smtClean="0"/>
              <a:t>Use cases</a:t>
            </a:r>
          </a:p>
          <a:p>
            <a:r>
              <a:rPr lang="en-US" dirty="0" smtClean="0"/>
              <a:t>Data sources</a:t>
            </a:r>
          </a:p>
          <a:p>
            <a:pPr marL="0" indent="0">
              <a:buNone/>
            </a:pPr>
            <a:endParaRPr lang="en-US" dirty="0"/>
          </a:p>
          <a:p>
            <a:pPr marL="0" indent="0">
              <a:buNone/>
            </a:pPr>
            <a:r>
              <a:rPr lang="en-US" i="1" dirty="0" smtClean="0"/>
              <a:t>-&gt; most sources managed manually</a:t>
            </a:r>
          </a:p>
          <a:p>
            <a:pPr marL="0" indent="0">
              <a:buNone/>
            </a:pPr>
            <a:r>
              <a:rPr lang="en-US" i="1" dirty="0" smtClean="0"/>
              <a:t>-&gt; most sources organized around a primary type of need or intended audience</a:t>
            </a: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5" name="TextBox 4"/>
          <p:cNvSpPr txBox="1"/>
          <p:nvPr/>
        </p:nvSpPr>
        <p:spPr>
          <a:xfrm>
            <a:off x="457200" y="3133322"/>
            <a:ext cx="7992235" cy="2400657"/>
          </a:xfrm>
          <a:prstGeom prst="rect">
            <a:avLst/>
          </a:prstGeom>
          <a:solidFill>
            <a:schemeClr val="bg1"/>
          </a:solidFill>
          <a:ln w="57150" cmpd="sng">
            <a:solidFill>
              <a:srgbClr val="FF0000"/>
            </a:solidFill>
          </a:ln>
        </p:spPr>
        <p:txBody>
          <a:bodyPr wrap="square" rtlCol="0">
            <a:spAutoFit/>
          </a:bodyPr>
          <a:lstStyle/>
          <a:p>
            <a:r>
              <a:rPr lang="en-US" sz="3000" i="1" dirty="0" smtClean="0"/>
              <a:t>-&gt; </a:t>
            </a:r>
            <a:r>
              <a:rPr lang="en-US" sz="3000" i="1" dirty="0"/>
              <a:t>flexibly structured </a:t>
            </a:r>
            <a:r>
              <a:rPr lang="en-US" sz="3000" b="1" i="1" dirty="0">
                <a:solidFill>
                  <a:srgbClr val="008000"/>
                </a:solidFill>
              </a:rPr>
              <a:t>ecosystem</a:t>
            </a:r>
            <a:r>
              <a:rPr lang="en-US" sz="3000" i="1" dirty="0"/>
              <a:t> of </a:t>
            </a:r>
            <a:r>
              <a:rPr lang="en-US" sz="3000" dirty="0">
                <a:solidFill>
                  <a:srgbClr val="FF0000"/>
                </a:solidFill>
              </a:rPr>
              <a:t>data, workflow tools and domain expertise </a:t>
            </a:r>
            <a:r>
              <a:rPr lang="en-US" sz="3000" i="1" dirty="0"/>
              <a:t>mapped to the</a:t>
            </a:r>
            <a:r>
              <a:rPr lang="en-US" sz="3000" b="1" i="1" dirty="0"/>
              <a:t> </a:t>
            </a:r>
            <a:r>
              <a:rPr lang="en-US" sz="3000" b="1" i="1" dirty="0">
                <a:solidFill>
                  <a:srgbClr val="008000"/>
                </a:solidFill>
              </a:rPr>
              <a:t>essential commonalities</a:t>
            </a:r>
            <a:r>
              <a:rPr lang="en-US" sz="3000" i="1" dirty="0"/>
              <a:t> of the use </a:t>
            </a:r>
            <a:r>
              <a:rPr lang="en-US" sz="3000" i="1" dirty="0" smtClean="0"/>
              <a:t>cases </a:t>
            </a:r>
            <a:r>
              <a:rPr lang="en-US" sz="3000" i="1" dirty="0"/>
              <a:t>and content, connected by </a:t>
            </a:r>
            <a:r>
              <a:rPr lang="en-US" sz="3000" b="1" i="1" dirty="0">
                <a:solidFill>
                  <a:srgbClr val="008000"/>
                </a:solidFill>
              </a:rPr>
              <a:t>good information management </a:t>
            </a:r>
            <a:r>
              <a:rPr lang="en-US" sz="3000" b="1" i="1" dirty="0" smtClean="0">
                <a:solidFill>
                  <a:srgbClr val="008000"/>
                </a:solidFill>
              </a:rPr>
              <a:t>practices</a:t>
            </a:r>
            <a:endParaRPr lang="en-US" sz="3000" i="1" dirty="0">
              <a:solidFill>
                <a:srgbClr val="008000"/>
              </a:solidFill>
            </a:endParaRPr>
          </a:p>
        </p:txBody>
      </p:sp>
      <p:sp>
        <p:nvSpPr>
          <p:cNvPr id="7" name="TextBox 6"/>
          <p:cNvSpPr txBox="1"/>
          <p:nvPr/>
        </p:nvSpPr>
        <p:spPr>
          <a:xfrm>
            <a:off x="3898310" y="1343955"/>
            <a:ext cx="4788490" cy="1257780"/>
          </a:xfrm>
          <a:prstGeom prst="rect">
            <a:avLst/>
          </a:prstGeom>
          <a:noFill/>
        </p:spPr>
        <p:txBody>
          <a:bodyPr wrap="none" rtlCol="0">
            <a:spAutoFit/>
          </a:bodyPr>
          <a:lstStyle/>
          <a:p>
            <a:pPr marL="457200" indent="-457200">
              <a:lnSpc>
                <a:spcPct val="120000"/>
              </a:lnSpc>
              <a:buFont typeface="Arial"/>
              <a:buChar char="•"/>
            </a:pPr>
            <a:r>
              <a:rPr lang="en-US" sz="3200" dirty="0"/>
              <a:t>Information organization </a:t>
            </a:r>
          </a:p>
          <a:p>
            <a:pPr marL="457200" indent="-457200">
              <a:lnSpc>
                <a:spcPct val="120000"/>
              </a:lnSpc>
              <a:buFont typeface="Arial"/>
              <a:buChar char="•"/>
            </a:pPr>
            <a:r>
              <a:rPr lang="en-US" sz="3200" dirty="0"/>
              <a:t>Analysis </a:t>
            </a:r>
            <a:r>
              <a:rPr lang="en-US" sz="3200" dirty="0" smtClean="0"/>
              <a:t>functionality</a:t>
            </a:r>
          </a:p>
        </p:txBody>
      </p:sp>
    </p:spTree>
    <p:extLst>
      <p:ext uri="{BB962C8B-B14F-4D97-AF65-F5344CB8AC3E}">
        <p14:creationId xmlns:p14="http://schemas.microsoft.com/office/powerpoint/2010/main" val="421136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9419" y="1387166"/>
            <a:ext cx="8337381" cy="4180797"/>
          </a:xfrm>
          <a:prstGeom prst="rect">
            <a:avLst/>
          </a:prstGeom>
        </p:spPr>
      </p:pic>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Profiling Procedures</a:t>
            </a:r>
            <a:endParaRPr lang="en-US" dirty="0">
              <a:solidFill>
                <a:srgbClr val="953735"/>
              </a:solidFill>
            </a:endParaRP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5088293" y="4541223"/>
            <a:ext cx="3598507" cy="369332"/>
          </a:xfrm>
          <a:prstGeom prst="rect">
            <a:avLst/>
          </a:prstGeom>
          <a:noFill/>
          <a:ln w="38100" cmpd="sng">
            <a:solidFill>
              <a:schemeClr val="accent3"/>
            </a:solidFill>
          </a:ln>
        </p:spPr>
        <p:txBody>
          <a:bodyPr wrap="square" rtlCol="0">
            <a:spAutoFit/>
          </a:bodyPr>
          <a:lstStyle/>
          <a:p>
            <a:r>
              <a:rPr lang="en-US" dirty="0"/>
              <a:t>http://</a:t>
            </a:r>
            <a:r>
              <a:rPr lang="en-US" dirty="0" err="1"/>
              <a:t>chemicaltagger.ch.cam.ac.uk</a:t>
            </a:r>
            <a:r>
              <a:rPr lang="en-US" dirty="0"/>
              <a:t>/</a:t>
            </a:r>
          </a:p>
        </p:txBody>
      </p:sp>
      <p:sp>
        <p:nvSpPr>
          <p:cNvPr id="15" name="TextBox 14"/>
          <p:cNvSpPr txBox="1"/>
          <p:nvPr/>
        </p:nvSpPr>
        <p:spPr>
          <a:xfrm>
            <a:off x="3534343" y="6016464"/>
            <a:ext cx="5152457" cy="369332"/>
          </a:xfrm>
          <a:prstGeom prst="rect">
            <a:avLst/>
          </a:prstGeom>
          <a:noFill/>
          <a:ln w="38100" cmpd="sng">
            <a:solidFill>
              <a:schemeClr val="accent6">
                <a:lumMod val="75000"/>
              </a:schemeClr>
            </a:solidFill>
          </a:ln>
        </p:spPr>
        <p:txBody>
          <a:bodyPr wrap="square" rtlCol="0">
            <a:spAutoFit/>
          </a:bodyPr>
          <a:lstStyle/>
          <a:p>
            <a:r>
              <a:rPr lang="en-US" dirty="0"/>
              <a:t>https://</a:t>
            </a:r>
            <a:r>
              <a:rPr lang="en-US" dirty="0" err="1"/>
              <a:t>www.nextmovesoftware.com</a:t>
            </a:r>
            <a:r>
              <a:rPr lang="en-US" dirty="0"/>
              <a:t>/</a:t>
            </a:r>
            <a:r>
              <a:rPr lang="en-US" dirty="0" err="1"/>
              <a:t>casandra.html</a:t>
            </a:r>
            <a:endParaRPr lang="en-US" dirty="0"/>
          </a:p>
        </p:txBody>
      </p:sp>
      <p:pic>
        <p:nvPicPr>
          <p:cNvPr id="16" name="Picture 15"/>
          <p:cNvPicPr>
            <a:picLocks noChangeAspect="1"/>
          </p:cNvPicPr>
          <p:nvPr/>
        </p:nvPicPr>
        <p:blipFill>
          <a:blip r:embed="rId4"/>
          <a:stretch>
            <a:fillRect/>
          </a:stretch>
        </p:blipFill>
        <p:spPr>
          <a:xfrm>
            <a:off x="4559300" y="3416300"/>
            <a:ext cx="12700" cy="12700"/>
          </a:xfrm>
          <a:prstGeom prst="rect">
            <a:avLst/>
          </a:prstGeom>
        </p:spPr>
      </p:pic>
      <p:pic>
        <p:nvPicPr>
          <p:cNvPr id="17" name="Picture 16"/>
          <p:cNvPicPr>
            <a:picLocks noChangeAspect="1"/>
          </p:cNvPicPr>
          <p:nvPr/>
        </p:nvPicPr>
        <p:blipFill>
          <a:blip r:embed="rId4"/>
          <a:stretch>
            <a:fillRect/>
          </a:stretch>
        </p:blipFill>
        <p:spPr>
          <a:xfrm>
            <a:off x="4559300" y="3416300"/>
            <a:ext cx="12700" cy="12700"/>
          </a:xfrm>
          <a:prstGeom prst="rect">
            <a:avLst/>
          </a:prstGeom>
        </p:spPr>
      </p:pic>
      <p:pic>
        <p:nvPicPr>
          <p:cNvPr id="18" name="Picture 17"/>
          <p:cNvPicPr>
            <a:picLocks noChangeAspect="1"/>
          </p:cNvPicPr>
          <p:nvPr/>
        </p:nvPicPr>
        <p:blipFill>
          <a:blip r:embed="rId4"/>
          <a:stretch>
            <a:fillRect/>
          </a:stretch>
        </p:blipFill>
        <p:spPr>
          <a:xfrm>
            <a:off x="4559300" y="3416300"/>
            <a:ext cx="12700" cy="12700"/>
          </a:xfrm>
          <a:prstGeom prst="rect">
            <a:avLst/>
          </a:prstGeom>
        </p:spPr>
      </p:pic>
      <p:pic>
        <p:nvPicPr>
          <p:cNvPr id="19" name="Picture 18"/>
          <p:cNvPicPr>
            <a:picLocks noChangeAspect="1"/>
          </p:cNvPicPr>
          <p:nvPr/>
        </p:nvPicPr>
        <p:blipFill>
          <a:blip r:embed="rId5"/>
          <a:stretch>
            <a:fillRect/>
          </a:stretch>
        </p:blipFill>
        <p:spPr>
          <a:xfrm>
            <a:off x="4559300" y="3416300"/>
            <a:ext cx="12700" cy="12700"/>
          </a:xfrm>
          <a:prstGeom prst="rect">
            <a:avLst/>
          </a:prstGeom>
        </p:spPr>
      </p:pic>
    </p:spTree>
    <p:extLst>
      <p:ext uri="{BB962C8B-B14F-4D97-AF65-F5344CB8AC3E}">
        <p14:creationId xmlns:p14="http://schemas.microsoft.com/office/powerpoint/2010/main" val="252260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Incompatibility Queries</a:t>
            </a:r>
            <a:endParaRPr lang="en-US" dirty="0">
              <a:solidFill>
                <a:srgbClr val="953735"/>
              </a:solidFill>
            </a:endParaRP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586757" y="6017803"/>
            <a:ext cx="7698151"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Query: Under what </a:t>
            </a:r>
            <a:r>
              <a:rPr lang="en-US" dirty="0" smtClean="0">
                <a:solidFill>
                  <a:srgbClr val="FF6600"/>
                </a:solidFill>
              </a:rPr>
              <a:t>conditions </a:t>
            </a:r>
            <a:r>
              <a:rPr lang="en-US" dirty="0"/>
              <a:t>c</a:t>
            </a:r>
            <a:r>
              <a:rPr lang="en-US" dirty="0" smtClean="0"/>
              <a:t>ould the mixture of </a:t>
            </a:r>
            <a:r>
              <a:rPr lang="en-US" dirty="0" smtClean="0">
                <a:solidFill>
                  <a:srgbClr val="0000FF"/>
                </a:solidFill>
              </a:rPr>
              <a:t>Acetone</a:t>
            </a:r>
            <a:r>
              <a:rPr lang="en-US" dirty="0" smtClean="0"/>
              <a:t> and what </a:t>
            </a:r>
            <a:r>
              <a:rPr lang="en-US" dirty="0" smtClean="0">
                <a:solidFill>
                  <a:srgbClr val="0000FF"/>
                </a:solidFill>
              </a:rPr>
              <a:t>molecules</a:t>
            </a:r>
            <a:r>
              <a:rPr lang="en-US" dirty="0" smtClean="0"/>
              <a:t> cause an </a:t>
            </a:r>
            <a:r>
              <a:rPr lang="en-US" dirty="0" smtClean="0">
                <a:solidFill>
                  <a:srgbClr val="FF0000"/>
                </a:solidFill>
              </a:rPr>
              <a:t>adverse event</a:t>
            </a:r>
            <a:r>
              <a:rPr lang="en-US" dirty="0" smtClean="0"/>
              <a:t>? </a:t>
            </a:r>
            <a:endParaRPr lang="en-US" dirty="0"/>
          </a:p>
        </p:txBody>
      </p:sp>
      <p:grpSp>
        <p:nvGrpSpPr>
          <p:cNvPr id="35" name="Group 34"/>
          <p:cNvGrpSpPr/>
          <p:nvPr/>
        </p:nvGrpSpPr>
        <p:grpSpPr>
          <a:xfrm>
            <a:off x="66334" y="3611632"/>
            <a:ext cx="9063623" cy="2202606"/>
            <a:chOff x="66334" y="3728050"/>
            <a:chExt cx="9063623" cy="2202606"/>
          </a:xfrm>
        </p:grpSpPr>
        <p:sp>
          <p:nvSpPr>
            <p:cNvPr id="7" name="TextBox 6"/>
            <p:cNvSpPr txBox="1"/>
            <p:nvPr/>
          </p:nvSpPr>
          <p:spPr>
            <a:xfrm>
              <a:off x="66334" y="5289766"/>
              <a:ext cx="940423"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Addition</a:t>
              </a:r>
              <a:endParaRPr lang="en-US" sz="1400" dirty="0"/>
            </a:p>
          </p:txBody>
        </p:sp>
        <p:grpSp>
          <p:nvGrpSpPr>
            <p:cNvPr id="8" name="Group 7"/>
            <p:cNvGrpSpPr/>
            <p:nvPr/>
          </p:nvGrpSpPr>
          <p:grpSpPr>
            <a:xfrm>
              <a:off x="170826" y="3728050"/>
              <a:ext cx="8959131" cy="2202606"/>
              <a:chOff x="184869" y="2902388"/>
              <a:chExt cx="8959131" cy="2202606"/>
            </a:xfrm>
          </p:grpSpPr>
          <p:grpSp>
            <p:nvGrpSpPr>
              <p:cNvPr id="9" name="Group 8"/>
              <p:cNvGrpSpPr/>
              <p:nvPr/>
            </p:nvGrpSpPr>
            <p:grpSpPr>
              <a:xfrm>
                <a:off x="184869" y="2902388"/>
                <a:ext cx="8825503" cy="2202606"/>
                <a:chOff x="184869" y="2866846"/>
                <a:chExt cx="8825503" cy="2202606"/>
              </a:xfrm>
            </p:grpSpPr>
            <p:grpSp>
              <p:nvGrpSpPr>
                <p:cNvPr id="23" name="Group 22"/>
                <p:cNvGrpSpPr/>
                <p:nvPr/>
              </p:nvGrpSpPr>
              <p:grpSpPr>
                <a:xfrm>
                  <a:off x="184869" y="2866846"/>
                  <a:ext cx="8825503" cy="2202606"/>
                  <a:chOff x="184869" y="3150702"/>
                  <a:chExt cx="8825503" cy="2202606"/>
                </a:xfrm>
              </p:grpSpPr>
              <p:sp>
                <p:nvSpPr>
                  <p:cNvPr id="26" name="TextBox 25"/>
                  <p:cNvSpPr txBox="1"/>
                  <p:nvPr/>
                </p:nvSpPr>
                <p:spPr>
                  <a:xfrm>
                    <a:off x="184869" y="3150702"/>
                    <a:ext cx="8825503" cy="338554"/>
                  </a:xfrm>
                  <a:prstGeom prst="rect">
                    <a:avLst/>
                  </a:prstGeom>
                  <a:noFill/>
                </p:spPr>
                <p:txBody>
                  <a:bodyPr wrap="square" rtlCol="0">
                    <a:spAutoFit/>
                  </a:bodyPr>
                  <a:lstStyle/>
                  <a:p>
                    <a:r>
                      <a:rPr lang="en-US" sz="1600" dirty="0" smtClean="0">
                        <a:solidFill>
                          <a:srgbClr val="0000FF"/>
                        </a:solidFill>
                      </a:rPr>
                      <a:t>Molecule </a:t>
                    </a:r>
                    <a:r>
                      <a:rPr lang="en-US" sz="1600" dirty="0" smtClean="0">
                        <a:solidFill>
                          <a:srgbClr val="000000"/>
                        </a:solidFill>
                      </a:rPr>
                      <a:t>and</a:t>
                    </a:r>
                    <a:r>
                      <a:rPr lang="en-US" sz="1600" dirty="0" smtClean="0">
                        <a:solidFill>
                          <a:srgbClr val="0000FF"/>
                        </a:solidFill>
                      </a:rPr>
                      <a:t> Molecule </a:t>
                    </a:r>
                    <a:r>
                      <a:rPr lang="en-US" sz="1600" dirty="0"/>
                      <a:t>f</a:t>
                    </a:r>
                    <a:r>
                      <a:rPr lang="en-US" sz="1600" dirty="0" smtClean="0"/>
                      <a:t>orm</a:t>
                    </a:r>
                    <a:r>
                      <a:rPr lang="en-US" sz="1600" dirty="0" smtClean="0">
                        <a:solidFill>
                          <a:srgbClr val="0000FF"/>
                        </a:solidFill>
                      </a:rPr>
                      <a:t> Mixture </a:t>
                    </a:r>
                    <a:r>
                      <a:rPr lang="en-US" sz="1600" dirty="0" smtClean="0">
                        <a:solidFill>
                          <a:srgbClr val="000000"/>
                        </a:solidFill>
                      </a:rPr>
                      <a:t>then </a:t>
                    </a:r>
                    <a:r>
                      <a:rPr lang="en-US" sz="1600" dirty="0" smtClean="0"/>
                      <a:t>Cause </a:t>
                    </a:r>
                    <a:r>
                      <a:rPr lang="en-US" sz="1600" dirty="0" err="1" smtClean="0">
                        <a:solidFill>
                          <a:srgbClr val="FF0000"/>
                        </a:solidFill>
                      </a:rPr>
                      <a:t>Adverse_event</a:t>
                    </a:r>
                    <a:r>
                      <a:rPr lang="en-US" sz="1600" dirty="0" smtClean="0">
                        <a:solidFill>
                          <a:srgbClr val="FF0000"/>
                        </a:solidFill>
                      </a:rPr>
                      <a:t> </a:t>
                    </a:r>
                    <a:r>
                      <a:rPr lang="en-US" sz="1600" dirty="0" smtClean="0"/>
                      <a:t>Under</a:t>
                    </a:r>
                    <a:r>
                      <a:rPr lang="en-US" sz="1600" dirty="0" smtClean="0">
                        <a:solidFill>
                          <a:srgbClr val="FF0000"/>
                        </a:solidFill>
                      </a:rPr>
                      <a:t> </a:t>
                    </a:r>
                    <a:r>
                      <a:rPr lang="en-US" sz="1600" dirty="0" smtClean="0">
                        <a:solidFill>
                          <a:srgbClr val="FF6600"/>
                        </a:solidFill>
                      </a:rPr>
                      <a:t>Condition</a:t>
                    </a:r>
                    <a:endParaRPr lang="en-US" sz="1600" dirty="0">
                      <a:solidFill>
                        <a:srgbClr val="FF6600"/>
                      </a:solidFill>
                    </a:endParaRPr>
                  </a:p>
                </p:txBody>
              </p:sp>
              <p:sp>
                <p:nvSpPr>
                  <p:cNvPr id="27" name="TextBox 26"/>
                  <p:cNvSpPr txBox="1"/>
                  <p:nvPr/>
                </p:nvSpPr>
                <p:spPr>
                  <a:xfrm>
                    <a:off x="184869" y="3633731"/>
                    <a:ext cx="83593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Acetone</a:t>
                    </a:r>
                    <a:endParaRPr lang="en-US" sz="1400" dirty="0"/>
                  </a:p>
                </p:txBody>
              </p:sp>
              <p:sp>
                <p:nvSpPr>
                  <p:cNvPr id="28" name="TextBox 27"/>
                  <p:cNvSpPr txBox="1"/>
                  <p:nvPr/>
                </p:nvSpPr>
                <p:spPr>
                  <a:xfrm>
                    <a:off x="4919132" y="3628773"/>
                    <a:ext cx="972577"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exploded</a:t>
                    </a:r>
                    <a:endParaRPr lang="en-US" sz="1400" dirty="0"/>
                  </a:p>
                </p:txBody>
              </p:sp>
              <p:sp>
                <p:nvSpPr>
                  <p:cNvPr id="29" name="TextBox 28"/>
                  <p:cNvSpPr txBox="1"/>
                  <p:nvPr/>
                </p:nvSpPr>
                <p:spPr>
                  <a:xfrm>
                    <a:off x="7306039" y="4614644"/>
                    <a:ext cx="103513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in the presence of base</a:t>
                    </a:r>
                    <a:endParaRPr lang="en-US" sz="1400" dirty="0"/>
                  </a:p>
                </p:txBody>
              </p:sp>
              <p:sp>
                <p:nvSpPr>
                  <p:cNvPr id="30" name="TextBox 29"/>
                  <p:cNvSpPr txBox="1"/>
                  <p:nvPr/>
                </p:nvSpPr>
                <p:spPr>
                  <a:xfrm>
                    <a:off x="955544" y="3633816"/>
                    <a:ext cx="595432" cy="369332"/>
                  </a:xfrm>
                  <a:prstGeom prst="rect">
                    <a:avLst/>
                  </a:prstGeom>
                  <a:noFill/>
                </p:spPr>
                <p:txBody>
                  <a:bodyPr wrap="square" rtlCol="0">
                    <a:spAutoFit/>
                  </a:bodyPr>
                  <a:lstStyle/>
                  <a:p>
                    <a:r>
                      <a:rPr lang="en-US" dirty="0" smtClean="0"/>
                      <a:t>and</a:t>
                    </a:r>
                    <a:endParaRPr lang="en-US" dirty="0"/>
                  </a:p>
                </p:txBody>
              </p:sp>
            </p:grpSp>
            <p:sp>
              <p:nvSpPr>
                <p:cNvPr id="24" name="TextBox 23"/>
                <p:cNvSpPr txBox="1"/>
                <p:nvPr/>
              </p:nvSpPr>
              <p:spPr>
                <a:xfrm>
                  <a:off x="6855923" y="3187160"/>
                  <a:ext cx="1840974"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in a residue bottle</a:t>
                  </a:r>
                  <a:endParaRPr lang="en-US" sz="1400" dirty="0"/>
                </a:p>
              </p:txBody>
            </p:sp>
            <p:sp>
              <p:nvSpPr>
                <p:cNvPr id="25" name="TextBox 24"/>
                <p:cNvSpPr txBox="1"/>
                <p:nvPr/>
              </p:nvSpPr>
              <p:spPr>
                <a:xfrm>
                  <a:off x="5244713" y="4330788"/>
                  <a:ext cx="1093778"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highly exothermic reaction</a:t>
                  </a:r>
                  <a:endParaRPr lang="en-US" sz="1400" dirty="0"/>
                </a:p>
              </p:txBody>
            </p:sp>
          </p:grpSp>
          <p:sp>
            <p:nvSpPr>
              <p:cNvPr id="10" name="TextBox 9"/>
              <p:cNvSpPr txBox="1"/>
              <p:nvPr/>
            </p:nvSpPr>
            <p:spPr>
              <a:xfrm>
                <a:off x="1493122" y="3395924"/>
                <a:ext cx="116643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Chloroform</a:t>
                </a:r>
                <a:endParaRPr lang="en-US" sz="1400" dirty="0"/>
              </a:p>
            </p:txBody>
          </p:sp>
          <p:sp>
            <p:nvSpPr>
              <p:cNvPr id="11" name="TextBox 10"/>
              <p:cNvSpPr txBox="1"/>
              <p:nvPr/>
            </p:nvSpPr>
            <p:spPr>
              <a:xfrm>
                <a:off x="3245997" y="3376591"/>
                <a:ext cx="83593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Mixture</a:t>
                </a:r>
                <a:endParaRPr lang="en-US" sz="1400" dirty="0"/>
              </a:p>
            </p:txBody>
          </p:sp>
          <p:sp>
            <p:nvSpPr>
              <p:cNvPr id="12" name="TextBox 11"/>
              <p:cNvSpPr txBox="1"/>
              <p:nvPr/>
            </p:nvSpPr>
            <p:spPr>
              <a:xfrm>
                <a:off x="2538989" y="3333189"/>
                <a:ext cx="780302" cy="369332"/>
              </a:xfrm>
              <a:prstGeom prst="rect">
                <a:avLst/>
              </a:prstGeom>
              <a:noFill/>
            </p:spPr>
            <p:txBody>
              <a:bodyPr wrap="square" rtlCol="0">
                <a:spAutoFit/>
              </a:bodyPr>
              <a:lstStyle/>
              <a:p>
                <a:r>
                  <a:rPr lang="en-US" dirty="0"/>
                  <a:t> </a:t>
                </a:r>
                <a:r>
                  <a:rPr lang="en-US" dirty="0" smtClean="0"/>
                  <a:t>form</a:t>
                </a:r>
                <a:endParaRPr lang="en-US" dirty="0"/>
              </a:p>
            </p:txBody>
          </p:sp>
          <p:sp>
            <p:nvSpPr>
              <p:cNvPr id="13" name="TextBox 12"/>
              <p:cNvSpPr txBox="1"/>
              <p:nvPr/>
            </p:nvSpPr>
            <p:spPr>
              <a:xfrm>
                <a:off x="4081928" y="3240942"/>
                <a:ext cx="780302" cy="646331"/>
              </a:xfrm>
              <a:prstGeom prst="rect">
                <a:avLst/>
              </a:prstGeom>
              <a:noFill/>
            </p:spPr>
            <p:txBody>
              <a:bodyPr wrap="square" rtlCol="0">
                <a:spAutoFit/>
              </a:bodyPr>
              <a:lstStyle/>
              <a:p>
                <a:r>
                  <a:rPr lang="en-US" dirty="0"/>
                  <a:t> </a:t>
                </a:r>
                <a:r>
                  <a:rPr lang="en-US" dirty="0" smtClean="0"/>
                  <a:t>then cause</a:t>
                </a:r>
                <a:endParaRPr lang="en-US" dirty="0"/>
              </a:p>
            </p:txBody>
          </p:sp>
          <p:sp>
            <p:nvSpPr>
              <p:cNvPr id="14" name="TextBox 13"/>
              <p:cNvSpPr txBox="1"/>
              <p:nvPr/>
            </p:nvSpPr>
            <p:spPr>
              <a:xfrm>
                <a:off x="5874356" y="3330524"/>
                <a:ext cx="1054225" cy="369332"/>
              </a:xfrm>
              <a:prstGeom prst="rect">
                <a:avLst/>
              </a:prstGeom>
              <a:noFill/>
            </p:spPr>
            <p:txBody>
              <a:bodyPr wrap="square" rtlCol="0">
                <a:spAutoFit/>
              </a:bodyPr>
              <a:lstStyle/>
              <a:p>
                <a:r>
                  <a:rPr lang="en-US" dirty="0"/>
                  <a:t> </a:t>
                </a:r>
                <a:r>
                  <a:rPr lang="en-US" dirty="0" smtClean="0"/>
                  <a:t>(under)</a:t>
                </a:r>
                <a:endParaRPr lang="en-US" dirty="0"/>
              </a:p>
            </p:txBody>
          </p:sp>
          <p:grpSp>
            <p:nvGrpSpPr>
              <p:cNvPr id="15" name="Group 14"/>
              <p:cNvGrpSpPr/>
              <p:nvPr/>
            </p:nvGrpSpPr>
            <p:grpSpPr>
              <a:xfrm>
                <a:off x="184869" y="3995176"/>
                <a:ext cx="8959131" cy="877163"/>
                <a:chOff x="184869" y="3995176"/>
                <a:chExt cx="8959131" cy="877163"/>
              </a:xfrm>
            </p:grpSpPr>
            <p:sp>
              <p:nvSpPr>
                <p:cNvPr id="16" name="TextBox 15"/>
                <p:cNvSpPr txBox="1"/>
                <p:nvPr/>
              </p:nvSpPr>
              <p:spPr>
                <a:xfrm>
                  <a:off x="184869" y="3995176"/>
                  <a:ext cx="8959131" cy="323165"/>
                </a:xfrm>
                <a:prstGeom prst="rect">
                  <a:avLst/>
                </a:prstGeom>
                <a:noFill/>
              </p:spPr>
              <p:txBody>
                <a:bodyPr wrap="square" rtlCol="0">
                  <a:spAutoFit/>
                </a:bodyPr>
                <a:lstStyle/>
                <a:p>
                  <a:r>
                    <a:rPr lang="en-US" sz="1500" dirty="0" smtClean="0">
                      <a:solidFill>
                        <a:srgbClr val="0000FF"/>
                      </a:solidFill>
                    </a:rPr>
                    <a:t>Action </a:t>
                  </a:r>
                  <a:r>
                    <a:rPr lang="en-US" sz="1500" dirty="0" smtClean="0">
                      <a:solidFill>
                        <a:srgbClr val="000000"/>
                      </a:solidFill>
                    </a:rPr>
                    <a:t>of</a:t>
                  </a:r>
                  <a:r>
                    <a:rPr lang="en-US" sz="1500" dirty="0" smtClean="0">
                      <a:solidFill>
                        <a:srgbClr val="0000FF"/>
                      </a:solidFill>
                    </a:rPr>
                    <a:t> </a:t>
                  </a:r>
                  <a:r>
                    <a:rPr lang="en-US" sz="1500" dirty="0" err="1" smtClean="0">
                      <a:solidFill>
                        <a:srgbClr val="0000FF"/>
                      </a:solidFill>
                    </a:rPr>
                    <a:t>Cause:Molecule</a:t>
                  </a:r>
                  <a:r>
                    <a:rPr lang="en-US" sz="1500" dirty="0" smtClean="0">
                      <a:solidFill>
                        <a:srgbClr val="0000FF"/>
                      </a:solidFill>
                    </a:rPr>
                    <a:t> </a:t>
                  </a:r>
                  <a:r>
                    <a:rPr lang="en-US" sz="1500" dirty="0" smtClean="0">
                      <a:solidFill>
                        <a:srgbClr val="000000"/>
                      </a:solidFill>
                    </a:rPr>
                    <a:t>to</a:t>
                  </a:r>
                  <a:r>
                    <a:rPr lang="en-US" sz="1500" dirty="0" smtClean="0">
                      <a:solidFill>
                        <a:srgbClr val="0000FF"/>
                      </a:solidFill>
                    </a:rPr>
                    <a:t> </a:t>
                  </a:r>
                  <a:r>
                    <a:rPr lang="en-US" sz="1500" dirty="0" err="1" smtClean="0">
                      <a:solidFill>
                        <a:srgbClr val="0000FF"/>
                      </a:solidFill>
                    </a:rPr>
                    <a:t>Theme:Molecule</a:t>
                  </a:r>
                  <a:r>
                    <a:rPr lang="en-US" sz="1500" dirty="0" smtClean="0">
                      <a:solidFill>
                        <a:srgbClr val="000000"/>
                      </a:solidFill>
                    </a:rPr>
                    <a:t> </a:t>
                  </a:r>
                  <a:r>
                    <a:rPr lang="en-US" sz="1500" dirty="0" smtClean="0"/>
                    <a:t>Cause </a:t>
                  </a:r>
                  <a:r>
                    <a:rPr lang="en-US" sz="1500" dirty="0" err="1" smtClean="0">
                      <a:solidFill>
                        <a:srgbClr val="FF0000"/>
                      </a:solidFill>
                    </a:rPr>
                    <a:t>Adverse_event</a:t>
                  </a:r>
                  <a:r>
                    <a:rPr lang="en-US" sz="1500" dirty="0" smtClean="0">
                      <a:solidFill>
                        <a:srgbClr val="FF0000"/>
                      </a:solidFill>
                    </a:rPr>
                    <a:t> </a:t>
                  </a:r>
                  <a:r>
                    <a:rPr lang="en-US" sz="1500" dirty="0" smtClean="0"/>
                    <a:t>Under</a:t>
                  </a:r>
                  <a:r>
                    <a:rPr lang="en-US" sz="1500" dirty="0" smtClean="0">
                      <a:solidFill>
                        <a:srgbClr val="FF0000"/>
                      </a:solidFill>
                    </a:rPr>
                    <a:t> </a:t>
                  </a:r>
                  <a:r>
                    <a:rPr lang="en-US" sz="1500" dirty="0" smtClean="0">
                      <a:solidFill>
                        <a:srgbClr val="FF6600"/>
                      </a:solidFill>
                    </a:rPr>
                    <a:t>Condition</a:t>
                  </a:r>
                  <a:endParaRPr lang="en-US" sz="1500" dirty="0">
                    <a:solidFill>
                      <a:srgbClr val="FF6600"/>
                    </a:solidFill>
                  </a:endParaRPr>
                </a:p>
              </p:txBody>
            </p:sp>
            <p:sp>
              <p:nvSpPr>
                <p:cNvPr id="17" name="TextBox 16"/>
                <p:cNvSpPr txBox="1"/>
                <p:nvPr/>
              </p:nvSpPr>
              <p:spPr>
                <a:xfrm>
                  <a:off x="1550976" y="4466906"/>
                  <a:ext cx="83593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Acetone</a:t>
                  </a:r>
                  <a:endParaRPr lang="en-US" sz="1400" dirty="0"/>
                </a:p>
              </p:txBody>
            </p:sp>
            <p:sp>
              <p:nvSpPr>
                <p:cNvPr id="18" name="TextBox 17"/>
                <p:cNvSpPr txBox="1"/>
                <p:nvPr/>
              </p:nvSpPr>
              <p:spPr>
                <a:xfrm>
                  <a:off x="3134421" y="4487980"/>
                  <a:ext cx="1206309"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Chloroform</a:t>
                  </a:r>
                  <a:endParaRPr lang="en-US" sz="1400" dirty="0"/>
                </a:p>
              </p:txBody>
            </p:sp>
            <p:sp>
              <p:nvSpPr>
                <p:cNvPr id="19" name="TextBox 18"/>
                <p:cNvSpPr txBox="1"/>
                <p:nvPr/>
              </p:nvSpPr>
              <p:spPr>
                <a:xfrm>
                  <a:off x="1020800" y="4426425"/>
                  <a:ext cx="595432" cy="369332"/>
                </a:xfrm>
                <a:prstGeom prst="rect">
                  <a:avLst/>
                </a:prstGeom>
                <a:noFill/>
              </p:spPr>
              <p:txBody>
                <a:bodyPr wrap="square" rtlCol="0">
                  <a:spAutoFit/>
                </a:bodyPr>
                <a:lstStyle/>
                <a:p>
                  <a:r>
                    <a:rPr lang="en-US" dirty="0"/>
                    <a:t> </a:t>
                  </a:r>
                  <a:r>
                    <a:rPr lang="en-US" dirty="0" smtClean="0"/>
                    <a:t>of</a:t>
                  </a:r>
                  <a:endParaRPr lang="en-US" dirty="0"/>
                </a:p>
              </p:txBody>
            </p:sp>
            <p:sp>
              <p:nvSpPr>
                <p:cNvPr id="20" name="TextBox 19"/>
                <p:cNvSpPr txBox="1"/>
                <p:nvPr/>
              </p:nvSpPr>
              <p:spPr>
                <a:xfrm>
                  <a:off x="2538989" y="4420196"/>
                  <a:ext cx="595432" cy="369332"/>
                </a:xfrm>
                <a:prstGeom prst="rect">
                  <a:avLst/>
                </a:prstGeom>
                <a:noFill/>
              </p:spPr>
              <p:txBody>
                <a:bodyPr wrap="square" rtlCol="0">
                  <a:spAutoFit/>
                </a:bodyPr>
                <a:lstStyle/>
                <a:p>
                  <a:r>
                    <a:rPr lang="en-US" dirty="0" smtClean="0"/>
                    <a:t>to</a:t>
                  </a:r>
                  <a:endParaRPr lang="en-US" dirty="0"/>
                </a:p>
              </p:txBody>
            </p:sp>
            <p:sp>
              <p:nvSpPr>
                <p:cNvPr id="21" name="TextBox 20"/>
                <p:cNvSpPr txBox="1"/>
                <p:nvPr/>
              </p:nvSpPr>
              <p:spPr>
                <a:xfrm>
                  <a:off x="4396356" y="4464104"/>
                  <a:ext cx="739795" cy="369332"/>
                </a:xfrm>
                <a:prstGeom prst="rect">
                  <a:avLst/>
                </a:prstGeom>
                <a:noFill/>
              </p:spPr>
              <p:txBody>
                <a:bodyPr wrap="square" rtlCol="0">
                  <a:spAutoFit/>
                </a:bodyPr>
                <a:lstStyle/>
                <a:p>
                  <a:r>
                    <a:rPr lang="en-US" dirty="0" smtClean="0"/>
                    <a:t>cause</a:t>
                  </a:r>
                  <a:endParaRPr lang="en-US" dirty="0"/>
                </a:p>
              </p:txBody>
            </p:sp>
            <p:sp>
              <p:nvSpPr>
                <p:cNvPr id="22" name="TextBox 21"/>
                <p:cNvSpPr txBox="1"/>
                <p:nvPr/>
              </p:nvSpPr>
              <p:spPr>
                <a:xfrm>
                  <a:off x="6338491" y="4503007"/>
                  <a:ext cx="967547" cy="369332"/>
                </a:xfrm>
                <a:prstGeom prst="rect">
                  <a:avLst/>
                </a:prstGeom>
                <a:noFill/>
              </p:spPr>
              <p:txBody>
                <a:bodyPr wrap="square" rtlCol="0">
                  <a:spAutoFit/>
                </a:bodyPr>
                <a:lstStyle/>
                <a:p>
                  <a:r>
                    <a:rPr lang="en-US" dirty="0" smtClean="0"/>
                    <a:t>(under)</a:t>
                  </a:r>
                  <a:endParaRPr lang="en-US" dirty="0"/>
                </a:p>
              </p:txBody>
            </p:sp>
          </p:grpSp>
        </p:grpSp>
        <p:sp>
          <p:nvSpPr>
            <p:cNvPr id="31" name="TextBox 30"/>
            <p:cNvSpPr txBox="1"/>
            <p:nvPr/>
          </p:nvSpPr>
          <p:spPr>
            <a:xfrm>
              <a:off x="6841880" y="4405158"/>
              <a:ext cx="203388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base was in the bottle</a:t>
              </a:r>
              <a:endParaRPr lang="en-US" sz="1400" dirty="0"/>
            </a:p>
          </p:txBody>
        </p:sp>
      </p:grpSp>
      <p:pic>
        <p:nvPicPr>
          <p:cNvPr id="32" name="Picture 31" descr="Screen Shot 2015-08-13 at 4.08.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5" y="2102105"/>
            <a:ext cx="9144000" cy="1329612"/>
          </a:xfrm>
          <a:prstGeom prst="rect">
            <a:avLst/>
          </a:prstGeom>
        </p:spPr>
      </p:pic>
      <p:sp>
        <p:nvSpPr>
          <p:cNvPr id="33" name="TextBox 32"/>
          <p:cNvSpPr txBox="1"/>
          <p:nvPr/>
        </p:nvSpPr>
        <p:spPr>
          <a:xfrm>
            <a:off x="457200" y="1178775"/>
            <a:ext cx="8229599" cy="923330"/>
          </a:xfrm>
          <a:prstGeom prst="rect">
            <a:avLst/>
          </a:prstGeom>
          <a:noFill/>
        </p:spPr>
        <p:txBody>
          <a:bodyPr wrap="square" rtlCol="0">
            <a:spAutoFit/>
          </a:bodyPr>
          <a:lstStyle/>
          <a:p>
            <a:r>
              <a:rPr lang="en-US" dirty="0" smtClean="0"/>
              <a:t>“A mixture of acetone and chloroform in a residue bottle exploded. Since addition of acetone to chloroform in the presence of base will result in a highly exothermic reaction, it was thought that a base was in the bottle.” </a:t>
            </a:r>
            <a:r>
              <a:rPr lang="en-US" sz="1000" dirty="0" smtClean="0"/>
              <a:t>(Original source: MCA Case History 1661, 1970.)</a:t>
            </a:r>
            <a:endParaRPr lang="en-US" sz="1000" dirty="0"/>
          </a:p>
        </p:txBody>
      </p:sp>
    </p:spTree>
    <p:extLst>
      <p:ext uri="{BB962C8B-B14F-4D97-AF65-F5344CB8AC3E}">
        <p14:creationId xmlns:p14="http://schemas.microsoft.com/office/powerpoint/2010/main" val="222095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chemeClr val="accent2">
                    <a:lumMod val="75000"/>
                  </a:schemeClr>
                </a:solidFill>
              </a:rPr>
              <a:t>Reaction Incidents</a:t>
            </a:r>
            <a:endParaRPr lang="en-US" dirty="0">
              <a:solidFill>
                <a:schemeClr val="accent2">
                  <a:lumMod val="75000"/>
                </a:schemeClr>
              </a:solidFill>
            </a:endParaRP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11" name="Picture 2"/>
          <p:cNvPicPr>
            <a:picLocks noChangeAspect="1" noChangeArrowheads="1"/>
          </p:cNvPicPr>
          <p:nvPr/>
        </p:nvPicPr>
        <p:blipFill rotWithShape="1">
          <a:blip r:embed="rId3" cstate="print"/>
          <a:srcRect t="21569"/>
          <a:stretch/>
        </p:blipFill>
        <p:spPr bwMode="auto">
          <a:xfrm>
            <a:off x="457200" y="1291974"/>
            <a:ext cx="8001005" cy="4419600"/>
          </a:xfrm>
          <a:prstGeom prst="rect">
            <a:avLst/>
          </a:prstGeom>
          <a:noFill/>
          <a:ln w="9525">
            <a:noFill/>
            <a:miter lim="800000"/>
            <a:headEnd/>
            <a:tailEnd/>
          </a:ln>
          <a:effectLst>
            <a:glow rad="228600">
              <a:schemeClr val="accent2">
                <a:satMod val="175000"/>
                <a:alpha val="40000"/>
              </a:schemeClr>
            </a:glow>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06506"/>
            <a:ext cx="7680960" cy="322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298920"/>
            <a:ext cx="8686800" cy="4803078"/>
          </a:xfrm>
          <a:solidFill>
            <a:schemeClr val="bg1"/>
          </a:solidFill>
        </p:spPr>
        <p:txBody>
          <a:bodyPr>
            <a:normAutofit fontScale="85000" lnSpcReduction="20000"/>
          </a:bodyPr>
          <a:lstStyle/>
          <a:p>
            <a:pPr marL="0" indent="0">
              <a:buNone/>
            </a:pPr>
            <a:r>
              <a:rPr lang="en-US" sz="3800" dirty="0"/>
              <a:t>Pistoia Alliance Chemical Safety Library Project (CSL)</a:t>
            </a:r>
            <a:endParaRPr lang="en-US" sz="3800" dirty="0" smtClean="0"/>
          </a:p>
          <a:p>
            <a:r>
              <a:rPr lang="en-US" dirty="0" smtClean="0"/>
              <a:t>Collaborative </a:t>
            </a:r>
            <a:r>
              <a:rPr lang="en-US" dirty="0"/>
              <a:t>project across Life Sciences industry to enhance both the safety information available, and its delivery.</a:t>
            </a:r>
            <a:endParaRPr lang="en-US" b="1" i="1" dirty="0"/>
          </a:p>
          <a:p>
            <a:r>
              <a:rPr lang="en-US" dirty="0"/>
              <a:t>Will capture and openly share data of </a:t>
            </a:r>
            <a:r>
              <a:rPr lang="en-GB" dirty="0"/>
              <a:t>actual reaction incidents</a:t>
            </a:r>
          </a:p>
          <a:p>
            <a:r>
              <a:rPr lang="en-GB" dirty="0"/>
              <a:t>Defining a submission system to collect the new data</a:t>
            </a:r>
          </a:p>
          <a:p>
            <a:r>
              <a:rPr lang="en-US" dirty="0" smtClean="0"/>
              <a:t>To </a:t>
            </a:r>
            <a:r>
              <a:rPr lang="en-US" dirty="0"/>
              <a:t>find out more or join the interest community, </a:t>
            </a:r>
            <a:r>
              <a:rPr lang="en-US" dirty="0">
                <a:hlinkClick r:id="rId5"/>
              </a:rPr>
              <a:t>https://main.qmarkets.org/live/pistoia/node/1365</a:t>
            </a:r>
            <a:endParaRPr lang="en-US" dirty="0"/>
          </a:p>
          <a:p>
            <a:r>
              <a:rPr lang="en-US" dirty="0"/>
              <a:t>For more on the Pistoia Alliance, </a:t>
            </a:r>
            <a:r>
              <a:rPr lang="en-US" dirty="0">
                <a:hlinkClick r:id="rId6"/>
              </a:rPr>
              <a:t>http://www.pistoiaalliance.org/</a:t>
            </a:r>
            <a:endParaRPr lang="en-US" dirty="0"/>
          </a:p>
          <a:p>
            <a:endParaRPr lang="en-US"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4764" y="5602956"/>
            <a:ext cx="1592036" cy="927166"/>
          </a:xfrm>
          <a:prstGeom prst="rect">
            <a:avLst/>
          </a:prstGeom>
        </p:spPr>
      </p:pic>
      <p:pic>
        <p:nvPicPr>
          <p:cNvPr id="10" name="Content Placeholder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5966515"/>
            <a:ext cx="1779813" cy="563607"/>
          </a:xfrm>
          <a:prstGeom prst="rect">
            <a:avLst/>
          </a:prstGeom>
        </p:spPr>
      </p:pic>
    </p:spTree>
    <p:extLst>
      <p:ext uri="{BB962C8B-B14F-4D97-AF65-F5344CB8AC3E}">
        <p14:creationId xmlns:p14="http://schemas.microsoft.com/office/powerpoint/2010/main" val="328698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9829"/>
          </a:xfrm>
        </p:spPr>
        <p:txBody>
          <a:bodyPr>
            <a:normAutofit/>
          </a:bodyPr>
          <a:lstStyle/>
          <a:p>
            <a:r>
              <a:rPr lang="en-US" dirty="0" smtClean="0">
                <a:solidFill>
                  <a:srgbClr val="953735"/>
                </a:solidFill>
              </a:rPr>
              <a:t>Activating the Data</a:t>
            </a:r>
            <a:endParaRPr lang="en-US" dirty="0">
              <a:solidFill>
                <a:srgbClr val="953735"/>
              </a:solidFill>
            </a:endParaRPr>
          </a:p>
        </p:txBody>
      </p:sp>
      <p:sp>
        <p:nvSpPr>
          <p:cNvPr id="3" name="Content Placeholder 2"/>
          <p:cNvSpPr>
            <a:spLocks noGrp="1"/>
          </p:cNvSpPr>
          <p:nvPr>
            <p:ph idx="1"/>
          </p:nvPr>
        </p:nvSpPr>
        <p:spPr>
          <a:xfrm>
            <a:off x="457200" y="1376010"/>
            <a:ext cx="8229600" cy="5063013"/>
          </a:xfrm>
        </p:spPr>
        <p:txBody>
          <a:bodyPr>
            <a:normAutofit/>
          </a:bodyPr>
          <a:lstStyle/>
          <a:p>
            <a:pPr marL="514350" indent="-514350">
              <a:buFont typeface="+mj-lt"/>
              <a:buAutoNum type="arabicPeriod"/>
            </a:pPr>
            <a:r>
              <a:rPr lang="en-US" dirty="0" smtClean="0"/>
              <a:t>Linkable </a:t>
            </a:r>
            <a:r>
              <a:rPr lang="en-US" dirty="0" smtClean="0"/>
              <a:t>chemical identifiers </a:t>
            </a:r>
          </a:p>
          <a:p>
            <a:pPr marL="514350" indent="-514350">
              <a:buFont typeface="+mj-lt"/>
              <a:buAutoNum type="arabicPeriod"/>
            </a:pPr>
            <a:r>
              <a:rPr lang="en-US" dirty="0" smtClean="0"/>
              <a:t>Chemical Safety Ontology (CSO)</a:t>
            </a:r>
          </a:p>
          <a:p>
            <a:pPr marL="514350" indent="-514350">
              <a:buFont typeface="+mj-lt"/>
              <a:buAutoNum type="arabicPeriod"/>
            </a:pPr>
            <a:r>
              <a:rPr lang="en-US" dirty="0" smtClean="0"/>
              <a:t>Reactivity classification</a:t>
            </a:r>
          </a:p>
          <a:p>
            <a:pPr marL="514350" indent="-514350">
              <a:buFont typeface="+mj-lt"/>
              <a:buAutoNum type="arabicPeriod"/>
            </a:pPr>
            <a:r>
              <a:rPr lang="en-US" dirty="0" smtClean="0"/>
              <a:t>Lab process description</a:t>
            </a: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2898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Linkable </a:t>
            </a:r>
            <a:r>
              <a:rPr lang="en-US" dirty="0" smtClean="0">
                <a:solidFill>
                  <a:srgbClr val="953735"/>
                </a:solidFill>
              </a:rPr>
              <a:t>Chemical Identifiers</a:t>
            </a:r>
            <a:endParaRPr lang="en-US" dirty="0">
              <a:solidFill>
                <a:srgbClr val="953735"/>
              </a:solidFill>
            </a:endParaRPr>
          </a:p>
        </p:txBody>
      </p:sp>
      <p:sp>
        <p:nvSpPr>
          <p:cNvPr id="3" name="Content Placeholder 2"/>
          <p:cNvSpPr>
            <a:spLocks noGrp="1"/>
          </p:cNvSpPr>
          <p:nvPr>
            <p:ph idx="1"/>
          </p:nvPr>
        </p:nvSpPr>
        <p:spPr>
          <a:xfrm>
            <a:off x="457200" y="1376010"/>
            <a:ext cx="8229600" cy="4750155"/>
          </a:xfrm>
        </p:spPr>
        <p:txBody>
          <a:bodyPr/>
          <a:lstStyle/>
          <a:p>
            <a:r>
              <a:rPr lang="en-US" dirty="0" smtClean="0"/>
              <a:t>Limitations with CAS </a:t>
            </a:r>
            <a:r>
              <a:rPr lang="en-US" dirty="0" smtClean="0"/>
              <a:t>RNs and trivial names</a:t>
            </a:r>
          </a:p>
          <a:p>
            <a:r>
              <a:rPr lang="en-US" dirty="0" smtClean="0"/>
              <a:t>Lack of notation for mixtures and states</a:t>
            </a:r>
          </a:p>
          <a:p>
            <a:r>
              <a:rPr lang="en-US" dirty="0" smtClean="0"/>
              <a:t>Not computer readable</a:t>
            </a:r>
            <a:endParaRPr lang="en-US" dirty="0" smtClean="0">
              <a:solidFill>
                <a:srgbClr val="FF0000"/>
              </a:solidFill>
              <a:sym typeface="Wingdings"/>
            </a:endParaRPr>
          </a:p>
          <a:p>
            <a:pPr marL="0" indent="0">
              <a:buNone/>
            </a:pPr>
            <a:r>
              <a:rPr lang="en-US" dirty="0" smtClean="0">
                <a:sym typeface="Wingdings"/>
              </a:rPr>
              <a:t> </a:t>
            </a:r>
            <a:endParaRPr lang="en-US" dirty="0" smtClean="0"/>
          </a:p>
          <a:p>
            <a:pPr marL="0" indent="0">
              <a:buNone/>
            </a:pPr>
            <a:r>
              <a:rPr lang="en-US" i="1" dirty="0" smtClean="0"/>
              <a:t>-&gt; link across internal and external databases</a:t>
            </a:r>
          </a:p>
          <a:p>
            <a:pPr marL="0" indent="0">
              <a:buNone/>
            </a:pPr>
            <a:r>
              <a:rPr lang="en-US" i="1" dirty="0" smtClean="0"/>
              <a:t>-&gt; more readily searchable (Google-able)</a:t>
            </a:r>
          </a:p>
          <a:p>
            <a:pPr marL="0" indent="0">
              <a:buNone/>
            </a:pPr>
            <a:r>
              <a:rPr lang="en-US" i="1" dirty="0" smtClean="0"/>
              <a:t>-&gt; resolve to 2D chemical structures</a:t>
            </a:r>
          </a:p>
          <a:p>
            <a:pPr marL="0" indent="0">
              <a:buNone/>
            </a:pPr>
            <a:r>
              <a:rPr lang="en-US" i="1" dirty="0" smtClean="0"/>
              <a:t>-&gt; free and open to use and validate</a:t>
            </a: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5341198" y="2726394"/>
            <a:ext cx="2820003" cy="584776"/>
          </a:xfrm>
          <a:prstGeom prst="rect">
            <a:avLst/>
          </a:prstGeom>
          <a:noFill/>
        </p:spPr>
        <p:txBody>
          <a:bodyPr wrap="square" rtlCol="0">
            <a:spAutoFit/>
          </a:bodyPr>
          <a:lstStyle/>
          <a:p>
            <a:r>
              <a:rPr lang="en-US" sz="3200" dirty="0">
                <a:solidFill>
                  <a:srgbClr val="FF0000"/>
                </a:solidFill>
                <a:sym typeface="Wingdings"/>
              </a:rPr>
              <a:t> IUPAC </a:t>
            </a:r>
            <a:r>
              <a:rPr lang="en-US" sz="3200" dirty="0" err="1">
                <a:solidFill>
                  <a:srgbClr val="008000"/>
                </a:solidFill>
                <a:sym typeface="Wingdings"/>
              </a:rPr>
              <a:t>In</a:t>
            </a:r>
            <a:r>
              <a:rPr lang="en-US" sz="3200" dirty="0" err="1">
                <a:solidFill>
                  <a:srgbClr val="0000FF"/>
                </a:solidFill>
                <a:sym typeface="Wingdings"/>
              </a:rPr>
              <a:t>Ch</a:t>
            </a:r>
            <a:r>
              <a:rPr lang="en-US" sz="3200" dirty="0" err="1">
                <a:solidFill>
                  <a:srgbClr val="660066"/>
                </a:solidFill>
                <a:sym typeface="Wingdings"/>
              </a:rPr>
              <a:t>I</a:t>
            </a:r>
            <a:endParaRPr lang="en-US" sz="3200" dirty="0">
              <a:solidFill>
                <a:srgbClr val="660066"/>
              </a:solidFill>
            </a:endParaRPr>
          </a:p>
        </p:txBody>
      </p:sp>
      <p:pic>
        <p:nvPicPr>
          <p:cNvPr id="7" name="Picture 6"/>
          <p:cNvPicPr>
            <a:picLocks noChangeAspect="1"/>
          </p:cNvPicPr>
          <p:nvPr/>
        </p:nvPicPr>
        <p:blipFill>
          <a:blip r:embed="rId3"/>
          <a:stretch>
            <a:fillRect/>
          </a:stretch>
        </p:blipFill>
        <p:spPr>
          <a:xfrm>
            <a:off x="0" y="3311170"/>
            <a:ext cx="3546830" cy="3546830"/>
          </a:xfrm>
          <a:prstGeom prst="rect">
            <a:avLst/>
          </a:prstGeom>
        </p:spPr>
      </p:pic>
      <p:pic>
        <p:nvPicPr>
          <p:cNvPr id="8" name="Picture 7"/>
          <p:cNvPicPr>
            <a:picLocks noChangeAspect="1"/>
          </p:cNvPicPr>
          <p:nvPr/>
        </p:nvPicPr>
        <p:blipFill>
          <a:blip r:embed="rId4"/>
          <a:stretch>
            <a:fillRect/>
          </a:stretch>
        </p:blipFill>
        <p:spPr>
          <a:xfrm>
            <a:off x="3205801" y="3311170"/>
            <a:ext cx="5938198" cy="3546830"/>
          </a:xfrm>
          <a:prstGeom prst="rect">
            <a:avLst/>
          </a:prstGeom>
        </p:spPr>
      </p:pic>
      <p:sp>
        <p:nvSpPr>
          <p:cNvPr id="10" name="Oval 9"/>
          <p:cNvSpPr/>
          <p:nvPr/>
        </p:nvSpPr>
        <p:spPr>
          <a:xfrm>
            <a:off x="3026666" y="6126165"/>
            <a:ext cx="2669367" cy="590634"/>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753980" y="1376010"/>
            <a:ext cx="5512144" cy="3561379"/>
            <a:chOff x="1753980" y="2400272"/>
            <a:chExt cx="5512144" cy="3561379"/>
          </a:xfrm>
        </p:grpSpPr>
        <p:pic>
          <p:nvPicPr>
            <p:cNvPr id="9" name="Picture 8"/>
            <p:cNvPicPr>
              <a:picLocks noChangeAspect="1"/>
            </p:cNvPicPr>
            <p:nvPr/>
          </p:nvPicPr>
          <p:blipFill>
            <a:blip r:embed="rId5"/>
            <a:stretch>
              <a:fillRect/>
            </a:stretch>
          </p:blipFill>
          <p:spPr>
            <a:xfrm>
              <a:off x="1753980" y="2414821"/>
              <a:ext cx="5512144" cy="3546830"/>
            </a:xfrm>
            <a:prstGeom prst="rect">
              <a:avLst/>
            </a:prstGeom>
            <a:ln w="28575" cmpd="sng">
              <a:solidFill>
                <a:schemeClr val="accent2">
                  <a:lumMod val="75000"/>
                </a:schemeClr>
              </a:solidFill>
            </a:ln>
          </p:spPr>
        </p:pic>
        <p:sp>
          <p:nvSpPr>
            <p:cNvPr id="11" name="Oval 10"/>
            <p:cNvSpPr/>
            <p:nvPr/>
          </p:nvSpPr>
          <p:spPr>
            <a:xfrm>
              <a:off x="2212146" y="2400272"/>
              <a:ext cx="2669367" cy="326122"/>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32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set>
                                      <p:cBhvr>
                                        <p:cTn id="19" dur="455" fill="hold">
                                          <p:stCondLst>
                                            <p:cond delay="0"/>
                                          </p:stCondLst>
                                        </p:cTn>
                                        <p:tgtEl>
                                          <p:spTgt spid="6"/>
                                        </p:tgtEl>
                                        <p:attrNameLst>
                                          <p:attrName>style.rotation</p:attrName>
                                        </p:attrNameLst>
                                      </p:cBhvr>
                                      <p:to>
                                        <p:strVal val="-45.0"/>
                                      </p:to>
                                    </p:set>
                                    <p:anim calcmode="lin" valueType="num">
                                      <p:cBhvr>
                                        <p:cTn id="20"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457200" y="0"/>
            <a:ext cx="8229600" cy="1008241"/>
          </a:xfrm>
        </p:spPr>
        <p:txBody>
          <a:bodyPr>
            <a:normAutofit/>
          </a:bodyPr>
          <a:lstStyle/>
          <a:p>
            <a:r>
              <a:rPr lang="en-US" dirty="0">
                <a:solidFill>
                  <a:srgbClr val="953735"/>
                </a:solidFill>
              </a:rPr>
              <a:t>Chemical Safety Ontology</a:t>
            </a:r>
            <a:endParaRPr lang="en-US" dirty="0">
              <a:solidFill>
                <a:srgbClr val="953735"/>
              </a:solidFill>
            </a:endParaRPr>
          </a:p>
        </p:txBody>
      </p:sp>
      <p:sp>
        <p:nvSpPr>
          <p:cNvPr id="3" name="Slide Number Placeholder 2"/>
          <p:cNvSpPr>
            <a:spLocks noGrp="1"/>
          </p:cNvSpPr>
          <p:nvPr>
            <p:ph type="sldNum" sz="quarter" idx="12"/>
          </p:nvPr>
        </p:nvSpPr>
        <p:spPr>
          <a:xfrm>
            <a:off x="8410575" y="6324600"/>
            <a:ext cx="609600" cy="457200"/>
          </a:xfrm>
          <a:prstGeom prst="rect">
            <a:avLst/>
          </a:prstGeom>
        </p:spPr>
        <p:txBody>
          <a:bodyPr/>
          <a:lstStyle/>
          <a:p>
            <a:fld id="{0C9FA9AA-3294-404D-B319-2B75C3DF66C7}" type="slidenum">
              <a:rPr lang="en-US" smtClean="0">
                <a:solidFill>
                  <a:srgbClr val="ECEDD1"/>
                </a:solidFill>
              </a:rPr>
              <a:pPr/>
              <a:t>16</a:t>
            </a:fld>
            <a:endParaRPr lang="en-US" dirty="0">
              <a:solidFill>
                <a:srgbClr val="ECEDD1"/>
              </a:solidFill>
            </a:endParaRPr>
          </a:p>
        </p:txBody>
      </p:sp>
      <p:pic>
        <p:nvPicPr>
          <p:cNvPr id="10" name="Picture 9"/>
          <p:cNvPicPr>
            <a:picLocks noChangeAspect="1"/>
          </p:cNvPicPr>
          <p:nvPr/>
        </p:nvPicPr>
        <p:blipFill>
          <a:blip r:embed="rId3"/>
          <a:stretch>
            <a:fillRect/>
          </a:stretch>
        </p:blipFill>
        <p:spPr>
          <a:xfrm>
            <a:off x="892706" y="1598902"/>
            <a:ext cx="3600450" cy="3418460"/>
          </a:xfrm>
          <a:prstGeom prst="rect">
            <a:avLst/>
          </a:prstGeom>
        </p:spPr>
      </p:pic>
      <p:sp>
        <p:nvSpPr>
          <p:cNvPr id="11" name="Rounded Rectangle 10"/>
          <p:cNvSpPr/>
          <p:nvPr/>
        </p:nvSpPr>
        <p:spPr>
          <a:xfrm>
            <a:off x="2333625" y="2609823"/>
            <a:ext cx="2085975" cy="685800"/>
          </a:xfrm>
          <a:prstGeom prst="roundRect">
            <a:avLst/>
          </a:prstGeom>
          <a:solidFill>
            <a:schemeClr val="accent5">
              <a:lumMod val="20000"/>
              <a:lumOff val="80000"/>
              <a:alpha val="3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anose="02040602050305030304" pitchFamily="18" charset="0"/>
            </a:endParaRPr>
          </a:p>
        </p:txBody>
      </p:sp>
      <p:pic>
        <p:nvPicPr>
          <p:cNvPr id="12" name="Picture 11"/>
          <p:cNvPicPr>
            <a:picLocks noChangeAspect="1"/>
          </p:cNvPicPr>
          <p:nvPr/>
        </p:nvPicPr>
        <p:blipFill>
          <a:blip r:embed="rId4"/>
          <a:stretch>
            <a:fillRect/>
          </a:stretch>
        </p:blipFill>
        <p:spPr>
          <a:xfrm>
            <a:off x="1705286" y="3932997"/>
            <a:ext cx="3964781" cy="1333500"/>
          </a:xfrm>
          <a:prstGeom prst="rect">
            <a:avLst/>
          </a:prstGeom>
          <a:ln w="25400">
            <a:solidFill>
              <a:schemeClr val="tx2">
                <a:lumMod val="75000"/>
              </a:schemeClr>
            </a:solidFill>
          </a:ln>
        </p:spPr>
      </p:pic>
      <p:sp>
        <p:nvSpPr>
          <p:cNvPr id="18" name="TextBox 17"/>
          <p:cNvSpPr txBox="1"/>
          <p:nvPr/>
        </p:nvSpPr>
        <p:spPr>
          <a:xfrm>
            <a:off x="4739134" y="2833958"/>
            <a:ext cx="3287288" cy="923330"/>
          </a:xfrm>
          <a:prstGeom prst="rect">
            <a:avLst/>
          </a:prstGeom>
          <a:solidFill>
            <a:schemeClr val="accent5">
              <a:lumMod val="75000"/>
            </a:schemeClr>
          </a:solidFill>
        </p:spPr>
        <p:txBody>
          <a:bodyPr wrap="square" rtlCol="0">
            <a:spAutoFit/>
          </a:bodyPr>
          <a:lstStyle/>
          <a:p>
            <a:r>
              <a:rPr lang="en-US" dirty="0" smtClean="0">
                <a:latin typeface="Book Antiqua" panose="02040602050305030304" pitchFamily="18" charset="0"/>
              </a:rPr>
              <a:t>This text can be a useful source of concepts to add to </a:t>
            </a:r>
            <a:r>
              <a:rPr lang="en-US" dirty="0">
                <a:latin typeface="Book Antiqua" panose="02040602050305030304" pitchFamily="18" charset="0"/>
              </a:rPr>
              <a:t>a</a:t>
            </a:r>
            <a:r>
              <a:rPr lang="en-US" dirty="0" smtClean="0">
                <a:latin typeface="Book Antiqua" panose="02040602050305030304" pitchFamily="18" charset="0"/>
              </a:rPr>
              <a:t> </a:t>
            </a:r>
            <a:r>
              <a:rPr lang="en-US" dirty="0">
                <a:latin typeface="Book Antiqua" panose="02040602050305030304" pitchFamily="18" charset="0"/>
              </a:rPr>
              <a:t>C</a:t>
            </a:r>
            <a:r>
              <a:rPr lang="en-US" dirty="0" smtClean="0">
                <a:latin typeface="Book Antiqua" panose="02040602050305030304" pitchFamily="18" charset="0"/>
              </a:rPr>
              <a:t>hemical </a:t>
            </a:r>
            <a:r>
              <a:rPr lang="en-US" dirty="0">
                <a:latin typeface="Book Antiqua" panose="02040602050305030304" pitchFamily="18" charset="0"/>
              </a:rPr>
              <a:t>S</a:t>
            </a:r>
            <a:r>
              <a:rPr lang="en-US" dirty="0" smtClean="0">
                <a:latin typeface="Book Antiqua" panose="02040602050305030304" pitchFamily="18" charset="0"/>
              </a:rPr>
              <a:t>afety </a:t>
            </a:r>
            <a:r>
              <a:rPr lang="en-US" dirty="0">
                <a:latin typeface="Book Antiqua" panose="02040602050305030304" pitchFamily="18" charset="0"/>
              </a:rPr>
              <a:t>O</a:t>
            </a:r>
            <a:r>
              <a:rPr lang="en-US" dirty="0" smtClean="0">
                <a:latin typeface="Book Antiqua" panose="02040602050305030304" pitchFamily="18" charset="0"/>
              </a:rPr>
              <a:t>ntology. </a:t>
            </a:r>
            <a:endParaRPr lang="en-US" dirty="0">
              <a:latin typeface="Book Antiqua" panose="02040602050305030304" pitchFamily="18" charset="0"/>
            </a:endParaRPr>
          </a:p>
        </p:txBody>
      </p:sp>
      <p:sp>
        <p:nvSpPr>
          <p:cNvPr id="19" name="TextBox 18"/>
          <p:cNvSpPr txBox="1"/>
          <p:nvPr/>
        </p:nvSpPr>
        <p:spPr>
          <a:xfrm>
            <a:off x="2692932" y="5401270"/>
            <a:ext cx="3944936" cy="923330"/>
          </a:xfrm>
          <a:prstGeom prst="rect">
            <a:avLst/>
          </a:prstGeom>
          <a:solidFill>
            <a:schemeClr val="accent3">
              <a:lumMod val="75000"/>
            </a:schemeClr>
          </a:solidFill>
        </p:spPr>
        <p:txBody>
          <a:bodyPr wrap="square" rtlCol="0">
            <a:spAutoFit/>
          </a:bodyPr>
          <a:lstStyle/>
          <a:p>
            <a:r>
              <a:rPr lang="en-US" dirty="0" smtClean="0">
                <a:latin typeface="Book Antiqua" panose="02040602050305030304" pitchFamily="18" charset="0"/>
              </a:rPr>
              <a:t>Use the ontology to index all exposure routes described across all chemicals in a database.</a:t>
            </a:r>
            <a:endParaRPr lang="en-US" dirty="0">
              <a:latin typeface="Book Antiqua" panose="02040602050305030304" pitchFamily="18" charset="0"/>
            </a:endParaRPr>
          </a:p>
        </p:txBody>
      </p:sp>
      <p:grpSp>
        <p:nvGrpSpPr>
          <p:cNvPr id="4" name="Group 3"/>
          <p:cNvGrpSpPr/>
          <p:nvPr/>
        </p:nvGrpSpPr>
        <p:grpSpPr>
          <a:xfrm>
            <a:off x="2003125" y="4069436"/>
            <a:ext cx="3328493" cy="653476"/>
            <a:chOff x="2003125" y="4363886"/>
            <a:chExt cx="3328493" cy="653476"/>
          </a:xfrm>
        </p:grpSpPr>
        <p:sp>
          <p:nvSpPr>
            <p:cNvPr id="13" name="Rounded Rectangle 12"/>
            <p:cNvSpPr/>
            <p:nvPr/>
          </p:nvSpPr>
          <p:spPr>
            <a:xfrm>
              <a:off x="2869532" y="4714892"/>
              <a:ext cx="507081" cy="182831"/>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5" name="Rounded Rectangle 14"/>
            <p:cNvSpPr/>
            <p:nvPr/>
          </p:nvSpPr>
          <p:spPr>
            <a:xfrm>
              <a:off x="4084726" y="4714892"/>
              <a:ext cx="470946" cy="166787"/>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6" name="Rounded Rectangle 15"/>
            <p:cNvSpPr/>
            <p:nvPr/>
          </p:nvSpPr>
          <p:spPr>
            <a:xfrm>
              <a:off x="5146503" y="4722912"/>
              <a:ext cx="185115" cy="158767"/>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17" name="Rounded Rectangle 16"/>
            <p:cNvSpPr/>
            <p:nvPr/>
          </p:nvSpPr>
          <p:spPr>
            <a:xfrm>
              <a:off x="2003125" y="4869647"/>
              <a:ext cx="425876" cy="147715"/>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sp>
          <p:nvSpPr>
            <p:cNvPr id="20" name="Rounded Rectangle 19"/>
            <p:cNvSpPr/>
            <p:nvPr/>
          </p:nvSpPr>
          <p:spPr>
            <a:xfrm>
              <a:off x="2175202" y="4363886"/>
              <a:ext cx="903355" cy="235861"/>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ook Antiqua" panose="02040602050305030304" pitchFamily="18" charset="0"/>
              </a:endParaRPr>
            </a:p>
          </p:txBody>
        </p:sp>
      </p:grpSp>
      <p:cxnSp>
        <p:nvCxnSpPr>
          <p:cNvPr id="21" name="Straight Connector 20"/>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8695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Chemical Safety Ontology</a:t>
            </a:r>
            <a:endParaRPr lang="en-US" dirty="0">
              <a:solidFill>
                <a:srgbClr val="953735"/>
              </a:solidFill>
            </a:endParaRPr>
          </a:p>
        </p:txBody>
      </p:sp>
      <p:sp>
        <p:nvSpPr>
          <p:cNvPr id="3" name="Content Placeholder 2"/>
          <p:cNvSpPr>
            <a:spLocks noGrp="1"/>
          </p:cNvSpPr>
          <p:nvPr>
            <p:ph idx="1"/>
          </p:nvPr>
        </p:nvSpPr>
        <p:spPr>
          <a:xfrm>
            <a:off x="457200" y="1393652"/>
            <a:ext cx="8229600" cy="4732514"/>
          </a:xfrm>
        </p:spPr>
        <p:txBody>
          <a:bodyPr/>
          <a:lstStyle/>
          <a:p>
            <a:r>
              <a:rPr lang="en-US" dirty="0"/>
              <a:t>P</a:t>
            </a:r>
            <a:r>
              <a:rPr lang="en-US" dirty="0" smtClean="0"/>
              <a:t>rofessional </a:t>
            </a:r>
            <a:r>
              <a:rPr lang="en-US" dirty="0"/>
              <a:t>safety </a:t>
            </a:r>
            <a:r>
              <a:rPr lang="en-US" dirty="0" smtClean="0"/>
              <a:t>terminologies</a:t>
            </a:r>
          </a:p>
          <a:p>
            <a:r>
              <a:rPr lang="en-US" dirty="0"/>
              <a:t>V</a:t>
            </a:r>
            <a:r>
              <a:rPr lang="en-US" dirty="0" smtClean="0"/>
              <a:t>endor SDS and GHS documentation</a:t>
            </a:r>
            <a:endParaRPr lang="en-US" dirty="0"/>
          </a:p>
          <a:p>
            <a:r>
              <a:rPr lang="en-US" dirty="0"/>
              <a:t>I</a:t>
            </a:r>
            <a:r>
              <a:rPr lang="en-US" dirty="0" smtClean="0"/>
              <a:t>nstitution incident reports</a:t>
            </a:r>
          </a:p>
          <a:p>
            <a:r>
              <a:rPr lang="en-US" dirty="0" smtClean="0"/>
              <a:t>EHS SOPs and risk analyses</a:t>
            </a:r>
          </a:p>
          <a:p>
            <a:r>
              <a:rPr lang="en-US" dirty="0" smtClean="0"/>
              <a:t>Published article </a:t>
            </a:r>
            <a:r>
              <a:rPr lang="en-US" dirty="0"/>
              <a:t>cautionary </a:t>
            </a:r>
            <a:r>
              <a:rPr lang="en-US" dirty="0" smtClean="0"/>
              <a:t>notation</a:t>
            </a: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46054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9829"/>
          </a:xfrm>
        </p:spPr>
        <p:txBody>
          <a:bodyPr>
            <a:normAutofit/>
          </a:bodyPr>
          <a:lstStyle/>
          <a:p>
            <a:r>
              <a:rPr lang="en-US" dirty="0" smtClean="0">
                <a:solidFill>
                  <a:srgbClr val="953735"/>
                </a:solidFill>
              </a:rPr>
              <a:t>Reactivity Classification</a:t>
            </a:r>
            <a:endParaRPr lang="en-US" dirty="0">
              <a:solidFill>
                <a:srgbClr val="953735"/>
              </a:solidFill>
            </a:endParaRP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5" name="Picture 4"/>
          <p:cNvPicPr>
            <a:picLocks noChangeAspect="1"/>
          </p:cNvPicPr>
          <p:nvPr/>
        </p:nvPicPr>
        <p:blipFill>
          <a:blip r:embed="rId3"/>
          <a:stretch>
            <a:fillRect/>
          </a:stretch>
        </p:blipFill>
        <p:spPr>
          <a:xfrm>
            <a:off x="795867" y="1264813"/>
            <a:ext cx="4868332" cy="4717376"/>
          </a:xfrm>
          <a:prstGeom prst="rect">
            <a:avLst/>
          </a:prstGeom>
        </p:spPr>
      </p:pic>
      <p:sp>
        <p:nvSpPr>
          <p:cNvPr id="6" name="TextBox 5"/>
          <p:cNvSpPr txBox="1"/>
          <p:nvPr/>
        </p:nvSpPr>
        <p:spPr>
          <a:xfrm>
            <a:off x="6273464" y="2925899"/>
            <a:ext cx="2870536" cy="646331"/>
          </a:xfrm>
          <a:prstGeom prst="rect">
            <a:avLst/>
          </a:prstGeom>
          <a:noFill/>
        </p:spPr>
        <p:txBody>
          <a:bodyPr wrap="square" rtlCol="0">
            <a:spAutoFit/>
          </a:bodyPr>
          <a:lstStyle/>
          <a:p>
            <a:r>
              <a:rPr lang="en-US" dirty="0" smtClean="0"/>
              <a:t>Acetylenes</a:t>
            </a:r>
          </a:p>
          <a:p>
            <a:r>
              <a:rPr lang="en-US" dirty="0" smtClean="0"/>
              <a:t>SMARTS: [</a:t>
            </a:r>
            <a:r>
              <a:rPr lang="en-US" dirty="0"/>
              <a:t>#6]#[#6</a:t>
            </a:r>
            <a:r>
              <a:rPr lang="en-US" dirty="0" smtClean="0"/>
              <a:t>]</a:t>
            </a:r>
            <a:endParaRPr lang="en-US" dirty="0"/>
          </a:p>
        </p:txBody>
      </p:sp>
      <p:grpSp>
        <p:nvGrpSpPr>
          <p:cNvPr id="7" name="Group 6"/>
          <p:cNvGrpSpPr/>
          <p:nvPr/>
        </p:nvGrpSpPr>
        <p:grpSpPr>
          <a:xfrm>
            <a:off x="6263504" y="1264813"/>
            <a:ext cx="2008765" cy="1654127"/>
            <a:chOff x="6263504" y="642034"/>
            <a:chExt cx="2008765" cy="1654127"/>
          </a:xfrm>
        </p:grpSpPr>
        <p:pic>
          <p:nvPicPr>
            <p:cNvPr id="8" name="Picture 7"/>
            <p:cNvPicPr>
              <a:picLocks noChangeAspect="1"/>
            </p:cNvPicPr>
            <p:nvPr/>
          </p:nvPicPr>
          <p:blipFill rotWithShape="1">
            <a:blip r:embed="rId4"/>
            <a:srcRect l="21558" t="34160" r="19762" b="26960"/>
            <a:stretch/>
          </p:blipFill>
          <p:spPr>
            <a:xfrm>
              <a:off x="6263504" y="965200"/>
              <a:ext cx="2008765" cy="1330961"/>
            </a:xfrm>
            <a:prstGeom prst="rect">
              <a:avLst/>
            </a:prstGeom>
          </p:spPr>
        </p:pic>
        <p:sp>
          <p:nvSpPr>
            <p:cNvPr id="9" name="TextBox 8"/>
            <p:cNvSpPr txBox="1"/>
            <p:nvPr/>
          </p:nvSpPr>
          <p:spPr>
            <a:xfrm>
              <a:off x="6263504" y="642034"/>
              <a:ext cx="1791589" cy="646331"/>
            </a:xfrm>
            <a:prstGeom prst="rect">
              <a:avLst/>
            </a:prstGeom>
            <a:noFill/>
          </p:spPr>
          <p:txBody>
            <a:bodyPr wrap="none" rtlCol="0">
              <a:spAutoFit/>
            </a:bodyPr>
            <a:lstStyle/>
            <a:p>
              <a:r>
                <a:rPr lang="en-US" dirty="0"/>
                <a:t>3-Bromopropyne</a:t>
              </a:r>
            </a:p>
            <a:p>
              <a:endParaRPr lang="en-US" dirty="0"/>
            </a:p>
          </p:txBody>
        </p:sp>
      </p:grpSp>
      <p:grpSp>
        <p:nvGrpSpPr>
          <p:cNvPr id="10" name="Group 9"/>
          <p:cNvGrpSpPr/>
          <p:nvPr/>
        </p:nvGrpSpPr>
        <p:grpSpPr>
          <a:xfrm>
            <a:off x="4206916" y="3787799"/>
            <a:ext cx="2914566" cy="1799212"/>
            <a:chOff x="4206916" y="3754920"/>
            <a:chExt cx="2914566" cy="1799212"/>
          </a:xfrm>
        </p:grpSpPr>
        <p:pic>
          <p:nvPicPr>
            <p:cNvPr id="11" name="Picture 10"/>
            <p:cNvPicPr>
              <a:picLocks noChangeAspect="1"/>
            </p:cNvPicPr>
            <p:nvPr/>
          </p:nvPicPr>
          <p:blipFill rotWithShape="1">
            <a:blip r:embed="rId5"/>
            <a:srcRect l="8960" t="30562" r="7160" b="26957"/>
            <a:stretch/>
          </p:blipFill>
          <p:spPr>
            <a:xfrm>
              <a:off x="4206916" y="4078086"/>
              <a:ext cx="2914566" cy="1476046"/>
            </a:xfrm>
            <a:prstGeom prst="rect">
              <a:avLst/>
            </a:prstGeom>
          </p:spPr>
        </p:pic>
        <p:sp>
          <p:nvSpPr>
            <p:cNvPr id="12" name="TextBox 11"/>
            <p:cNvSpPr txBox="1"/>
            <p:nvPr/>
          </p:nvSpPr>
          <p:spPr>
            <a:xfrm>
              <a:off x="4206916" y="3754920"/>
              <a:ext cx="2914566" cy="646331"/>
            </a:xfrm>
            <a:prstGeom prst="rect">
              <a:avLst/>
            </a:prstGeom>
            <a:noFill/>
          </p:spPr>
          <p:txBody>
            <a:bodyPr wrap="square" rtlCol="0">
              <a:spAutoFit/>
            </a:bodyPr>
            <a:lstStyle/>
            <a:p>
              <a:r>
                <a:rPr lang="en-US" dirty="0" smtClean="0"/>
                <a:t>2-Butyne, 1-azido-4-chloro-</a:t>
              </a:r>
              <a:endParaRPr lang="en-US" dirty="0"/>
            </a:p>
            <a:p>
              <a:endParaRPr lang="en-US" dirty="0"/>
            </a:p>
          </p:txBody>
        </p:sp>
      </p:grpSp>
      <p:sp>
        <p:nvSpPr>
          <p:cNvPr id="13" name="TextBox 12"/>
          <p:cNvSpPr txBox="1"/>
          <p:nvPr/>
        </p:nvSpPr>
        <p:spPr>
          <a:xfrm>
            <a:off x="4206916" y="5587011"/>
            <a:ext cx="4065353" cy="646331"/>
          </a:xfrm>
          <a:prstGeom prst="rect">
            <a:avLst/>
          </a:prstGeom>
          <a:noFill/>
        </p:spPr>
        <p:txBody>
          <a:bodyPr wrap="square" rtlCol="0">
            <a:spAutoFit/>
          </a:bodyPr>
          <a:lstStyle/>
          <a:p>
            <a:r>
              <a:rPr lang="en-US" dirty="0" smtClean="0"/>
              <a:t>Acetylene </a:t>
            </a:r>
            <a:r>
              <a:rPr lang="en-US" dirty="0" err="1" smtClean="0"/>
              <a:t>Azides</a:t>
            </a:r>
            <a:endParaRPr lang="en-US" dirty="0" smtClean="0"/>
          </a:p>
          <a:p>
            <a:r>
              <a:rPr lang="en-US" dirty="0" smtClean="0"/>
              <a:t>SMARTS: [</a:t>
            </a:r>
            <a:r>
              <a:rPr lang="en-US" dirty="0"/>
              <a:t>#6]#[#6]-[#7-]-[#7+]#[#7</a:t>
            </a:r>
            <a:r>
              <a:rPr lang="en-US" dirty="0" smtClean="0"/>
              <a:t>]</a:t>
            </a:r>
            <a:endParaRPr lang="en-US" dirty="0"/>
          </a:p>
        </p:txBody>
      </p:sp>
      <p:sp>
        <p:nvSpPr>
          <p:cNvPr id="14" name="TextBox 13"/>
          <p:cNvSpPr txBox="1"/>
          <p:nvPr/>
        </p:nvSpPr>
        <p:spPr>
          <a:xfrm>
            <a:off x="948267" y="6033287"/>
            <a:ext cx="4066845" cy="317010"/>
          </a:xfrm>
          <a:prstGeom prst="rect">
            <a:avLst/>
          </a:prstGeom>
          <a:noFill/>
        </p:spPr>
        <p:txBody>
          <a:bodyPr wrap="square" rtlCol="0">
            <a:spAutoFit/>
          </a:bodyPr>
          <a:lstStyle/>
          <a:p>
            <a:pPr>
              <a:lnSpc>
                <a:spcPct val="70000"/>
              </a:lnSpc>
            </a:pPr>
            <a:r>
              <a:rPr lang="en-US" sz="800" dirty="0" err="1" smtClean="0"/>
              <a:t>Bretherick’s</a:t>
            </a:r>
            <a:r>
              <a:rPr lang="en-US" sz="800" dirty="0" smtClean="0"/>
              <a:t> Handbook of  Reactive Chemical Hazards (7</a:t>
            </a:r>
            <a:r>
              <a:rPr lang="en-US" sz="800" baseline="30000" dirty="0" smtClean="0"/>
              <a:t>th</a:t>
            </a:r>
            <a:r>
              <a:rPr lang="en-US" sz="800" dirty="0" smtClean="0"/>
              <a:t> ed.)</a:t>
            </a:r>
            <a:br>
              <a:rPr lang="en-US" sz="800" dirty="0" smtClean="0"/>
            </a:br>
            <a:r>
              <a:rPr lang="en-US" sz="800" dirty="0" err="1" smtClean="0"/>
              <a:t>Urben</a:t>
            </a:r>
            <a:r>
              <a:rPr lang="en-US" sz="800" dirty="0" smtClean="0"/>
              <a:t> and  </a:t>
            </a:r>
            <a:r>
              <a:rPr lang="en-US" sz="800" dirty="0" err="1" smtClean="0"/>
              <a:t>Bretherick</a:t>
            </a:r>
            <a:r>
              <a:rPr lang="en-US" sz="800" dirty="0" smtClean="0"/>
              <a:t>; 2006 Elsevier Ltd</a:t>
            </a:r>
            <a:r>
              <a:rPr lang="en-US" sz="1200" dirty="0" smtClean="0"/>
              <a:t>.</a:t>
            </a:r>
            <a:endParaRPr lang="en-US" sz="1200" dirty="0"/>
          </a:p>
        </p:txBody>
      </p:sp>
      <p:sp>
        <p:nvSpPr>
          <p:cNvPr id="15" name="TextBox 14"/>
          <p:cNvSpPr txBox="1"/>
          <p:nvPr/>
        </p:nvSpPr>
        <p:spPr>
          <a:xfrm>
            <a:off x="1096458" y="1911144"/>
            <a:ext cx="4312733" cy="461665"/>
          </a:xfrm>
          <a:prstGeom prst="rect">
            <a:avLst/>
          </a:prstGeom>
          <a:solidFill>
            <a:srgbClr val="FFFF00">
              <a:alpha val="17000"/>
            </a:srgbClr>
          </a:solidFill>
        </p:spPr>
        <p:txBody>
          <a:bodyPr wrap="square" rtlCol="0">
            <a:spAutoFit/>
          </a:bodyPr>
          <a:lstStyle/>
          <a:p>
            <a:endParaRPr lang="en-US" sz="2400" dirty="0" smtClean="0"/>
          </a:p>
        </p:txBody>
      </p:sp>
    </p:spTree>
    <p:extLst>
      <p:ext uri="{BB962C8B-B14F-4D97-AF65-F5344CB8AC3E}">
        <p14:creationId xmlns:p14="http://schemas.microsoft.com/office/powerpoint/2010/main" val="367519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Lab Process Description</a:t>
            </a:r>
            <a:endParaRPr lang="en-US" dirty="0">
              <a:solidFill>
                <a:srgbClr val="953735"/>
              </a:solidFill>
            </a:endParaRP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t="-30809" b="-30809"/>
          <a:stretch>
            <a:fillRect/>
          </a:stretch>
        </p:blipFill>
        <p:spPr>
          <a:xfrm>
            <a:off x="-1" y="1095110"/>
            <a:ext cx="9144001" cy="5625041"/>
          </a:xfrm>
          <a:prstGeom prst="rect">
            <a:avLst/>
          </a:prstGeom>
        </p:spPr>
      </p:pic>
      <p:sp>
        <p:nvSpPr>
          <p:cNvPr id="6" name="Oval 5"/>
          <p:cNvSpPr/>
          <p:nvPr/>
        </p:nvSpPr>
        <p:spPr>
          <a:xfrm>
            <a:off x="4366067" y="2397144"/>
            <a:ext cx="907896" cy="193512"/>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85535" y="2744141"/>
            <a:ext cx="847002" cy="188535"/>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559885" y="3049032"/>
            <a:ext cx="886221" cy="225365"/>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652198" y="3593584"/>
            <a:ext cx="1040327" cy="743466"/>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692525" y="3163922"/>
            <a:ext cx="514480" cy="429662"/>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5273963" y="3417329"/>
            <a:ext cx="1916111" cy="1139109"/>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66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20" presetClass="entr" presetSubtype="0" fill="hold" grpId="1"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2000"/>
                                        <p:tgtEl>
                                          <p:spTgt spid="7"/>
                                        </p:tgtEl>
                                      </p:cBhvr>
                                    </p:animEffect>
                                  </p:childTnLst>
                                </p:cTn>
                              </p:par>
                            </p:childTnLst>
                          </p:cTn>
                        </p:par>
                        <p:par>
                          <p:cTn id="15" fill="hold">
                            <p:stCondLst>
                              <p:cond delay="4000"/>
                            </p:stCondLst>
                            <p:childTnLst>
                              <p:par>
                                <p:cTn id="16" presetID="20" presetClass="entr" presetSubtype="0" fill="hold" grpId="1"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500"/>
                            </p:stCondLst>
                            <p:childTnLst>
                              <p:par>
                                <p:cTn id="26" presetID="1" presetClass="entr" presetSubtype="0" fill="hold" grpId="1"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P spid="8" grpId="1" animBg="1"/>
      <p:bldP spid="9" grpId="1"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8241"/>
          </a:xfrm>
        </p:spPr>
        <p:txBody>
          <a:bodyPr>
            <a:normAutofit/>
          </a:bodyPr>
          <a:lstStyle/>
          <a:p>
            <a:r>
              <a:rPr lang="en-US" dirty="0" smtClean="0">
                <a:solidFill>
                  <a:schemeClr val="accent2">
                    <a:lumMod val="75000"/>
                  </a:schemeClr>
                </a:solidFill>
              </a:rPr>
              <a:t>Abstract</a:t>
            </a:r>
            <a:endParaRPr lang="en-US" dirty="0">
              <a:solidFill>
                <a:schemeClr val="accent2">
                  <a:lumMod val="75000"/>
                </a:schemeClr>
              </a:solidFill>
            </a:endParaRPr>
          </a:p>
        </p:txBody>
      </p:sp>
      <p:sp>
        <p:nvSpPr>
          <p:cNvPr id="3" name="Content Placeholder 2"/>
          <p:cNvSpPr>
            <a:spLocks noGrp="1"/>
          </p:cNvSpPr>
          <p:nvPr>
            <p:ph idx="1"/>
          </p:nvPr>
        </p:nvSpPr>
        <p:spPr>
          <a:xfrm>
            <a:off x="457200" y="1269827"/>
            <a:ext cx="8229600" cy="5303396"/>
          </a:xfrm>
        </p:spPr>
        <p:txBody>
          <a:bodyPr>
            <a:normAutofit fontScale="55000" lnSpcReduction="20000"/>
          </a:bodyPr>
          <a:lstStyle/>
          <a:p>
            <a:pPr marL="0" indent="0">
              <a:buNone/>
            </a:pPr>
            <a:r>
              <a:rPr lang="en-US" dirty="0"/>
              <a:t>Several recent high profile adverse laboratory events and subsequent reports published by the US Chemical Safety Board, the US National Research Council and the American Chemical Society (ACS) Committee on Chemical Safety indicated that a significant barrier to implementing hazard assessment strategies in a decentralized academic research and teaching environment is the effort required to collect and organize relevant chemical information and apply it in a local laboratory setting. Authoritative data is distributed across disparate sources, in multiple formats, using various systems of units and reporting standards. The ACS Divisions of Chemical Health and Safety (CHAS) and Chemical Information (CINF) are collaborating to assess and address these challenges pertaining to information discovery of chemical properties, reactivity hazards and mitigation options important for safety planning. Public databases such as </a:t>
            </a:r>
            <a:r>
              <a:rPr lang="en-US" dirty="0" err="1"/>
              <a:t>PubChem</a:t>
            </a:r>
            <a:r>
              <a:rPr lang="en-US" dirty="0"/>
              <a:t>, published by the US National Library of Medicine, aggregate information on tens of millions compounds from several hundred agency sources and other authorities internationally, and are implementing state-of-the-art Web technologies to improve data integration, including specific focus on chemical hazard and safety information. The International Union of Pure and Applied Chemistry (IUPAC) has developed and endorsed the IUPAC </a:t>
            </a:r>
            <a:r>
              <a:rPr lang="en-US" dirty="0" err="1"/>
              <a:t>InChI</a:t>
            </a:r>
            <a:r>
              <a:rPr lang="en-US" dirty="0"/>
              <a:t> chemical structure standard for chemical research materials to facilitate accurate linking across chemical databases and inventory systems in conjunction with the Global Harmonization System labels that document chemical hazard classification. This presentation will describe these efforts and demonstrate the impact on global availability of chemical information for supporting hazard assessment and management in academic research and teaching labs.</a:t>
            </a:r>
            <a:endParaRPr lang="en-US" dirty="0" smtClean="0"/>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556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8241"/>
          </a:xfrm>
        </p:spPr>
        <p:txBody>
          <a:bodyPr>
            <a:normAutofit/>
          </a:bodyPr>
          <a:lstStyle/>
          <a:p>
            <a:r>
              <a:rPr lang="en-US" dirty="0" smtClean="0">
                <a:solidFill>
                  <a:schemeClr val="accent2">
                    <a:lumMod val="75000"/>
                  </a:schemeClr>
                </a:solidFill>
              </a:rPr>
              <a:t>Emerging Opportunities</a:t>
            </a:r>
            <a:endParaRPr lang="en-US" dirty="0">
              <a:solidFill>
                <a:schemeClr val="accent2">
                  <a:lumMod val="75000"/>
                </a:schemeClr>
              </a:solidFill>
            </a:endParaRPr>
          </a:p>
        </p:txBody>
      </p:sp>
      <p:sp>
        <p:nvSpPr>
          <p:cNvPr id="3" name="Content Placeholder 2"/>
          <p:cNvSpPr>
            <a:spLocks noGrp="1"/>
          </p:cNvSpPr>
          <p:nvPr>
            <p:ph idx="1"/>
          </p:nvPr>
        </p:nvSpPr>
        <p:spPr>
          <a:xfrm>
            <a:off x="457200" y="1323088"/>
            <a:ext cx="8229600" cy="4803078"/>
          </a:xfrm>
        </p:spPr>
        <p:txBody>
          <a:bodyPr>
            <a:normAutofit/>
          </a:bodyPr>
          <a:lstStyle/>
          <a:p>
            <a:pPr marL="514350" indent="-514350">
              <a:buFont typeface="+mj-lt"/>
              <a:buAutoNum type="arabicPeriod"/>
            </a:pPr>
            <a:r>
              <a:rPr lang="en-US" dirty="0"/>
              <a:t>Well organized compilation of relevant data and information from across authoritative sources for millions of chemicals</a:t>
            </a:r>
          </a:p>
          <a:p>
            <a:pPr lvl="1"/>
            <a:r>
              <a:rPr lang="en-US" dirty="0" smtClean="0"/>
              <a:t>Index and search by compound or substance</a:t>
            </a:r>
          </a:p>
          <a:p>
            <a:pPr lvl="1"/>
            <a:r>
              <a:rPr lang="en-US" dirty="0" smtClean="0"/>
              <a:t>Group relevant data types together</a:t>
            </a:r>
            <a:endParaRPr lang="en-US" dirty="0"/>
          </a:p>
          <a:p>
            <a:pPr lvl="1"/>
            <a:r>
              <a:rPr lang="en-US" dirty="0" smtClean="0"/>
              <a:t>Track source provenance </a:t>
            </a:r>
          </a:p>
          <a:p>
            <a:pPr lvl="1"/>
            <a:r>
              <a:rPr lang="en-US" dirty="0" smtClean="0"/>
              <a:t>Highlight key safety concepts</a:t>
            </a:r>
            <a:endParaRPr lang="en-US" dirty="0"/>
          </a:p>
          <a:p>
            <a:pPr lvl="1"/>
            <a:r>
              <a:rPr lang="en-US" dirty="0" smtClean="0"/>
              <a:t>Classify by hazards and other properties</a:t>
            </a:r>
            <a:endParaRPr lang="en-US" dirty="0"/>
          </a:p>
          <a:p>
            <a:endParaRPr lang="en-US" dirty="0"/>
          </a:p>
        </p:txBody>
      </p:sp>
      <p:cxnSp>
        <p:nvCxnSpPr>
          <p:cNvPr id="5" name="Straight Connector 4"/>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7" name="Picture 6"/>
          <p:cNvPicPr>
            <a:picLocks noChangeAspect="1"/>
          </p:cNvPicPr>
          <p:nvPr/>
        </p:nvPicPr>
        <p:blipFill>
          <a:blip r:embed="rId3"/>
          <a:stretch>
            <a:fillRect/>
          </a:stretch>
        </p:blipFill>
        <p:spPr>
          <a:xfrm>
            <a:off x="457200" y="2903545"/>
            <a:ext cx="5256641" cy="4801938"/>
          </a:xfrm>
          <a:prstGeom prst="rect">
            <a:avLst/>
          </a:prstGeom>
        </p:spPr>
      </p:pic>
      <p:pic>
        <p:nvPicPr>
          <p:cNvPr id="8" name="Picture 7"/>
          <p:cNvPicPr>
            <a:picLocks noChangeAspect="1"/>
          </p:cNvPicPr>
          <p:nvPr/>
        </p:nvPicPr>
        <p:blipFill>
          <a:blip r:embed="rId4"/>
          <a:stretch>
            <a:fillRect/>
          </a:stretch>
        </p:blipFill>
        <p:spPr>
          <a:xfrm>
            <a:off x="3361072" y="2903545"/>
            <a:ext cx="5325728" cy="5304924"/>
          </a:xfrm>
          <a:prstGeom prst="rect">
            <a:avLst/>
          </a:prstGeom>
        </p:spPr>
      </p:pic>
    </p:spTree>
    <p:extLst>
      <p:ext uri="{BB962C8B-B14F-4D97-AF65-F5344CB8AC3E}">
        <p14:creationId xmlns:p14="http://schemas.microsoft.com/office/powerpoint/2010/main" val="350271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8241"/>
          </a:xfrm>
        </p:spPr>
        <p:txBody>
          <a:bodyPr>
            <a:normAutofit/>
          </a:bodyPr>
          <a:lstStyle/>
          <a:p>
            <a:r>
              <a:rPr lang="en-US" dirty="0" smtClean="0">
                <a:solidFill>
                  <a:schemeClr val="accent2">
                    <a:lumMod val="75000"/>
                  </a:schemeClr>
                </a:solidFill>
              </a:rPr>
              <a:t>Emerging Opportunities</a:t>
            </a:r>
            <a:endParaRPr lang="en-US" dirty="0">
              <a:solidFill>
                <a:schemeClr val="accent2">
                  <a:lumMod val="75000"/>
                </a:schemeClr>
              </a:solidFill>
            </a:endParaRPr>
          </a:p>
        </p:txBody>
      </p:sp>
      <p:sp>
        <p:nvSpPr>
          <p:cNvPr id="3" name="Content Placeholder 2"/>
          <p:cNvSpPr>
            <a:spLocks noGrp="1"/>
          </p:cNvSpPr>
          <p:nvPr>
            <p:ph idx="1"/>
          </p:nvPr>
        </p:nvSpPr>
        <p:spPr>
          <a:xfrm>
            <a:off x="457200" y="1323088"/>
            <a:ext cx="8229600" cy="4745470"/>
          </a:xfrm>
        </p:spPr>
        <p:txBody>
          <a:bodyPr>
            <a:normAutofit/>
          </a:bodyPr>
          <a:lstStyle/>
          <a:p>
            <a:pPr marL="514350" indent="-514350">
              <a:buFont typeface="+mj-lt"/>
              <a:buAutoNum type="arabicPeriod"/>
            </a:pPr>
            <a:r>
              <a:rPr lang="en-US" dirty="0" smtClean="0"/>
              <a:t>Well organized compilation of relevant data and information from across authoritative sources for millions of chemicals</a:t>
            </a:r>
          </a:p>
          <a:p>
            <a:pPr marL="514350" indent="-514350">
              <a:buFont typeface="+mj-lt"/>
              <a:buAutoNum type="arabicPeriod"/>
            </a:pPr>
            <a:r>
              <a:rPr lang="en-US" dirty="0" smtClean="0"/>
              <a:t>Ability to pipe this organized data stream into local systems </a:t>
            </a:r>
          </a:p>
          <a:p>
            <a:pPr marL="914400" lvl="1" indent="-514350"/>
            <a:r>
              <a:rPr lang="en-US" dirty="0" smtClean="0"/>
              <a:t>Campus inventories </a:t>
            </a:r>
          </a:p>
          <a:p>
            <a:pPr marL="914400" lvl="1" indent="-514350"/>
            <a:r>
              <a:rPr lang="en-US" dirty="0" smtClean="0"/>
              <a:t>Safety protocols, training</a:t>
            </a:r>
          </a:p>
          <a:p>
            <a:pPr marL="914400" lvl="1" indent="-514350"/>
            <a:r>
              <a:rPr lang="en-US" dirty="0" smtClean="0"/>
              <a:t>Experimental planning tools (e.g., lab notebooks)</a:t>
            </a:r>
          </a:p>
          <a:p>
            <a:pPr marL="914400" lvl="1" indent="-514350"/>
            <a:r>
              <a:rPr lang="en-US" dirty="0" smtClean="0"/>
              <a:t>Teaching lab procedures</a:t>
            </a:r>
          </a:p>
        </p:txBody>
      </p:sp>
      <p:cxnSp>
        <p:nvCxnSpPr>
          <p:cNvPr id="5" name="Straight Connector 4"/>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grpSp>
        <p:nvGrpSpPr>
          <p:cNvPr id="4" name="Group 3"/>
          <p:cNvGrpSpPr/>
          <p:nvPr/>
        </p:nvGrpSpPr>
        <p:grpSpPr>
          <a:xfrm>
            <a:off x="5286383" y="3527767"/>
            <a:ext cx="3581400" cy="4170468"/>
            <a:chOff x="5283560" y="3425957"/>
            <a:chExt cx="3581400" cy="4170468"/>
          </a:xfrm>
        </p:grpSpPr>
        <p:pic>
          <p:nvPicPr>
            <p:cNvPr id="18" name="Content Placeholder 3"/>
            <p:cNvPicPr>
              <a:picLocks/>
            </p:cNvPicPr>
            <p:nvPr/>
          </p:nvPicPr>
          <p:blipFill>
            <a:blip r:embed="rId3">
              <a:extLst>
                <a:ext uri="{28A0092B-C50C-407E-A947-70E740481C1C}">
                  <a14:useLocalDpi xmlns:a14="http://schemas.microsoft.com/office/drawing/2010/main" val="0"/>
                </a:ext>
              </a:extLst>
            </a:blip>
            <a:srcRect l="-6818" r="-6818"/>
            <a:stretch>
              <a:fillRect/>
            </a:stretch>
          </p:blipFill>
          <p:spPr>
            <a:xfrm>
              <a:off x="5283560" y="3425957"/>
              <a:ext cx="3581400" cy="4170468"/>
            </a:xfrm>
            <a:prstGeom prst="rect">
              <a:avLst/>
            </a:prstGeom>
          </p:spPr>
        </p:pic>
        <p:sp>
          <p:nvSpPr>
            <p:cNvPr id="19" name="Oval 18"/>
            <p:cNvSpPr/>
            <p:nvPr/>
          </p:nvSpPr>
          <p:spPr>
            <a:xfrm>
              <a:off x="6597263" y="3695277"/>
              <a:ext cx="846707" cy="4953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86312" y="4092025"/>
            <a:ext cx="5164668" cy="2457450"/>
            <a:chOff x="3733800" y="3270420"/>
            <a:chExt cx="5164668" cy="2457450"/>
          </a:xfrm>
        </p:grpSpPr>
        <p:pic>
          <p:nvPicPr>
            <p:cNvPr id="13" name="Content Placeholder 12"/>
            <p:cNvPicPr>
              <a:picLocks noChangeAspect="1"/>
            </p:cNvPicPr>
            <p:nvPr/>
          </p:nvPicPr>
          <p:blipFill rotWithShape="1">
            <a:blip r:embed="rId4"/>
            <a:srcRect t="15431" b="64037"/>
            <a:stretch/>
          </p:blipFill>
          <p:spPr>
            <a:xfrm>
              <a:off x="3733800" y="3270420"/>
              <a:ext cx="5123899" cy="836859"/>
            </a:xfrm>
            <a:prstGeom prst="rect">
              <a:avLst/>
            </a:prstGeom>
          </p:spPr>
        </p:pic>
        <p:sp>
          <p:nvSpPr>
            <p:cNvPr id="14" name="Oval 13"/>
            <p:cNvSpPr/>
            <p:nvPr/>
          </p:nvSpPr>
          <p:spPr>
            <a:xfrm>
              <a:off x="4724400" y="3346620"/>
              <a:ext cx="381000" cy="244979"/>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239000" y="3346620"/>
              <a:ext cx="381000" cy="2286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Content Placeholder 12"/>
            <p:cNvPicPr>
              <a:picLocks noChangeAspect="1"/>
            </p:cNvPicPr>
            <p:nvPr/>
          </p:nvPicPr>
          <p:blipFill rotWithShape="1">
            <a:blip r:embed="rId4"/>
            <a:srcRect t="66536" b="834"/>
            <a:stretch/>
          </p:blipFill>
          <p:spPr>
            <a:xfrm>
              <a:off x="3810000" y="3880020"/>
              <a:ext cx="5088468" cy="1320753"/>
            </a:xfrm>
            <a:prstGeom prst="rect">
              <a:avLst/>
            </a:prstGeom>
          </p:spPr>
        </p:pic>
        <p:pic>
          <p:nvPicPr>
            <p:cNvPr id="17" name="Picture 16"/>
            <p:cNvPicPr>
              <a:picLocks noChangeAspect="1"/>
            </p:cNvPicPr>
            <p:nvPr/>
          </p:nvPicPr>
          <p:blipFill rotWithShape="1">
            <a:blip r:embed="rId5"/>
            <a:srcRect l="68059"/>
            <a:stretch/>
          </p:blipFill>
          <p:spPr>
            <a:xfrm>
              <a:off x="7239000" y="5175420"/>
              <a:ext cx="1580116" cy="552450"/>
            </a:xfrm>
            <a:prstGeom prst="rect">
              <a:avLst/>
            </a:prstGeom>
          </p:spPr>
        </p:pic>
      </p:grpSp>
    </p:spTree>
    <p:extLst>
      <p:ext uri="{BB962C8B-B14F-4D97-AF65-F5344CB8AC3E}">
        <p14:creationId xmlns:p14="http://schemas.microsoft.com/office/powerpoint/2010/main" val="243817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Call to Action!</a:t>
            </a:r>
            <a:endParaRPr lang="en-US" dirty="0">
              <a:solidFill>
                <a:srgbClr val="953735"/>
              </a:solidFill>
            </a:endParaRPr>
          </a:p>
        </p:txBody>
      </p:sp>
      <p:sp>
        <p:nvSpPr>
          <p:cNvPr id="3" name="Content Placeholder 2"/>
          <p:cNvSpPr>
            <a:spLocks noGrp="1"/>
          </p:cNvSpPr>
          <p:nvPr>
            <p:ph idx="1"/>
          </p:nvPr>
        </p:nvSpPr>
        <p:spPr>
          <a:xfrm>
            <a:off x="457200" y="1363198"/>
            <a:ext cx="8686800" cy="5322068"/>
          </a:xfrm>
        </p:spPr>
        <p:txBody>
          <a:bodyPr>
            <a:normAutofit fontScale="92500" lnSpcReduction="10000"/>
          </a:bodyPr>
          <a:lstStyle/>
          <a:p>
            <a:pPr marL="514350" indent="-514350">
              <a:buFont typeface="+mj-lt"/>
              <a:buAutoNum type="arabicPeriod"/>
            </a:pPr>
            <a:r>
              <a:rPr lang="en-US" dirty="0" smtClean="0"/>
              <a:t>More chemical safety data sources</a:t>
            </a:r>
          </a:p>
          <a:p>
            <a:pPr marL="400050" lvl="1" indent="0">
              <a:buNone/>
            </a:pPr>
            <a:r>
              <a:rPr lang="en-US" i="1" dirty="0" smtClean="0">
                <a:solidFill>
                  <a:srgbClr val="953735"/>
                </a:solidFill>
              </a:rPr>
              <a:t>-&gt; what types of chemical data do you need to see more?</a:t>
            </a:r>
          </a:p>
          <a:p>
            <a:pPr marL="514350" indent="-514350">
              <a:buFont typeface="+mj-lt"/>
              <a:buAutoNum type="arabicPeriod"/>
            </a:pPr>
            <a:r>
              <a:rPr lang="en-US" dirty="0" smtClean="0"/>
              <a:t>Professional review of data stream</a:t>
            </a:r>
          </a:p>
          <a:p>
            <a:pPr marL="400050" lvl="1" indent="0">
              <a:buNone/>
            </a:pPr>
            <a:r>
              <a:rPr lang="en-US" i="1" dirty="0" smtClean="0">
                <a:solidFill>
                  <a:srgbClr val="953735"/>
                </a:solidFill>
              </a:rPr>
              <a:t>-&gt; which sources are appropriate for which types of safety scenarios and questions? </a:t>
            </a:r>
            <a:endParaRPr lang="en-US" i="1" dirty="0">
              <a:solidFill>
                <a:srgbClr val="953735"/>
              </a:solidFill>
            </a:endParaRPr>
          </a:p>
          <a:p>
            <a:pPr marL="400050" lvl="1" indent="0">
              <a:buNone/>
            </a:pPr>
            <a:r>
              <a:rPr lang="en-US" i="1" dirty="0" smtClean="0">
                <a:solidFill>
                  <a:srgbClr val="953735"/>
                </a:solidFill>
              </a:rPr>
              <a:t>-&gt; how can we improve use of data by more institutions?</a:t>
            </a:r>
          </a:p>
          <a:p>
            <a:pPr marL="514350" indent="-514350">
              <a:buFont typeface="+mj-lt"/>
              <a:buAutoNum type="arabicPeriod"/>
            </a:pPr>
            <a:r>
              <a:rPr lang="en-US" dirty="0" smtClean="0"/>
              <a:t>Safety related terminology and classification</a:t>
            </a:r>
          </a:p>
          <a:p>
            <a:pPr marL="400050" lvl="1" indent="0">
              <a:buNone/>
            </a:pPr>
            <a:r>
              <a:rPr lang="en-US" i="1" dirty="0" smtClean="0">
                <a:solidFill>
                  <a:srgbClr val="953735"/>
                </a:solidFill>
              </a:rPr>
              <a:t>-&gt; which lab safety concepts are current and useful?</a:t>
            </a:r>
          </a:p>
          <a:p>
            <a:pPr marL="514350" indent="-514350">
              <a:buFont typeface="+mj-lt"/>
              <a:buAutoNum type="arabicPeriod"/>
            </a:pPr>
            <a:r>
              <a:rPr lang="en-US" dirty="0" smtClean="0"/>
              <a:t>Professional safety community documentation</a:t>
            </a:r>
          </a:p>
          <a:p>
            <a:pPr marL="400050" lvl="1" indent="0">
              <a:buNone/>
            </a:pPr>
            <a:r>
              <a:rPr lang="en-US" i="1" dirty="0" smtClean="0">
                <a:solidFill>
                  <a:srgbClr val="953735"/>
                </a:solidFill>
              </a:rPr>
              <a:t>-&gt; how can we collect </a:t>
            </a:r>
            <a:r>
              <a:rPr lang="en-US" i="1" dirty="0">
                <a:solidFill>
                  <a:srgbClr val="953735"/>
                </a:solidFill>
              </a:rPr>
              <a:t>procedures, risk analyses</a:t>
            </a:r>
            <a:r>
              <a:rPr lang="en-US" i="1" dirty="0" smtClean="0">
                <a:solidFill>
                  <a:srgbClr val="953735"/>
                </a:solidFill>
              </a:rPr>
              <a:t>, and</a:t>
            </a:r>
            <a:br>
              <a:rPr lang="en-US" i="1" dirty="0" smtClean="0">
                <a:solidFill>
                  <a:srgbClr val="953735"/>
                </a:solidFill>
              </a:rPr>
            </a:br>
            <a:r>
              <a:rPr lang="en-US" i="1" dirty="0" smtClean="0">
                <a:solidFill>
                  <a:srgbClr val="953735"/>
                </a:solidFill>
              </a:rPr>
              <a:t> incident reports developed by professional safety offices?</a:t>
            </a:r>
            <a:endParaRPr lang="en-US" i="1" dirty="0">
              <a:solidFill>
                <a:srgbClr val="953735"/>
              </a:solidFill>
            </a:endParaRP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2056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References</a:t>
            </a:r>
            <a:endParaRPr lang="en-US" dirty="0">
              <a:solidFill>
                <a:srgbClr val="953735"/>
              </a:solidFill>
            </a:endParaRPr>
          </a:p>
        </p:txBody>
      </p:sp>
      <p:sp>
        <p:nvSpPr>
          <p:cNvPr id="3" name="Content Placeholder 2"/>
          <p:cNvSpPr>
            <a:spLocks noGrp="1"/>
          </p:cNvSpPr>
          <p:nvPr>
            <p:ph idx="1"/>
          </p:nvPr>
        </p:nvSpPr>
        <p:spPr>
          <a:xfrm>
            <a:off x="457200" y="1344525"/>
            <a:ext cx="8686800" cy="5041959"/>
          </a:xfrm>
        </p:spPr>
        <p:txBody>
          <a:bodyPr>
            <a:noAutofit/>
          </a:bodyPr>
          <a:lstStyle/>
          <a:p>
            <a:pPr marL="457200" indent="-457200">
              <a:buFont typeface="+mj-lt"/>
              <a:buAutoNum type="arabicPeriod"/>
            </a:pPr>
            <a:r>
              <a:rPr lang="en-US" sz="2200" i="1" dirty="0"/>
              <a:t>Emerging Opportunities in Chemical Safety Information</a:t>
            </a:r>
            <a:r>
              <a:rPr lang="en-US" sz="2200" dirty="0"/>
              <a:t>, </a:t>
            </a:r>
            <a:br>
              <a:rPr lang="en-US" sz="2200" dirty="0"/>
            </a:br>
            <a:r>
              <a:rPr lang="en-US" sz="2200" dirty="0"/>
              <a:t>Stuart, McEwen and Bolton. December 2015 CINF </a:t>
            </a:r>
            <a:r>
              <a:rPr lang="en-US" sz="2200" dirty="0" smtClean="0"/>
              <a:t>Webinar</a:t>
            </a:r>
            <a:br>
              <a:rPr lang="en-US" sz="2200" dirty="0" smtClean="0"/>
            </a:br>
            <a:r>
              <a:rPr lang="en-US" sz="2200" dirty="0" smtClean="0">
                <a:hlinkClick r:id="rId3"/>
              </a:rPr>
              <a:t>http://</a:t>
            </a:r>
            <a:r>
              <a:rPr lang="en-US" sz="2200" dirty="0" err="1" smtClean="0">
                <a:hlinkClick r:id="rId3"/>
              </a:rPr>
              <a:t>acscinf.org</a:t>
            </a:r>
            <a:r>
              <a:rPr lang="en-US" sz="2200" dirty="0" smtClean="0">
                <a:hlinkClick r:id="rId3"/>
              </a:rPr>
              <a:t>/content/webinars</a:t>
            </a:r>
            <a:endParaRPr lang="en-US" sz="2200" i="1" dirty="0" smtClean="0"/>
          </a:p>
          <a:p>
            <a:pPr marL="457200" indent="-457200">
              <a:buFont typeface="+mj-lt"/>
              <a:buAutoNum type="arabicPeriod"/>
            </a:pPr>
            <a:r>
              <a:rPr lang="en-US" sz="2200" i="1" dirty="0" err="1" smtClean="0"/>
              <a:t>PubChem</a:t>
            </a:r>
            <a:r>
              <a:rPr lang="en-US" sz="2200" i="1" dirty="0" smtClean="0"/>
              <a:t> </a:t>
            </a:r>
            <a:r>
              <a:rPr lang="en-US" sz="2200" i="1" dirty="0"/>
              <a:t>Laboratory Chemical Safety Summary, </a:t>
            </a:r>
            <a:r>
              <a:rPr lang="en-US" sz="2200" i="1" dirty="0" smtClean="0"/>
              <a:t/>
            </a:r>
            <a:br>
              <a:rPr lang="en-US" sz="2200" i="1" dirty="0" smtClean="0"/>
            </a:br>
            <a:r>
              <a:rPr lang="en-US" sz="2200" dirty="0" smtClean="0"/>
              <a:t>Kim </a:t>
            </a:r>
            <a:r>
              <a:rPr lang="en-US" sz="2200" dirty="0"/>
              <a:t>et al. Fall 2015 ACS CHED CCCE Newsletter </a:t>
            </a:r>
            <a:br>
              <a:rPr lang="en-US" sz="2200" dirty="0"/>
            </a:br>
            <a:r>
              <a:rPr lang="en-US" sz="2200" dirty="0">
                <a:hlinkClick r:id="rId4"/>
              </a:rPr>
              <a:t>http://confchem.ccce.divched.org/2015FallCCCENLP3</a:t>
            </a:r>
            <a:endParaRPr lang="en-US" sz="2200" dirty="0"/>
          </a:p>
          <a:p>
            <a:pPr marL="457200" indent="-457200">
              <a:buFont typeface="+mj-lt"/>
              <a:buAutoNum type="arabicPeriod"/>
            </a:pPr>
            <a:r>
              <a:rPr lang="en-US" sz="2200" i="1" dirty="0"/>
              <a:t>The Safety “Use Case”: Co-Developing Chemical Information Management and Laboratory Safety Skills, </a:t>
            </a:r>
            <a:r>
              <a:rPr lang="en-US" sz="2200" dirty="0"/>
              <a:t>Stuart and McEwen, </a:t>
            </a:r>
            <a:r>
              <a:rPr lang="en-US" sz="2200" dirty="0" smtClean="0"/>
              <a:t/>
            </a:r>
            <a:br>
              <a:rPr lang="en-US" sz="2200" dirty="0" smtClean="0"/>
            </a:br>
            <a:r>
              <a:rPr lang="en-US" sz="2200" dirty="0" smtClean="0"/>
              <a:t>Journal </a:t>
            </a:r>
            <a:r>
              <a:rPr lang="en-US" sz="2200" dirty="0"/>
              <a:t>of Chemical </a:t>
            </a:r>
            <a:r>
              <a:rPr lang="en-US" sz="2200" dirty="0" smtClean="0"/>
              <a:t>Education Oct 2015</a:t>
            </a:r>
            <a:r>
              <a:rPr lang="en-US" sz="2200" dirty="0" smtClean="0">
                <a:hlinkClick r:id="rId5"/>
              </a:rPr>
              <a:t>http</a:t>
            </a:r>
            <a:r>
              <a:rPr lang="en-US" sz="2200" dirty="0">
                <a:hlinkClick r:id="rId5"/>
              </a:rPr>
              <a:t>://pubs.acs.org/doi/abs/10.1021/acs.jchemed.5b00511</a:t>
            </a:r>
            <a:endParaRPr lang="en-US" sz="2200" dirty="0"/>
          </a:p>
          <a:p>
            <a:pPr marL="457200" indent="-457200">
              <a:buFont typeface="+mj-lt"/>
              <a:buAutoNum type="arabicPeriod"/>
            </a:pPr>
            <a:r>
              <a:rPr lang="en-US" sz="2200" i="1" dirty="0"/>
              <a:t>Meeting the Google Expectation for Chemical Safety Information: Chemical Risk Assessment in Academic Research and Teaching</a:t>
            </a:r>
            <a:r>
              <a:rPr lang="en-US" sz="2200" dirty="0"/>
              <a:t>, Chemistry </a:t>
            </a:r>
            <a:r>
              <a:rPr lang="en-US" sz="2200" dirty="0" smtClean="0"/>
              <a:t>International Sept 2015</a:t>
            </a:r>
            <a:r>
              <a:rPr lang="en-US" sz="2200" b="1" dirty="0" smtClean="0"/>
              <a:t>, </a:t>
            </a:r>
            <a:r>
              <a:rPr lang="en-US" sz="2200" dirty="0" smtClean="0"/>
              <a:t> </a:t>
            </a:r>
            <a:r>
              <a:rPr lang="en-US" sz="2200" dirty="0"/>
              <a:t>McEwen and Stuart </a:t>
            </a:r>
            <a:br>
              <a:rPr lang="en-US" sz="2200" dirty="0"/>
            </a:br>
            <a:r>
              <a:rPr lang="en-US" sz="2200" dirty="0">
                <a:hlinkClick r:id="rId6"/>
              </a:rPr>
              <a:t>http://www.degruyter.com/view/j/ci.2015.37.issue-5-6/ci-2015-0505/ci-2015-0505.xml?format=</a:t>
            </a:r>
            <a:r>
              <a:rPr lang="en-US" sz="2200" dirty="0" smtClean="0">
                <a:hlinkClick r:id="rId6"/>
              </a:rPr>
              <a:t>INT</a:t>
            </a:r>
            <a:endParaRPr lang="en-US" sz="2200" dirty="0" smtClean="0"/>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4935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Questions?</a:t>
            </a:r>
            <a:endParaRPr lang="en-US" dirty="0">
              <a:solidFill>
                <a:srgbClr val="953735"/>
              </a:solidFill>
            </a:endParaRPr>
          </a:p>
        </p:txBody>
      </p:sp>
      <p:pic>
        <p:nvPicPr>
          <p:cNvPr id="10" name="Content Placeholder 9"/>
          <p:cNvPicPr>
            <a:picLocks noGrp="1" noChangeAspect="1"/>
          </p:cNvPicPr>
          <p:nvPr>
            <p:ph idx="1"/>
          </p:nvPr>
        </p:nvPicPr>
        <p:blipFill>
          <a:blip r:embed="rId3"/>
          <a:srcRect t="13913" b="13913"/>
          <a:stretch>
            <a:fillRect/>
          </a:stretch>
        </p:blipFill>
        <p:spPr/>
      </p:pic>
      <p:sp>
        <p:nvSpPr>
          <p:cNvPr id="11" name="TextBox 10"/>
          <p:cNvSpPr txBox="1"/>
          <p:nvPr/>
        </p:nvSpPr>
        <p:spPr>
          <a:xfrm>
            <a:off x="3665155" y="6154092"/>
            <a:ext cx="1781783" cy="276999"/>
          </a:xfrm>
          <a:prstGeom prst="rect">
            <a:avLst/>
          </a:prstGeom>
          <a:noFill/>
        </p:spPr>
        <p:txBody>
          <a:bodyPr wrap="none" rtlCol="0">
            <a:spAutoFit/>
          </a:bodyPr>
          <a:lstStyle/>
          <a:p>
            <a:r>
              <a:rPr lang="en-US" sz="1200" dirty="0" smtClean="0"/>
              <a:t>U. Minnesota 2014-06-17</a:t>
            </a:r>
            <a:endParaRPr lang="en-US" sz="1200" dirty="0"/>
          </a:p>
        </p:txBody>
      </p:sp>
      <p:cxnSp>
        <p:nvCxnSpPr>
          <p:cNvPr id="5" name="Straight Connector 4"/>
          <p:cNvCxnSpPr/>
          <p:nvPr/>
        </p:nvCxnSpPr>
        <p:spPr>
          <a:xfrm>
            <a:off x="0" y="12192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6481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8241"/>
          </a:xfrm>
        </p:spPr>
        <p:txBody>
          <a:bodyPr>
            <a:normAutofit/>
          </a:bodyPr>
          <a:lstStyle/>
          <a:p>
            <a:r>
              <a:rPr lang="en-US" dirty="0" smtClean="0">
                <a:solidFill>
                  <a:schemeClr val="accent2">
                    <a:lumMod val="75000"/>
                  </a:schemeClr>
                </a:solidFill>
              </a:rPr>
              <a:t>Professional Collaboration in Service</a:t>
            </a:r>
            <a:endParaRPr lang="en-US" dirty="0">
              <a:solidFill>
                <a:schemeClr val="accent2">
                  <a:lumMod val="75000"/>
                </a:schemeClr>
              </a:solidFill>
            </a:endParaRPr>
          </a:p>
        </p:txBody>
      </p:sp>
      <p:sp>
        <p:nvSpPr>
          <p:cNvPr id="3" name="Content Placeholder 2"/>
          <p:cNvSpPr>
            <a:spLocks noGrp="1"/>
          </p:cNvSpPr>
          <p:nvPr>
            <p:ph idx="1"/>
          </p:nvPr>
        </p:nvSpPr>
        <p:spPr>
          <a:xfrm>
            <a:off x="457200" y="1400546"/>
            <a:ext cx="8229600" cy="4725620"/>
          </a:xfrm>
        </p:spPr>
        <p:txBody>
          <a:bodyPr/>
          <a:lstStyle/>
          <a:p>
            <a:r>
              <a:rPr lang="en-US" dirty="0" smtClean="0"/>
              <a:t>American Chemical Society (ACS) </a:t>
            </a:r>
            <a:br>
              <a:rPr lang="en-US" dirty="0" smtClean="0"/>
            </a:br>
            <a:r>
              <a:rPr lang="en-US" dirty="0" smtClean="0"/>
              <a:t>Division of Health &amp; Safety (CHAS) </a:t>
            </a:r>
            <a:br>
              <a:rPr lang="en-US" dirty="0" smtClean="0"/>
            </a:br>
            <a:r>
              <a:rPr lang="en-US" dirty="0" smtClean="0"/>
              <a:t>Division of Chemical Information (CINF)</a:t>
            </a:r>
            <a:br>
              <a:rPr lang="en-US" dirty="0" smtClean="0"/>
            </a:br>
            <a:r>
              <a:rPr lang="en-US" dirty="0" smtClean="0"/>
              <a:t>Division of Chemical Education (CHED)</a:t>
            </a:r>
          </a:p>
          <a:p>
            <a:r>
              <a:rPr lang="en-US" i="1" dirty="0"/>
              <a:t>S</a:t>
            </a:r>
            <a:r>
              <a:rPr lang="en-US" i="1" dirty="0" smtClean="0"/>
              <a:t>ervice professional roles that support </a:t>
            </a:r>
            <a:br>
              <a:rPr lang="en-US" i="1" dirty="0" smtClean="0"/>
            </a:br>
            <a:r>
              <a:rPr lang="en-US" i="1" dirty="0" smtClean="0"/>
              <a:t>chemistry research and teaching</a:t>
            </a:r>
          </a:p>
          <a:p>
            <a:r>
              <a:rPr lang="en-US" dirty="0" smtClean="0">
                <a:solidFill>
                  <a:srgbClr val="000000"/>
                </a:solidFill>
              </a:rPr>
              <a:t>Member driven</a:t>
            </a:r>
            <a:r>
              <a:rPr lang="en-US" dirty="0" smtClean="0">
                <a:solidFill>
                  <a:srgbClr val="953735"/>
                </a:solidFill>
              </a:rPr>
              <a:t> </a:t>
            </a:r>
            <a:r>
              <a:rPr lang="en-US" dirty="0" smtClean="0"/>
              <a:t>and coordinated effort</a:t>
            </a:r>
          </a:p>
        </p:txBody>
      </p:sp>
      <p:cxnSp>
        <p:nvCxnSpPr>
          <p:cNvPr id="4" name="Straight Connector 3"/>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pic>
        <p:nvPicPr>
          <p:cNvPr id="5" name="Picture 4" descr="cinf 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739186"/>
            <a:ext cx="4164640" cy="7739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658" y="5725269"/>
            <a:ext cx="1863737" cy="787876"/>
          </a:xfrm>
          <a:prstGeom prst="rect">
            <a:avLst/>
          </a:prstGeom>
        </p:spPr>
      </p:pic>
      <p:pic>
        <p:nvPicPr>
          <p:cNvPr id="7" name="Picture 6"/>
          <p:cNvPicPr>
            <a:picLocks noChangeAspect="1"/>
          </p:cNvPicPr>
          <p:nvPr/>
        </p:nvPicPr>
        <p:blipFill>
          <a:blip r:embed="rId5"/>
          <a:stretch>
            <a:fillRect/>
          </a:stretch>
        </p:blipFill>
        <p:spPr>
          <a:xfrm>
            <a:off x="7131912" y="5725269"/>
            <a:ext cx="1037690" cy="787876"/>
          </a:xfrm>
          <a:prstGeom prst="rect">
            <a:avLst/>
          </a:prstGeom>
        </p:spPr>
      </p:pic>
    </p:spTree>
    <p:extLst>
      <p:ext uri="{BB962C8B-B14F-4D97-AF65-F5344CB8AC3E}">
        <p14:creationId xmlns:p14="http://schemas.microsoft.com/office/powerpoint/2010/main" val="399089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chemeClr val="accent2">
                    <a:lumMod val="75000"/>
                  </a:schemeClr>
                </a:solidFill>
              </a:rPr>
              <a:t>Goal: Culture of Safety</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lgn="ctr">
              <a:buNone/>
            </a:pPr>
            <a:r>
              <a:rPr lang="en-US" dirty="0"/>
              <a:t>s</a:t>
            </a:r>
            <a:r>
              <a:rPr lang="en-US" dirty="0" smtClean="0"/>
              <a:t>upport </a:t>
            </a:r>
            <a:r>
              <a:rPr lang="en-US" dirty="0"/>
              <a:t>academic chemical researchers in conducting lab experiments in a </a:t>
            </a:r>
            <a:r>
              <a:rPr lang="en-US" dirty="0" smtClean="0"/>
              <a:t>prudent </a:t>
            </a:r>
            <a:r>
              <a:rPr lang="en-US" dirty="0"/>
              <a:t>manner within their local institutional context and physical </a:t>
            </a:r>
            <a:r>
              <a:rPr lang="en-US" dirty="0" smtClean="0"/>
              <a:t>environments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182" y="4213212"/>
            <a:ext cx="1211125" cy="1828800"/>
          </a:xfrm>
          <a:prstGeom prst="rect">
            <a:avLst/>
          </a:prstGeom>
        </p:spPr>
      </p:pic>
      <p:pic>
        <p:nvPicPr>
          <p:cNvPr id="6" name="Picture 5" descr="safety cultur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144" y="4213210"/>
            <a:ext cx="1413163" cy="1828800"/>
          </a:xfrm>
          <a:prstGeom prst="rect">
            <a:avLst/>
          </a:prstGeom>
        </p:spPr>
      </p:pic>
      <p:pic>
        <p:nvPicPr>
          <p:cNvPr id="7" name="Content Placeholder 8"/>
          <p:cNvPicPr>
            <a:picLocks noChangeAspect="1"/>
          </p:cNvPicPr>
          <p:nvPr/>
        </p:nvPicPr>
        <p:blipFill>
          <a:blip r:embed="rId4"/>
          <a:srcRect l="-13162" r="-13162"/>
          <a:stretch>
            <a:fillRect/>
          </a:stretch>
        </p:blipFill>
        <p:spPr>
          <a:xfrm>
            <a:off x="871579" y="4213213"/>
            <a:ext cx="1631871" cy="1828798"/>
          </a:xfrm>
          <a:prstGeom prst="rect">
            <a:avLst/>
          </a:prstGeom>
        </p:spPr>
      </p:pic>
      <p:pic>
        <p:nvPicPr>
          <p:cNvPr id="12" name="Picture 11" descr="harm co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451" y="4213210"/>
            <a:ext cx="1408508" cy="1835618"/>
          </a:xfrm>
          <a:prstGeom prst="rect">
            <a:avLst/>
          </a:prstGeom>
        </p:spPr>
      </p:pic>
      <p:pic>
        <p:nvPicPr>
          <p:cNvPr id="13" name="Content Placeholder 7" descr="finster and hill.png"/>
          <p:cNvPicPr>
            <a:picLocks noChangeAspect="1"/>
          </p:cNvPicPr>
          <p:nvPr/>
        </p:nvPicPr>
        <p:blipFill>
          <a:blip r:embed="rId6">
            <a:extLst>
              <a:ext uri="{28A0092B-C50C-407E-A947-70E740481C1C}">
                <a14:useLocalDpi xmlns:a14="http://schemas.microsoft.com/office/drawing/2010/main" val="0"/>
              </a:ext>
            </a:extLst>
          </a:blip>
          <a:srcRect t="5404" b="5404"/>
          <a:stretch>
            <a:fillRect/>
          </a:stretch>
        </p:blipFill>
        <p:spPr>
          <a:xfrm>
            <a:off x="6881315" y="4234209"/>
            <a:ext cx="1619218" cy="1814619"/>
          </a:xfrm>
          <a:prstGeom prst="rect">
            <a:avLst/>
          </a:prstGeom>
        </p:spPr>
      </p:pic>
      <p:cxnSp>
        <p:nvCxnSpPr>
          <p:cNvPr id="11" name="Straight Connector 10"/>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8012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nsition_pyram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214" y="1432338"/>
            <a:ext cx="4699328" cy="4074040"/>
          </a:xfrm>
          <a:prstGeom prst="rect">
            <a:avLst/>
          </a:prstGeom>
        </p:spPr>
      </p:pic>
      <p:sp>
        <p:nvSpPr>
          <p:cNvPr id="2" name="Title 1"/>
          <p:cNvSpPr>
            <a:spLocks noGrp="1"/>
          </p:cNvSpPr>
          <p:nvPr>
            <p:ph type="title"/>
          </p:nvPr>
        </p:nvSpPr>
        <p:spPr>
          <a:xfrm>
            <a:off x="0" y="0"/>
            <a:ext cx="9144000" cy="1009829"/>
          </a:xfrm>
        </p:spPr>
        <p:txBody>
          <a:bodyPr>
            <a:normAutofit fontScale="90000"/>
          </a:bodyPr>
          <a:lstStyle/>
          <a:p>
            <a:r>
              <a:rPr lang="en-US" dirty="0" smtClean="0">
                <a:solidFill>
                  <a:srgbClr val="953735"/>
                </a:solidFill>
              </a:rPr>
              <a:t>How Can We Support Prudent Practices?</a:t>
            </a:r>
            <a:endParaRPr lang="en-US" dirty="0">
              <a:solidFill>
                <a:srgbClr val="953735"/>
              </a:solidFill>
            </a:endParaRPr>
          </a:p>
        </p:txBody>
      </p:sp>
      <p:sp>
        <p:nvSpPr>
          <p:cNvPr id="4" name="Content Placeholder 3"/>
          <p:cNvSpPr>
            <a:spLocks noGrp="1"/>
          </p:cNvSpPr>
          <p:nvPr>
            <p:ph idx="1"/>
          </p:nvPr>
        </p:nvSpPr>
        <p:spPr>
          <a:xfrm>
            <a:off x="457200" y="1432338"/>
            <a:ext cx="5369561" cy="4525963"/>
          </a:xfrm>
        </p:spPr>
        <p:txBody>
          <a:bodyPr>
            <a:normAutofit fontScale="85000" lnSpcReduction="20000"/>
          </a:bodyPr>
          <a:lstStyle/>
          <a:p>
            <a:r>
              <a:rPr lang="en-US" dirty="0" smtClean="0"/>
              <a:t>Hazard alerts for synthesis planning</a:t>
            </a:r>
          </a:p>
          <a:p>
            <a:r>
              <a:rPr lang="en-US" dirty="0" smtClean="0"/>
              <a:t>Profiling experimental </a:t>
            </a:r>
            <a:br>
              <a:rPr lang="en-US" dirty="0" smtClean="0"/>
            </a:br>
            <a:r>
              <a:rPr lang="en-US" dirty="0" smtClean="0"/>
              <a:t>procedures for control points</a:t>
            </a:r>
          </a:p>
          <a:p>
            <a:r>
              <a:rPr lang="en-US" dirty="0" smtClean="0"/>
              <a:t>Flagging incompatibilities</a:t>
            </a:r>
            <a:br>
              <a:rPr lang="en-US" dirty="0" smtClean="0"/>
            </a:br>
            <a:r>
              <a:rPr lang="en-US" dirty="0" smtClean="0"/>
              <a:t>for storage and disposal</a:t>
            </a:r>
          </a:p>
          <a:p>
            <a:r>
              <a:rPr lang="en-US" dirty="0" smtClean="0"/>
              <a:t>Mapping controls to </a:t>
            </a:r>
            <a:br>
              <a:rPr lang="en-US" dirty="0" smtClean="0"/>
            </a:br>
            <a:r>
              <a:rPr lang="en-US" dirty="0" smtClean="0"/>
              <a:t>exposure routes</a:t>
            </a:r>
          </a:p>
          <a:p>
            <a:r>
              <a:rPr lang="en-US" dirty="0" smtClean="0"/>
              <a:t>Mapping responses to consequences</a:t>
            </a:r>
          </a:p>
          <a:p>
            <a:r>
              <a:rPr lang="en-US" dirty="0" smtClean="0"/>
              <a:t>Retro- hazard analysis </a:t>
            </a:r>
            <a:endParaRPr lang="en-US" dirty="0"/>
          </a:p>
        </p:txBody>
      </p:sp>
      <p:cxnSp>
        <p:nvCxnSpPr>
          <p:cNvPr id="7" name="Straight Connector 6"/>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1034520" y="5799531"/>
            <a:ext cx="6791299" cy="830997"/>
          </a:xfrm>
          <a:prstGeom prst="rect">
            <a:avLst/>
          </a:prstGeom>
          <a:noFill/>
        </p:spPr>
        <p:txBody>
          <a:bodyPr wrap="square" rtlCol="0">
            <a:spAutoFit/>
          </a:bodyPr>
          <a:lstStyle/>
          <a:p>
            <a:pPr algn="ctr"/>
            <a:r>
              <a:rPr lang="en-US" sz="2400" i="1" dirty="0"/>
              <a:t>facilitate hazard control planning </a:t>
            </a:r>
            <a:r>
              <a:rPr lang="en-US" sz="2400" i="1" dirty="0" smtClean="0"/>
              <a:t>by </a:t>
            </a:r>
          </a:p>
          <a:p>
            <a:pPr algn="ctr"/>
            <a:r>
              <a:rPr lang="en-US" sz="2400" i="1" dirty="0" smtClean="0">
                <a:solidFill>
                  <a:srgbClr val="FF0000"/>
                </a:solidFill>
              </a:rPr>
              <a:t>improving </a:t>
            </a:r>
            <a:r>
              <a:rPr lang="en-US" sz="2400" i="1" dirty="0">
                <a:solidFill>
                  <a:srgbClr val="FF0000"/>
                </a:solidFill>
              </a:rPr>
              <a:t>linking </a:t>
            </a:r>
            <a:r>
              <a:rPr lang="en-US" sz="2400" i="1" dirty="0"/>
              <a:t>among data types and </a:t>
            </a:r>
            <a:r>
              <a:rPr lang="en-US" sz="2400" i="1" dirty="0" smtClean="0"/>
              <a:t>sources</a:t>
            </a:r>
            <a:endParaRPr lang="en-US" sz="2400" i="1" dirty="0"/>
          </a:p>
        </p:txBody>
      </p:sp>
    </p:spTree>
    <p:extLst>
      <p:ext uri="{BB962C8B-B14F-4D97-AF65-F5344CB8AC3E}">
        <p14:creationId xmlns:p14="http://schemas.microsoft.com/office/powerpoint/2010/main" val="249502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8241"/>
          </a:xfrm>
        </p:spPr>
        <p:txBody>
          <a:bodyPr>
            <a:normAutofit fontScale="90000"/>
          </a:bodyPr>
          <a:lstStyle/>
          <a:p>
            <a:r>
              <a:rPr lang="en-US" dirty="0" smtClean="0">
                <a:solidFill>
                  <a:srgbClr val="953735"/>
                </a:solidFill>
              </a:rPr>
              <a:t>How Can We Support Safety Management?</a:t>
            </a:r>
            <a:endParaRPr lang="en-US" dirty="0">
              <a:solidFill>
                <a:srgbClr val="953735"/>
              </a:solidFill>
            </a:endParaRPr>
          </a:p>
        </p:txBody>
      </p:sp>
      <p:sp>
        <p:nvSpPr>
          <p:cNvPr id="3" name="Content Placeholder 2"/>
          <p:cNvSpPr>
            <a:spLocks noGrp="1"/>
          </p:cNvSpPr>
          <p:nvPr>
            <p:ph idx="1"/>
          </p:nvPr>
        </p:nvSpPr>
        <p:spPr>
          <a:xfrm>
            <a:off x="447524" y="5475861"/>
            <a:ext cx="8229600" cy="1054919"/>
          </a:xfrm>
        </p:spPr>
        <p:txBody>
          <a:bodyPr/>
          <a:lstStyle/>
          <a:p>
            <a:pPr marL="0" indent="0" algn="ctr">
              <a:buNone/>
            </a:pPr>
            <a:r>
              <a:rPr lang="en-US" sz="2400" i="1" dirty="0" smtClean="0"/>
              <a:t>streamline </a:t>
            </a:r>
            <a:r>
              <a:rPr lang="en-US" sz="2400" i="1" dirty="0"/>
              <a:t>the risk assessment process by </a:t>
            </a:r>
            <a:r>
              <a:rPr lang="en-US" sz="2400" i="1" dirty="0" smtClean="0"/>
              <a:t/>
            </a:r>
            <a:br>
              <a:rPr lang="en-US" sz="2400" i="1" dirty="0" smtClean="0"/>
            </a:br>
            <a:r>
              <a:rPr lang="en-US" sz="2400" i="1" dirty="0" smtClean="0">
                <a:solidFill>
                  <a:srgbClr val="FF0000"/>
                </a:solidFill>
              </a:rPr>
              <a:t>systematically managing </a:t>
            </a:r>
            <a:r>
              <a:rPr lang="en-US" sz="2400" i="1" dirty="0" smtClean="0"/>
              <a:t>the </a:t>
            </a:r>
            <a:r>
              <a:rPr lang="en-US" sz="2400" i="1" dirty="0"/>
              <a:t>information flow </a:t>
            </a:r>
            <a:endParaRPr lang="en-US" dirty="0"/>
          </a:p>
          <a:p>
            <a:endParaRPr lang="en-US" dirty="0"/>
          </a:p>
        </p:txBody>
      </p:sp>
      <p:graphicFrame>
        <p:nvGraphicFramePr>
          <p:cNvPr id="5" name="Diagram 4"/>
          <p:cNvGraphicFramePr/>
          <p:nvPr>
            <p:extLst>
              <p:ext uri="{D42A27DB-BD31-4B8C-83A1-F6EECF244321}">
                <p14:modId xmlns:p14="http://schemas.microsoft.com/office/powerpoint/2010/main" val="2252914931"/>
              </p:ext>
            </p:extLst>
          </p:nvPr>
        </p:nvGraphicFramePr>
        <p:xfrm>
          <a:off x="1189971" y="1485914"/>
          <a:ext cx="6512787" cy="3310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490962" y="1485914"/>
            <a:ext cx="4186162" cy="369332"/>
          </a:xfrm>
          <a:prstGeom prst="rect">
            <a:avLst/>
          </a:prstGeom>
          <a:noFill/>
        </p:spPr>
        <p:txBody>
          <a:bodyPr wrap="square" rtlCol="0">
            <a:spAutoFit/>
          </a:bodyPr>
          <a:lstStyle/>
          <a:p>
            <a:pPr lvl="1" algn="ctr"/>
            <a:r>
              <a:rPr lang="en-US" dirty="0"/>
              <a:t>Global Harmonization System</a:t>
            </a:r>
          </a:p>
        </p:txBody>
      </p:sp>
      <p:sp>
        <p:nvSpPr>
          <p:cNvPr id="7" name="TextBox 6"/>
          <p:cNvSpPr txBox="1"/>
          <p:nvPr/>
        </p:nvSpPr>
        <p:spPr>
          <a:xfrm>
            <a:off x="3928945" y="1116582"/>
            <a:ext cx="4317587" cy="369332"/>
          </a:xfrm>
          <a:prstGeom prst="rect">
            <a:avLst/>
          </a:prstGeom>
          <a:noFill/>
        </p:spPr>
        <p:txBody>
          <a:bodyPr wrap="square" rtlCol="0">
            <a:spAutoFit/>
          </a:bodyPr>
          <a:lstStyle/>
          <a:p>
            <a:pPr lvl="1" algn="ctr"/>
            <a:r>
              <a:rPr lang="en-US" dirty="0" smtClean="0"/>
              <a:t>Safety Data Sheets</a:t>
            </a:r>
            <a:endParaRPr lang="en-US" dirty="0"/>
          </a:p>
        </p:txBody>
      </p:sp>
      <p:sp>
        <p:nvSpPr>
          <p:cNvPr id="8" name="TextBox 7"/>
          <p:cNvSpPr txBox="1"/>
          <p:nvPr/>
        </p:nvSpPr>
        <p:spPr>
          <a:xfrm>
            <a:off x="6140560" y="2428319"/>
            <a:ext cx="4186162" cy="369332"/>
          </a:xfrm>
          <a:prstGeom prst="rect">
            <a:avLst/>
          </a:prstGeom>
          <a:noFill/>
        </p:spPr>
        <p:txBody>
          <a:bodyPr wrap="square" rtlCol="0">
            <a:spAutoFit/>
          </a:bodyPr>
          <a:lstStyle/>
          <a:p>
            <a:pPr lvl="1"/>
            <a:r>
              <a:rPr lang="en-US" dirty="0" smtClean="0"/>
              <a:t>Chemical Inventories</a:t>
            </a:r>
            <a:endParaRPr lang="en-US" dirty="0"/>
          </a:p>
        </p:txBody>
      </p:sp>
      <p:sp>
        <p:nvSpPr>
          <p:cNvPr id="9" name="TextBox 8"/>
          <p:cNvSpPr txBox="1"/>
          <p:nvPr/>
        </p:nvSpPr>
        <p:spPr>
          <a:xfrm>
            <a:off x="6140560" y="2797651"/>
            <a:ext cx="4186162" cy="369332"/>
          </a:xfrm>
          <a:prstGeom prst="rect">
            <a:avLst/>
          </a:prstGeom>
          <a:noFill/>
        </p:spPr>
        <p:txBody>
          <a:bodyPr wrap="square" rtlCol="0">
            <a:spAutoFit/>
          </a:bodyPr>
          <a:lstStyle/>
          <a:p>
            <a:pPr lvl="1"/>
            <a:r>
              <a:rPr lang="en-US" dirty="0" smtClean="0"/>
              <a:t>Job Hazard Analyses</a:t>
            </a:r>
            <a:endParaRPr lang="en-US" dirty="0"/>
          </a:p>
        </p:txBody>
      </p:sp>
      <p:sp>
        <p:nvSpPr>
          <p:cNvPr id="10" name="TextBox 9"/>
          <p:cNvSpPr txBox="1"/>
          <p:nvPr/>
        </p:nvSpPr>
        <p:spPr>
          <a:xfrm>
            <a:off x="5609677" y="4371132"/>
            <a:ext cx="4186162" cy="646331"/>
          </a:xfrm>
          <a:prstGeom prst="rect">
            <a:avLst/>
          </a:prstGeom>
          <a:noFill/>
        </p:spPr>
        <p:txBody>
          <a:bodyPr wrap="square" rtlCol="0">
            <a:spAutoFit/>
          </a:bodyPr>
          <a:lstStyle/>
          <a:p>
            <a:pPr lvl="1"/>
            <a:r>
              <a:rPr lang="en-US" dirty="0" smtClean="0"/>
              <a:t>Standard Operating </a:t>
            </a:r>
            <a:br>
              <a:rPr lang="en-US" dirty="0" smtClean="0"/>
            </a:br>
            <a:r>
              <a:rPr lang="en-US" dirty="0" smtClean="0"/>
              <a:t>Procedures</a:t>
            </a:r>
            <a:endParaRPr lang="en-US" dirty="0"/>
          </a:p>
        </p:txBody>
      </p:sp>
      <p:sp>
        <p:nvSpPr>
          <p:cNvPr id="11" name="TextBox 10"/>
          <p:cNvSpPr txBox="1"/>
          <p:nvPr/>
        </p:nvSpPr>
        <p:spPr>
          <a:xfrm>
            <a:off x="5609677" y="4027671"/>
            <a:ext cx="5183707" cy="369332"/>
          </a:xfrm>
          <a:prstGeom prst="rect">
            <a:avLst/>
          </a:prstGeom>
          <a:noFill/>
        </p:spPr>
        <p:txBody>
          <a:bodyPr wrap="square" rtlCol="0">
            <a:spAutoFit/>
          </a:bodyPr>
          <a:lstStyle/>
          <a:p>
            <a:pPr lvl="1"/>
            <a:r>
              <a:rPr lang="en-US" dirty="0" smtClean="0"/>
              <a:t>Chemical Safety Levels</a:t>
            </a:r>
            <a:endParaRPr lang="en-US" dirty="0"/>
          </a:p>
        </p:txBody>
      </p:sp>
      <p:sp>
        <p:nvSpPr>
          <p:cNvPr id="12" name="TextBox 11"/>
          <p:cNvSpPr txBox="1"/>
          <p:nvPr/>
        </p:nvSpPr>
        <p:spPr>
          <a:xfrm>
            <a:off x="304800" y="3949270"/>
            <a:ext cx="4186162" cy="646331"/>
          </a:xfrm>
          <a:prstGeom prst="rect">
            <a:avLst/>
          </a:prstGeom>
          <a:noFill/>
        </p:spPr>
        <p:txBody>
          <a:bodyPr wrap="square" rtlCol="0">
            <a:spAutoFit/>
          </a:bodyPr>
          <a:lstStyle/>
          <a:p>
            <a:pPr lvl="1"/>
            <a:r>
              <a:rPr lang="en-US" dirty="0" smtClean="0"/>
              <a:t>Laboratory Chemical </a:t>
            </a:r>
            <a:br>
              <a:rPr lang="en-US" dirty="0" smtClean="0"/>
            </a:br>
            <a:r>
              <a:rPr lang="en-US" dirty="0" smtClean="0"/>
              <a:t>Safety Sheets</a:t>
            </a:r>
            <a:endParaRPr lang="en-US" dirty="0"/>
          </a:p>
        </p:txBody>
      </p:sp>
      <p:sp>
        <p:nvSpPr>
          <p:cNvPr id="13" name="TextBox 12"/>
          <p:cNvSpPr txBox="1"/>
          <p:nvPr/>
        </p:nvSpPr>
        <p:spPr>
          <a:xfrm>
            <a:off x="-397378" y="2619971"/>
            <a:ext cx="3135702" cy="646331"/>
          </a:xfrm>
          <a:prstGeom prst="rect">
            <a:avLst/>
          </a:prstGeom>
          <a:noFill/>
        </p:spPr>
        <p:txBody>
          <a:bodyPr wrap="square" rtlCol="0">
            <a:spAutoFit/>
          </a:bodyPr>
          <a:lstStyle/>
          <a:p>
            <a:pPr lvl="1"/>
            <a:r>
              <a:rPr lang="en-US" dirty="0" smtClean="0"/>
              <a:t>Laboratory Ventilation Monitoring Programs</a:t>
            </a:r>
            <a:endParaRPr lang="en-US" dirty="0"/>
          </a:p>
        </p:txBody>
      </p:sp>
      <p:sp>
        <p:nvSpPr>
          <p:cNvPr id="14" name="TextBox 13"/>
          <p:cNvSpPr txBox="1"/>
          <p:nvPr/>
        </p:nvSpPr>
        <p:spPr>
          <a:xfrm>
            <a:off x="-401763" y="2243653"/>
            <a:ext cx="2638375" cy="369332"/>
          </a:xfrm>
          <a:prstGeom prst="rect">
            <a:avLst/>
          </a:prstGeom>
          <a:noFill/>
        </p:spPr>
        <p:txBody>
          <a:bodyPr wrap="square" rtlCol="0">
            <a:spAutoFit/>
          </a:bodyPr>
          <a:lstStyle/>
          <a:p>
            <a:pPr lvl="1"/>
            <a:r>
              <a:rPr lang="en-US" dirty="0" smtClean="0"/>
              <a:t>Lessons Learned</a:t>
            </a:r>
            <a:endParaRPr lang="en-US" dirty="0"/>
          </a:p>
        </p:txBody>
      </p:sp>
      <p:sp>
        <p:nvSpPr>
          <p:cNvPr id="15" name="TextBox 14"/>
          <p:cNvSpPr txBox="1"/>
          <p:nvPr/>
        </p:nvSpPr>
        <p:spPr>
          <a:xfrm>
            <a:off x="304800" y="4554197"/>
            <a:ext cx="5183707" cy="646331"/>
          </a:xfrm>
          <a:prstGeom prst="rect">
            <a:avLst/>
          </a:prstGeom>
          <a:noFill/>
        </p:spPr>
        <p:txBody>
          <a:bodyPr wrap="square" rtlCol="0">
            <a:spAutoFit/>
          </a:bodyPr>
          <a:lstStyle/>
          <a:p>
            <a:pPr lvl="1"/>
            <a:r>
              <a:rPr lang="en-US" dirty="0" smtClean="0"/>
              <a:t>Laboratory Hygiene</a:t>
            </a:r>
            <a:r>
              <a:rPr lang="en-US" dirty="0"/>
              <a:t/>
            </a:r>
            <a:br>
              <a:rPr lang="en-US" dirty="0"/>
            </a:br>
            <a:r>
              <a:rPr lang="en-US" dirty="0" smtClean="0"/>
              <a:t>Training</a:t>
            </a:r>
            <a:endParaRPr lang="en-US" dirty="0"/>
          </a:p>
        </p:txBody>
      </p:sp>
      <p:cxnSp>
        <p:nvCxnSpPr>
          <p:cNvPr id="17" name="Straight Connector 16"/>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8067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blinds(horizontal)">
                                      <p:cBhvr>
                                        <p:cTn id="4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829"/>
          </a:xfrm>
        </p:spPr>
        <p:txBody>
          <a:bodyPr>
            <a:normAutofit/>
          </a:bodyPr>
          <a:lstStyle/>
          <a:p>
            <a:r>
              <a:rPr lang="en-US" dirty="0" smtClean="0">
                <a:solidFill>
                  <a:srgbClr val="953735"/>
                </a:solidFill>
              </a:rPr>
              <a:t>Challenges &amp; Opportunities</a:t>
            </a:r>
            <a:endParaRPr lang="en-US" dirty="0">
              <a:solidFill>
                <a:srgbClr val="953735"/>
              </a:solidFill>
            </a:endParaRPr>
          </a:p>
        </p:txBody>
      </p:sp>
      <p:sp>
        <p:nvSpPr>
          <p:cNvPr id="3" name="Content Placeholder 2"/>
          <p:cNvSpPr>
            <a:spLocks noGrp="1"/>
          </p:cNvSpPr>
          <p:nvPr>
            <p:ph idx="1"/>
          </p:nvPr>
        </p:nvSpPr>
        <p:spPr>
          <a:xfrm>
            <a:off x="457200" y="1376010"/>
            <a:ext cx="8229600" cy="4750155"/>
          </a:xfrm>
        </p:spPr>
        <p:txBody>
          <a:bodyPr>
            <a:normAutofit fontScale="92500" lnSpcReduction="10000"/>
          </a:bodyPr>
          <a:lstStyle/>
          <a:p>
            <a:pPr marL="0" indent="0">
              <a:buNone/>
            </a:pPr>
            <a:r>
              <a:rPr lang="en-US" dirty="0" smtClean="0"/>
              <a:t>3.  Connecting different stakeholders</a:t>
            </a:r>
          </a:p>
          <a:p>
            <a:pPr lvl="1">
              <a:buFont typeface="Wingdings" charset="2"/>
              <a:buChar char="ü"/>
            </a:pPr>
            <a:r>
              <a:rPr lang="en-US" dirty="0" smtClean="0"/>
              <a:t>Research chemists</a:t>
            </a:r>
          </a:p>
          <a:p>
            <a:pPr lvl="1">
              <a:buFont typeface="Wingdings" charset="2"/>
              <a:buChar char="ü"/>
            </a:pPr>
            <a:r>
              <a:rPr lang="en-US" dirty="0" smtClean="0"/>
              <a:t>Chemical hygiene officers</a:t>
            </a:r>
          </a:p>
          <a:p>
            <a:pPr lvl="1">
              <a:buFont typeface="Wingdings" charset="2"/>
              <a:buChar char="ü"/>
            </a:pPr>
            <a:r>
              <a:rPr lang="en-US" dirty="0" smtClean="0"/>
              <a:t>Organizations (e.g., agencies, </a:t>
            </a:r>
            <a:r>
              <a:rPr lang="en-US" dirty="0"/>
              <a:t>societies, research </a:t>
            </a:r>
            <a:r>
              <a:rPr lang="en-US" dirty="0" smtClean="0"/>
              <a:t>institutions, local/regional government)</a:t>
            </a:r>
          </a:p>
          <a:p>
            <a:pPr lvl="1">
              <a:buFont typeface="Wingdings" charset="2"/>
              <a:buChar char="ü"/>
            </a:pPr>
            <a:r>
              <a:rPr lang="en-US" dirty="0"/>
              <a:t>Chemical information </a:t>
            </a:r>
            <a:r>
              <a:rPr lang="en-US" dirty="0" smtClean="0"/>
              <a:t>providers</a:t>
            </a:r>
          </a:p>
          <a:p>
            <a:pPr marL="0" indent="0">
              <a:buNone/>
            </a:pPr>
            <a:r>
              <a:rPr lang="en-US" dirty="0" smtClean="0"/>
              <a:t>2.  Connecting people to information </a:t>
            </a:r>
          </a:p>
          <a:p>
            <a:pPr lvl="1">
              <a:buFont typeface="Wingdings" charset="2"/>
              <a:buChar char="ü"/>
            </a:pPr>
            <a:r>
              <a:rPr lang="en-US" dirty="0" smtClean="0"/>
              <a:t>Where they are, when they need it </a:t>
            </a:r>
          </a:p>
          <a:p>
            <a:pPr marL="0" indent="0">
              <a:buNone/>
            </a:pPr>
            <a:r>
              <a:rPr lang="en-US" dirty="0" smtClean="0"/>
              <a:t>1.  Connecting disparate information sources</a:t>
            </a:r>
          </a:p>
          <a:p>
            <a:pPr lvl="1">
              <a:buFont typeface="Wingdings" charset="2"/>
              <a:buChar char="ü"/>
            </a:pPr>
            <a:r>
              <a:rPr lang="en-US" dirty="0" smtClean="0"/>
              <a:t>What they need, in local context of use</a:t>
            </a:r>
            <a:endParaRPr lang="en-US" dirty="0"/>
          </a:p>
        </p:txBody>
      </p:sp>
      <p:cxnSp>
        <p:nvCxnSpPr>
          <p:cNvPr id="6" name="Straight Connector 5"/>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0977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normAutofit/>
          </a:bodyPr>
          <a:lstStyle/>
          <a:p>
            <a:r>
              <a:rPr lang="en-US" dirty="0">
                <a:solidFill>
                  <a:schemeClr val="accent2">
                    <a:lumMod val="75000"/>
                  </a:schemeClr>
                </a:solidFill>
              </a:rPr>
              <a:t>Information </a:t>
            </a:r>
            <a:r>
              <a:rPr lang="en-US" dirty="0" smtClean="0">
                <a:solidFill>
                  <a:schemeClr val="accent2">
                    <a:lumMod val="75000"/>
                  </a:schemeClr>
                </a:solidFill>
              </a:rPr>
              <a:t>Connections</a:t>
            </a:r>
            <a:endParaRPr lang="en-US" dirty="0">
              <a:solidFill>
                <a:schemeClr val="accent2">
                  <a:lumMod val="75000"/>
                </a:schemeClr>
              </a:solidFill>
            </a:endParaRPr>
          </a:p>
        </p:txBody>
      </p:sp>
      <p:pic>
        <p:nvPicPr>
          <p:cNvPr id="1029" name="Picture 5" descr="http://scorecard.goodguide.com/graphics/scorecard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1414463"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COHS: Canadian Centre for Occupational Health and 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870598"/>
            <a:ext cx="1285875" cy="30718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2" y="3752850"/>
            <a:ext cx="2893219" cy="25003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Welcome to the State of Califor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0178" y="1757098"/>
            <a:ext cx="1767141" cy="395552"/>
          </a:xfrm>
          <a:prstGeom prst="rect">
            <a:avLst/>
          </a:prstGeom>
          <a:solidFill>
            <a:schemeClr val="bg1"/>
          </a:solidFill>
        </p:spPr>
      </p:pic>
      <p:pic>
        <p:nvPicPr>
          <p:cNvPr id="1037" name="Picture 13" descr="Occupational Health Branch Ban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1" y="2438400"/>
            <a:ext cx="3078956" cy="37862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epa.gov/epahome/images/seal-smal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851" y="4631916"/>
            <a:ext cx="4000500" cy="66398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iarc.fr/imagesnew/logoiarc.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886200"/>
            <a:ext cx="22860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ffice of Diversion Control, US Department of Justice, Drug Enforcement Administr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14539" y="5730867"/>
            <a:ext cx="2798564" cy="419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57353" y="3187869"/>
            <a:ext cx="3788217" cy="338554"/>
          </a:xfrm>
          <a:prstGeom prst="rect">
            <a:avLst/>
          </a:prstGeom>
        </p:spPr>
        <p:txBody>
          <a:bodyPr wrap="none">
            <a:spAutoFit/>
          </a:bodyPr>
          <a:lstStyle/>
          <a:p>
            <a:r>
              <a:rPr lang="en-US" sz="1600" dirty="0"/>
              <a:t>SDS Search and Product Safety Center</a:t>
            </a:r>
          </a:p>
        </p:txBody>
      </p:sp>
      <p:sp>
        <p:nvSpPr>
          <p:cNvPr id="7" name="Rectangle 6"/>
          <p:cNvSpPr/>
          <p:nvPr/>
        </p:nvSpPr>
        <p:spPr>
          <a:xfrm>
            <a:off x="4724400" y="4572000"/>
            <a:ext cx="2842317" cy="338554"/>
          </a:xfrm>
          <a:prstGeom prst="rect">
            <a:avLst/>
          </a:prstGeom>
        </p:spPr>
        <p:txBody>
          <a:bodyPr wrap="none">
            <a:spAutoFit/>
          </a:bodyPr>
          <a:lstStyle/>
          <a:p>
            <a:r>
              <a:rPr lang="en-US" sz="1600" dirty="0"/>
              <a:t>http://www.sigmaaldrich.com/</a:t>
            </a:r>
          </a:p>
        </p:txBody>
      </p:sp>
      <p:sp>
        <p:nvSpPr>
          <p:cNvPr id="8" name="Rectangle 7"/>
          <p:cNvSpPr/>
          <p:nvPr/>
        </p:nvSpPr>
        <p:spPr>
          <a:xfrm>
            <a:off x="7029451" y="3326369"/>
            <a:ext cx="1826141" cy="338554"/>
          </a:xfrm>
          <a:prstGeom prst="rect">
            <a:avLst/>
          </a:prstGeom>
        </p:spPr>
        <p:txBody>
          <a:bodyPr wrap="none">
            <a:spAutoFit/>
          </a:bodyPr>
          <a:lstStyle/>
          <a:p>
            <a:r>
              <a:rPr lang="en-US" sz="1600" b="1" i="1" dirty="0"/>
              <a:t>SIRI MSDS Index</a:t>
            </a:r>
            <a:endParaRPr lang="en-US" sz="1600" dirty="0"/>
          </a:p>
        </p:txBody>
      </p:sp>
      <p:sp>
        <p:nvSpPr>
          <p:cNvPr id="9" name="Rectangle 8"/>
          <p:cNvSpPr/>
          <p:nvPr/>
        </p:nvSpPr>
        <p:spPr>
          <a:xfrm>
            <a:off x="152400" y="1752600"/>
            <a:ext cx="2884123" cy="338554"/>
          </a:xfrm>
          <a:prstGeom prst="rect">
            <a:avLst/>
          </a:prstGeom>
        </p:spPr>
        <p:txBody>
          <a:bodyPr wrap="none">
            <a:spAutoFit/>
          </a:bodyPr>
          <a:lstStyle/>
          <a:p>
            <a:r>
              <a:rPr lang="en-US" sz="1600" dirty="0"/>
              <a:t>Biological Safety Data Sheets</a:t>
            </a:r>
          </a:p>
        </p:txBody>
      </p:sp>
      <p:pic>
        <p:nvPicPr>
          <p:cNvPr id="1046" name="Picture 22" descr="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7353" y="3819524"/>
            <a:ext cx="571500" cy="514350"/>
          </a:xfrm>
          <a:prstGeom prst="rect">
            <a:avLst/>
          </a:prstGeom>
          <a:noFill/>
        </p:spPr>
      </p:pic>
      <p:sp>
        <p:nvSpPr>
          <p:cNvPr id="10" name="Rectangle 9"/>
          <p:cNvSpPr/>
          <p:nvPr/>
        </p:nvSpPr>
        <p:spPr>
          <a:xfrm>
            <a:off x="457200" y="5334000"/>
            <a:ext cx="3292889" cy="338554"/>
          </a:xfrm>
          <a:prstGeom prst="rect">
            <a:avLst/>
          </a:prstGeom>
        </p:spPr>
        <p:txBody>
          <a:bodyPr wrap="none">
            <a:spAutoFit/>
          </a:bodyPr>
          <a:lstStyle/>
          <a:p>
            <a:r>
              <a:rPr lang="en-US" sz="1600" dirty="0"/>
              <a:t>CHEMINDEX</a:t>
            </a:r>
            <a:r>
              <a:rPr lang="en-US" sz="1600" b="1" i="1" dirty="0"/>
              <a:t> FREE on the WEB!</a:t>
            </a:r>
            <a:endParaRPr lang="en-US" sz="1600" dirty="0"/>
          </a:p>
        </p:txBody>
      </p:sp>
      <p:pic>
        <p:nvPicPr>
          <p:cNvPr id="1048" name="Picture 24" descr="ChemADVISOR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6200" y="2438400"/>
            <a:ext cx="1265151" cy="552449"/>
          </a:xfrm>
          <a:prstGeom prst="rect">
            <a:avLst/>
          </a:prstGeom>
          <a:solidFill>
            <a:schemeClr val="bg1"/>
          </a:solidFill>
        </p:spPr>
      </p:pic>
      <p:pic>
        <p:nvPicPr>
          <p:cNvPr id="1050" name="Picture 26" descr="niosh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619" y="4253151"/>
            <a:ext cx="857250" cy="20716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UNEP, ILO, and WHO log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42087" y="3705224"/>
            <a:ext cx="856007" cy="742950"/>
          </a:xfrm>
          <a:prstGeom prst="rect">
            <a:avLst/>
          </a:prstGeom>
          <a:noFill/>
        </p:spPr>
      </p:pic>
      <p:sp>
        <p:nvSpPr>
          <p:cNvPr id="11" name="Rectangle 10"/>
          <p:cNvSpPr/>
          <p:nvPr/>
        </p:nvSpPr>
        <p:spPr>
          <a:xfrm>
            <a:off x="342900" y="3418701"/>
            <a:ext cx="4152099" cy="338554"/>
          </a:xfrm>
          <a:prstGeom prst="rect">
            <a:avLst/>
          </a:prstGeom>
        </p:spPr>
        <p:txBody>
          <a:bodyPr wrap="none">
            <a:spAutoFit/>
          </a:bodyPr>
          <a:lstStyle/>
          <a:p>
            <a:r>
              <a:rPr lang="en-US" sz="1600" dirty="0"/>
              <a:t>International Chemical Safety Cards (ICSC)</a:t>
            </a:r>
          </a:p>
        </p:txBody>
      </p:sp>
      <p:pic>
        <p:nvPicPr>
          <p:cNvPr id="1054" name="Picture 30" descr="HHS and CDC logo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969" y="4801198"/>
            <a:ext cx="763432" cy="390199"/>
          </a:xfrm>
          <a:prstGeom prst="rect">
            <a:avLst/>
          </a:prstGeom>
          <a:noFill/>
        </p:spPr>
      </p:pic>
      <p:pic>
        <p:nvPicPr>
          <p:cNvPr id="1056" name="Picture 32" descr="National Toxicology Progra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7800" y="5791200"/>
            <a:ext cx="3214688" cy="571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51924" y="5334000"/>
            <a:ext cx="4982454" cy="338554"/>
          </a:xfrm>
          <a:prstGeom prst="rect">
            <a:avLst/>
          </a:prstGeom>
        </p:spPr>
        <p:txBody>
          <a:bodyPr wrap="none">
            <a:spAutoFit/>
          </a:bodyPr>
          <a:lstStyle/>
          <a:p>
            <a:r>
              <a:rPr lang="en-US" sz="1600" b="1" dirty="0"/>
              <a:t>Right to Know Hazardous Substance Fact Sheets</a:t>
            </a:r>
            <a:endParaRPr lang="en-US" sz="1600" dirty="0"/>
          </a:p>
        </p:txBody>
      </p:sp>
      <p:sp>
        <p:nvSpPr>
          <p:cNvPr id="13" name="Rectangle 12"/>
          <p:cNvSpPr/>
          <p:nvPr/>
        </p:nvSpPr>
        <p:spPr>
          <a:xfrm>
            <a:off x="3816445" y="2885688"/>
            <a:ext cx="5191229" cy="338554"/>
          </a:xfrm>
          <a:prstGeom prst="rect">
            <a:avLst/>
          </a:prstGeom>
        </p:spPr>
        <p:txBody>
          <a:bodyPr wrap="none">
            <a:spAutoFit/>
          </a:bodyPr>
          <a:lstStyle/>
          <a:p>
            <a:r>
              <a:rPr lang="en-US" sz="1600" b="1" dirty="0"/>
              <a:t>Pathogen Safety Data Sheets and Risk Assessment</a:t>
            </a:r>
          </a:p>
        </p:txBody>
      </p:sp>
      <p:pic>
        <p:nvPicPr>
          <p:cNvPr id="1058" name="Picture 34" descr="Logo Roch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76428" y="3705225"/>
            <a:ext cx="500063" cy="2571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124200" y="1828800"/>
            <a:ext cx="4083169" cy="338554"/>
          </a:xfrm>
          <a:prstGeom prst="rect">
            <a:avLst/>
          </a:prstGeom>
        </p:spPr>
        <p:txBody>
          <a:bodyPr wrap="none">
            <a:spAutoFit/>
          </a:bodyPr>
          <a:lstStyle/>
          <a:p>
            <a:r>
              <a:rPr lang="en-US" sz="1600" dirty="0"/>
              <a:t>NIOSH Pocket Guide to Chemical Hazards</a:t>
            </a:r>
          </a:p>
        </p:txBody>
      </p:sp>
      <p:sp>
        <p:nvSpPr>
          <p:cNvPr id="15" name="Rectangle 14"/>
          <p:cNvSpPr/>
          <p:nvPr/>
        </p:nvSpPr>
        <p:spPr>
          <a:xfrm>
            <a:off x="5638800" y="5029200"/>
            <a:ext cx="3338606" cy="338554"/>
          </a:xfrm>
          <a:prstGeom prst="rect">
            <a:avLst/>
          </a:prstGeom>
        </p:spPr>
        <p:txBody>
          <a:bodyPr wrap="none">
            <a:spAutoFit/>
          </a:bodyPr>
          <a:lstStyle/>
          <a:p>
            <a:r>
              <a:rPr lang="en-US" sz="1600" dirty="0" smtClean="0"/>
              <a:t>TOXLINE:  A TOXNET DATABASE</a:t>
            </a:r>
            <a:endParaRPr lang="en-US" sz="1600" dirty="0"/>
          </a:p>
        </p:txBody>
      </p:sp>
      <p:sp>
        <p:nvSpPr>
          <p:cNvPr id="17" name="Rectangle 16"/>
          <p:cNvSpPr/>
          <p:nvPr/>
        </p:nvSpPr>
        <p:spPr>
          <a:xfrm>
            <a:off x="1032869" y="4390459"/>
            <a:ext cx="4839786" cy="338554"/>
          </a:xfrm>
          <a:prstGeom prst="rect">
            <a:avLst/>
          </a:prstGeom>
        </p:spPr>
        <p:txBody>
          <a:bodyPr wrap="none">
            <a:spAutoFit/>
          </a:bodyPr>
          <a:lstStyle/>
          <a:p>
            <a:r>
              <a:rPr lang="en-US" sz="1600" dirty="0"/>
              <a:t>SDS and Chemical Information from Manufacturers</a:t>
            </a:r>
          </a:p>
        </p:txBody>
      </p:sp>
      <p:pic>
        <p:nvPicPr>
          <p:cNvPr id="1061" name="Picture 37" descr="MSDSonline - EH&amp;S Compliance Made Simpl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084" y="4549570"/>
            <a:ext cx="1793081" cy="414338"/>
          </a:xfrm>
          <a:prstGeom prst="rect">
            <a:avLst/>
          </a:prstGeom>
          <a:solidFill>
            <a:schemeClr val="bg1"/>
          </a:solidFill>
        </p:spPr>
      </p:pic>
      <p:pic>
        <p:nvPicPr>
          <p:cNvPr id="1063" name="Picture 39" descr="EH&amp;S Home Pag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24800" y="5715000"/>
            <a:ext cx="764381" cy="3981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486400" y="1295400"/>
            <a:ext cx="3546035" cy="338554"/>
          </a:xfrm>
          <a:prstGeom prst="rect">
            <a:avLst/>
          </a:prstGeom>
        </p:spPr>
        <p:txBody>
          <a:bodyPr wrap="none">
            <a:spAutoFit/>
          </a:bodyPr>
          <a:lstStyle/>
          <a:p>
            <a:r>
              <a:rPr lang="en-US" sz="1600" dirty="0" err="1" smtClean="0"/>
              <a:t>ChemID</a:t>
            </a:r>
            <a:r>
              <a:rPr lang="en-US" sz="1600" i="1" dirty="0" err="1" smtClean="0"/>
              <a:t>plus</a:t>
            </a:r>
            <a:r>
              <a:rPr lang="en-US" sz="1600" i="1" dirty="0" smtClean="0"/>
              <a:t>: </a:t>
            </a:r>
            <a:r>
              <a:rPr lang="en-US" sz="1600" dirty="0" smtClean="0"/>
              <a:t>A </a:t>
            </a:r>
            <a:r>
              <a:rPr lang="en-US" sz="1600" dirty="0"/>
              <a:t>TOXNET DATABASE</a:t>
            </a:r>
          </a:p>
        </p:txBody>
      </p:sp>
      <p:sp>
        <p:nvSpPr>
          <p:cNvPr id="19" name="Rectangle 18"/>
          <p:cNvSpPr/>
          <p:nvPr/>
        </p:nvSpPr>
        <p:spPr>
          <a:xfrm>
            <a:off x="5105400" y="3505200"/>
            <a:ext cx="2010359" cy="338554"/>
          </a:xfrm>
          <a:prstGeom prst="rect">
            <a:avLst/>
          </a:prstGeom>
        </p:spPr>
        <p:txBody>
          <a:bodyPr wrap="none">
            <a:spAutoFit/>
          </a:bodyPr>
          <a:lstStyle/>
          <a:p>
            <a:r>
              <a:rPr lang="en-US" sz="1600" dirty="0"/>
              <a:t>https://www.dol.gov/</a:t>
            </a:r>
          </a:p>
        </p:txBody>
      </p:sp>
      <p:pic>
        <p:nvPicPr>
          <p:cNvPr id="1067" name="Picture 43" descr="ACGIH"/>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2800" y="1295400"/>
            <a:ext cx="1874104" cy="470183"/>
          </a:xfrm>
          <a:prstGeom prst="rect">
            <a:avLst/>
          </a:prstGeom>
          <a:solidFill>
            <a:schemeClr val="bg1"/>
          </a:solidFill>
        </p:spPr>
      </p:pic>
      <p:pic>
        <p:nvPicPr>
          <p:cNvPr id="1069" name="Picture 45" descr="IC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157" y="1295400"/>
            <a:ext cx="1378744" cy="357188"/>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National Fire Protection Associatio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1295400"/>
            <a:ext cx="2522696" cy="365792"/>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80648" y="2373244"/>
            <a:ext cx="578882" cy="44529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600200" y="2362200"/>
            <a:ext cx="1954253" cy="338554"/>
          </a:xfrm>
          <a:prstGeom prst="rect">
            <a:avLst/>
          </a:prstGeom>
        </p:spPr>
        <p:txBody>
          <a:bodyPr wrap="none">
            <a:spAutoFit/>
          </a:bodyPr>
          <a:lstStyle/>
          <a:p>
            <a:r>
              <a:rPr lang="en-US" sz="1600" dirty="0"/>
              <a:t>http://www.csb.gov/</a:t>
            </a:r>
          </a:p>
        </p:txBody>
      </p:sp>
      <p:sp>
        <p:nvSpPr>
          <p:cNvPr id="24" name="TextBox 23"/>
          <p:cNvSpPr txBox="1"/>
          <p:nvPr/>
        </p:nvSpPr>
        <p:spPr>
          <a:xfrm>
            <a:off x="2000250" y="2057400"/>
            <a:ext cx="5314834" cy="2554545"/>
          </a:xfrm>
          <a:prstGeom prst="rect">
            <a:avLst/>
          </a:prstGeom>
          <a:solidFill>
            <a:schemeClr val="accent6">
              <a:lumMod val="20000"/>
              <a:lumOff val="80000"/>
            </a:schemeClr>
          </a:solidFill>
        </p:spPr>
        <p:txBody>
          <a:bodyPr wrap="square" rtlCol="0">
            <a:spAutoFit/>
          </a:bodyPr>
          <a:lstStyle/>
          <a:p>
            <a:r>
              <a:rPr lang="en-US" sz="2000" dirty="0"/>
              <a:t>Does each organization (or scientist) use their own favorite data source(s)?</a:t>
            </a:r>
          </a:p>
          <a:p>
            <a:endParaRPr lang="en-US" sz="2000" dirty="0"/>
          </a:p>
          <a:p>
            <a:r>
              <a:rPr lang="en-US" sz="2000" dirty="0"/>
              <a:t>Do these various data sources provide consistent information (gaps, errors)?</a:t>
            </a:r>
          </a:p>
          <a:p>
            <a:endParaRPr lang="en-US" sz="2000" dirty="0"/>
          </a:p>
          <a:p>
            <a:r>
              <a:rPr lang="en-US" sz="2000" dirty="0"/>
              <a:t>How does the health and safety decision change with different information (or lack of it)?</a:t>
            </a:r>
          </a:p>
        </p:txBody>
      </p:sp>
      <p:pic>
        <p:nvPicPr>
          <p:cNvPr id="51" name="Picture 4" descr="PubChem Logo"/>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5510" y="3080172"/>
            <a:ext cx="1297781" cy="268021"/>
          </a:xfrm>
          <a:prstGeom prst="rect">
            <a:avLst/>
          </a:prstGeom>
          <a:noFill/>
        </p:spPr>
      </p:pic>
      <p:cxnSp>
        <p:nvCxnSpPr>
          <p:cNvPr id="41" name="Straight Connector 40"/>
          <p:cNvCxnSpPr/>
          <p:nvPr/>
        </p:nvCxnSpPr>
        <p:spPr>
          <a:xfrm>
            <a:off x="0" y="1008241"/>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73428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31"/>
                                        </p:tgtEl>
                                        <p:attrNameLst>
                                          <p:attrName>style.visibility</p:attrName>
                                        </p:attrNameLst>
                                      </p:cBhvr>
                                      <p:to>
                                        <p:strVal val="visible"/>
                                      </p:to>
                                    </p:set>
                                    <p:anim calcmode="lin" valueType="num">
                                      <p:cBhvr additive="base">
                                        <p:cTn id="12" dur="500" fill="hold"/>
                                        <p:tgtEl>
                                          <p:spTgt spid="1031"/>
                                        </p:tgtEl>
                                        <p:attrNameLst>
                                          <p:attrName>ppt_x</p:attrName>
                                        </p:attrNameLst>
                                      </p:cBhvr>
                                      <p:tavLst>
                                        <p:tav tm="0">
                                          <p:val>
                                            <p:strVal val="#ppt_x"/>
                                          </p:val>
                                        </p:tav>
                                        <p:tav tm="100000">
                                          <p:val>
                                            <p:strVal val="#ppt_x"/>
                                          </p:val>
                                        </p:tav>
                                      </p:tavLst>
                                    </p:anim>
                                    <p:anim calcmode="lin" valueType="num">
                                      <p:cBhvr additive="base">
                                        <p:cTn id="13" dur="500" fill="hold"/>
                                        <p:tgtEl>
                                          <p:spTgt spid="10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33"/>
                                        </p:tgtEl>
                                        <p:attrNameLst>
                                          <p:attrName>style.visibility</p:attrName>
                                        </p:attrNameLst>
                                      </p:cBhvr>
                                      <p:to>
                                        <p:strVal val="visible"/>
                                      </p:to>
                                    </p:set>
                                    <p:anim calcmode="lin" valueType="num">
                                      <p:cBhvr additive="base">
                                        <p:cTn id="17" dur="500" fill="hold"/>
                                        <p:tgtEl>
                                          <p:spTgt spid="1033"/>
                                        </p:tgtEl>
                                        <p:attrNameLst>
                                          <p:attrName>ppt_x</p:attrName>
                                        </p:attrNameLst>
                                      </p:cBhvr>
                                      <p:tavLst>
                                        <p:tav tm="0">
                                          <p:val>
                                            <p:strVal val="#ppt_x"/>
                                          </p:val>
                                        </p:tav>
                                        <p:tav tm="100000">
                                          <p:val>
                                            <p:strVal val="#ppt_x"/>
                                          </p:val>
                                        </p:tav>
                                      </p:tavLst>
                                    </p:anim>
                                    <p:anim calcmode="lin" valueType="num">
                                      <p:cBhvr additive="base">
                                        <p:cTn id="18" dur="500" fill="hold"/>
                                        <p:tgtEl>
                                          <p:spTgt spid="10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35"/>
                                        </p:tgtEl>
                                        <p:attrNameLst>
                                          <p:attrName>style.visibility</p:attrName>
                                        </p:attrNameLst>
                                      </p:cBhvr>
                                      <p:to>
                                        <p:strVal val="visible"/>
                                      </p:to>
                                    </p:set>
                                    <p:anim calcmode="lin" valueType="num">
                                      <p:cBhvr additive="base">
                                        <p:cTn id="22" dur="500" fill="hold"/>
                                        <p:tgtEl>
                                          <p:spTgt spid="1035"/>
                                        </p:tgtEl>
                                        <p:attrNameLst>
                                          <p:attrName>ppt_x</p:attrName>
                                        </p:attrNameLst>
                                      </p:cBhvr>
                                      <p:tavLst>
                                        <p:tav tm="0">
                                          <p:val>
                                            <p:strVal val="#ppt_x"/>
                                          </p:val>
                                        </p:tav>
                                        <p:tav tm="100000">
                                          <p:val>
                                            <p:strVal val="#ppt_x"/>
                                          </p:val>
                                        </p:tav>
                                      </p:tavLst>
                                    </p:anim>
                                    <p:anim calcmode="lin" valueType="num">
                                      <p:cBhvr additive="base">
                                        <p:cTn id="23" dur="500" fill="hold"/>
                                        <p:tgtEl>
                                          <p:spTgt spid="10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37"/>
                                        </p:tgtEl>
                                        <p:attrNameLst>
                                          <p:attrName>style.visibility</p:attrName>
                                        </p:attrNameLst>
                                      </p:cBhvr>
                                      <p:to>
                                        <p:strVal val="visible"/>
                                      </p:to>
                                    </p:set>
                                    <p:anim calcmode="lin" valueType="num">
                                      <p:cBhvr additive="base">
                                        <p:cTn id="27" dur="500" fill="hold"/>
                                        <p:tgtEl>
                                          <p:spTgt spid="1037"/>
                                        </p:tgtEl>
                                        <p:attrNameLst>
                                          <p:attrName>ppt_x</p:attrName>
                                        </p:attrNameLst>
                                      </p:cBhvr>
                                      <p:tavLst>
                                        <p:tav tm="0">
                                          <p:val>
                                            <p:strVal val="#ppt_x"/>
                                          </p:val>
                                        </p:tav>
                                        <p:tav tm="100000">
                                          <p:val>
                                            <p:strVal val="#ppt_x"/>
                                          </p:val>
                                        </p:tav>
                                      </p:tavLst>
                                    </p:anim>
                                    <p:anim calcmode="lin" valueType="num">
                                      <p:cBhvr additive="base">
                                        <p:cTn id="28" dur="500" fill="hold"/>
                                        <p:tgtEl>
                                          <p:spTgt spid="103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39"/>
                                        </p:tgtEl>
                                        <p:attrNameLst>
                                          <p:attrName>style.visibility</p:attrName>
                                        </p:attrNameLst>
                                      </p:cBhvr>
                                      <p:to>
                                        <p:strVal val="visible"/>
                                      </p:to>
                                    </p:set>
                                    <p:anim calcmode="lin" valueType="num">
                                      <p:cBhvr additive="base">
                                        <p:cTn id="32" dur="500" fill="hold"/>
                                        <p:tgtEl>
                                          <p:spTgt spid="1039"/>
                                        </p:tgtEl>
                                        <p:attrNameLst>
                                          <p:attrName>ppt_x</p:attrName>
                                        </p:attrNameLst>
                                      </p:cBhvr>
                                      <p:tavLst>
                                        <p:tav tm="0">
                                          <p:val>
                                            <p:strVal val="#ppt_x"/>
                                          </p:val>
                                        </p:tav>
                                        <p:tav tm="100000">
                                          <p:val>
                                            <p:strVal val="#ppt_x"/>
                                          </p:val>
                                        </p:tav>
                                      </p:tavLst>
                                    </p:anim>
                                    <p:anim calcmode="lin" valueType="num">
                                      <p:cBhvr additive="base">
                                        <p:cTn id="33" dur="500" fill="hold"/>
                                        <p:tgtEl>
                                          <p:spTgt spid="103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42"/>
                                        </p:tgtEl>
                                        <p:attrNameLst>
                                          <p:attrName>style.visibility</p:attrName>
                                        </p:attrNameLst>
                                      </p:cBhvr>
                                      <p:to>
                                        <p:strVal val="visible"/>
                                      </p:to>
                                    </p:set>
                                    <p:anim calcmode="lin" valueType="num">
                                      <p:cBhvr additive="base">
                                        <p:cTn id="37" dur="500" fill="hold"/>
                                        <p:tgtEl>
                                          <p:spTgt spid="1042"/>
                                        </p:tgtEl>
                                        <p:attrNameLst>
                                          <p:attrName>ppt_x</p:attrName>
                                        </p:attrNameLst>
                                      </p:cBhvr>
                                      <p:tavLst>
                                        <p:tav tm="0">
                                          <p:val>
                                            <p:strVal val="#ppt_x"/>
                                          </p:val>
                                        </p:tav>
                                        <p:tav tm="100000">
                                          <p:val>
                                            <p:strVal val="#ppt_x"/>
                                          </p:val>
                                        </p:tav>
                                      </p:tavLst>
                                    </p:anim>
                                    <p:anim calcmode="lin" valueType="num">
                                      <p:cBhvr additive="base">
                                        <p:cTn id="38" dur="500" fill="hold"/>
                                        <p:tgtEl>
                                          <p:spTgt spid="104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44"/>
                                        </p:tgtEl>
                                        <p:attrNameLst>
                                          <p:attrName>style.visibility</p:attrName>
                                        </p:attrNameLst>
                                      </p:cBhvr>
                                      <p:to>
                                        <p:strVal val="visible"/>
                                      </p:to>
                                    </p:set>
                                    <p:anim calcmode="lin" valueType="num">
                                      <p:cBhvr additive="base">
                                        <p:cTn id="42" dur="500" fill="hold"/>
                                        <p:tgtEl>
                                          <p:spTgt spid="1044"/>
                                        </p:tgtEl>
                                        <p:attrNameLst>
                                          <p:attrName>ppt_x</p:attrName>
                                        </p:attrNameLst>
                                      </p:cBhvr>
                                      <p:tavLst>
                                        <p:tav tm="0">
                                          <p:val>
                                            <p:strVal val="#ppt_x"/>
                                          </p:val>
                                        </p:tav>
                                        <p:tav tm="100000">
                                          <p:val>
                                            <p:strVal val="#ppt_x"/>
                                          </p:val>
                                        </p:tav>
                                      </p:tavLst>
                                    </p:anim>
                                    <p:anim calcmode="lin" valueType="num">
                                      <p:cBhvr additive="base">
                                        <p:cTn id="43" dur="500" fill="hold"/>
                                        <p:tgtEl>
                                          <p:spTgt spid="104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046"/>
                                        </p:tgtEl>
                                        <p:attrNameLst>
                                          <p:attrName>style.visibility</p:attrName>
                                        </p:attrNameLst>
                                      </p:cBhvr>
                                      <p:to>
                                        <p:strVal val="visible"/>
                                      </p:to>
                                    </p:set>
                                    <p:anim calcmode="lin" valueType="num">
                                      <p:cBhvr additive="base">
                                        <p:cTn id="67" dur="500" fill="hold"/>
                                        <p:tgtEl>
                                          <p:spTgt spid="1046"/>
                                        </p:tgtEl>
                                        <p:attrNameLst>
                                          <p:attrName>ppt_x</p:attrName>
                                        </p:attrNameLst>
                                      </p:cBhvr>
                                      <p:tavLst>
                                        <p:tav tm="0">
                                          <p:val>
                                            <p:strVal val="#ppt_x"/>
                                          </p:val>
                                        </p:tav>
                                        <p:tav tm="100000">
                                          <p:val>
                                            <p:strVal val="#ppt_x"/>
                                          </p:val>
                                        </p:tav>
                                      </p:tavLst>
                                    </p:anim>
                                    <p:anim calcmode="lin" valueType="num">
                                      <p:cBhvr additive="base">
                                        <p:cTn id="68" dur="500" fill="hold"/>
                                        <p:tgtEl>
                                          <p:spTgt spid="10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048"/>
                                        </p:tgtEl>
                                        <p:attrNameLst>
                                          <p:attrName>style.visibility</p:attrName>
                                        </p:attrNameLst>
                                      </p:cBhvr>
                                      <p:to>
                                        <p:strVal val="visible"/>
                                      </p:to>
                                    </p:set>
                                    <p:anim calcmode="lin" valueType="num">
                                      <p:cBhvr additive="base">
                                        <p:cTn id="77" dur="500" fill="hold"/>
                                        <p:tgtEl>
                                          <p:spTgt spid="1048"/>
                                        </p:tgtEl>
                                        <p:attrNameLst>
                                          <p:attrName>ppt_x</p:attrName>
                                        </p:attrNameLst>
                                      </p:cBhvr>
                                      <p:tavLst>
                                        <p:tav tm="0">
                                          <p:val>
                                            <p:strVal val="#ppt_x"/>
                                          </p:val>
                                        </p:tav>
                                        <p:tav tm="100000">
                                          <p:val>
                                            <p:strVal val="#ppt_x"/>
                                          </p:val>
                                        </p:tav>
                                      </p:tavLst>
                                    </p:anim>
                                    <p:anim calcmode="lin" valueType="num">
                                      <p:cBhvr additive="base">
                                        <p:cTn id="78" dur="500" fill="hold"/>
                                        <p:tgtEl>
                                          <p:spTgt spid="104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050"/>
                                        </p:tgtEl>
                                        <p:attrNameLst>
                                          <p:attrName>style.visibility</p:attrName>
                                        </p:attrNameLst>
                                      </p:cBhvr>
                                      <p:to>
                                        <p:strVal val="visible"/>
                                      </p:to>
                                    </p:set>
                                    <p:anim calcmode="lin" valueType="num">
                                      <p:cBhvr additive="base">
                                        <p:cTn id="82" dur="500" fill="hold"/>
                                        <p:tgtEl>
                                          <p:spTgt spid="1050"/>
                                        </p:tgtEl>
                                        <p:attrNameLst>
                                          <p:attrName>ppt_x</p:attrName>
                                        </p:attrNameLst>
                                      </p:cBhvr>
                                      <p:tavLst>
                                        <p:tav tm="0">
                                          <p:val>
                                            <p:strVal val="#ppt_x"/>
                                          </p:val>
                                        </p:tav>
                                        <p:tav tm="100000">
                                          <p:val>
                                            <p:strVal val="#ppt_x"/>
                                          </p:val>
                                        </p:tav>
                                      </p:tavLst>
                                    </p:anim>
                                    <p:anim calcmode="lin" valueType="num">
                                      <p:cBhvr additive="base">
                                        <p:cTn id="83" dur="500" fill="hold"/>
                                        <p:tgtEl>
                                          <p:spTgt spid="105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1052"/>
                                        </p:tgtEl>
                                        <p:attrNameLst>
                                          <p:attrName>style.visibility</p:attrName>
                                        </p:attrNameLst>
                                      </p:cBhvr>
                                      <p:to>
                                        <p:strVal val="visible"/>
                                      </p:to>
                                    </p:set>
                                    <p:anim calcmode="lin" valueType="num">
                                      <p:cBhvr additive="base">
                                        <p:cTn id="87" dur="500" fill="hold"/>
                                        <p:tgtEl>
                                          <p:spTgt spid="1052"/>
                                        </p:tgtEl>
                                        <p:attrNameLst>
                                          <p:attrName>ppt_x</p:attrName>
                                        </p:attrNameLst>
                                      </p:cBhvr>
                                      <p:tavLst>
                                        <p:tav tm="0">
                                          <p:val>
                                            <p:strVal val="#ppt_x"/>
                                          </p:val>
                                        </p:tav>
                                        <p:tav tm="100000">
                                          <p:val>
                                            <p:strVal val="#ppt_x"/>
                                          </p:val>
                                        </p:tav>
                                      </p:tavLst>
                                    </p:anim>
                                    <p:anim calcmode="lin" valueType="num">
                                      <p:cBhvr additive="base">
                                        <p:cTn id="88" dur="500" fill="hold"/>
                                        <p:tgtEl>
                                          <p:spTgt spid="1052"/>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1054"/>
                                        </p:tgtEl>
                                        <p:attrNameLst>
                                          <p:attrName>style.visibility</p:attrName>
                                        </p:attrNameLst>
                                      </p:cBhvr>
                                      <p:to>
                                        <p:strVal val="visible"/>
                                      </p:to>
                                    </p:set>
                                    <p:anim calcmode="lin" valueType="num">
                                      <p:cBhvr additive="base">
                                        <p:cTn id="97" dur="500" fill="hold"/>
                                        <p:tgtEl>
                                          <p:spTgt spid="1054"/>
                                        </p:tgtEl>
                                        <p:attrNameLst>
                                          <p:attrName>ppt_x</p:attrName>
                                        </p:attrNameLst>
                                      </p:cBhvr>
                                      <p:tavLst>
                                        <p:tav tm="0">
                                          <p:val>
                                            <p:strVal val="#ppt_x"/>
                                          </p:val>
                                        </p:tav>
                                        <p:tav tm="100000">
                                          <p:val>
                                            <p:strVal val="#ppt_x"/>
                                          </p:val>
                                        </p:tav>
                                      </p:tavLst>
                                    </p:anim>
                                    <p:anim calcmode="lin" valueType="num">
                                      <p:cBhvr additive="base">
                                        <p:cTn id="98" dur="500" fill="hold"/>
                                        <p:tgtEl>
                                          <p:spTgt spid="1054"/>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1056"/>
                                        </p:tgtEl>
                                        <p:attrNameLst>
                                          <p:attrName>style.visibility</p:attrName>
                                        </p:attrNameLst>
                                      </p:cBhvr>
                                      <p:to>
                                        <p:strVal val="visible"/>
                                      </p:to>
                                    </p:set>
                                    <p:anim calcmode="lin" valueType="num">
                                      <p:cBhvr additive="base">
                                        <p:cTn id="102" dur="500" fill="hold"/>
                                        <p:tgtEl>
                                          <p:spTgt spid="1056"/>
                                        </p:tgtEl>
                                        <p:attrNameLst>
                                          <p:attrName>ppt_x</p:attrName>
                                        </p:attrNameLst>
                                      </p:cBhvr>
                                      <p:tavLst>
                                        <p:tav tm="0">
                                          <p:val>
                                            <p:strVal val="#ppt_x"/>
                                          </p:val>
                                        </p:tav>
                                        <p:tav tm="100000">
                                          <p:val>
                                            <p:strVal val="#ppt_x"/>
                                          </p:val>
                                        </p:tav>
                                      </p:tavLst>
                                    </p:anim>
                                    <p:anim calcmode="lin" valueType="num">
                                      <p:cBhvr additive="base">
                                        <p:cTn id="103" dur="500" fill="hold"/>
                                        <p:tgtEl>
                                          <p:spTgt spid="1056"/>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ppt_x"/>
                                          </p:val>
                                        </p:tav>
                                        <p:tav tm="100000">
                                          <p:val>
                                            <p:strVal val="#ppt_x"/>
                                          </p:val>
                                        </p:tav>
                                      </p:tavLst>
                                    </p:anim>
                                    <p:anim calcmode="lin" valueType="num">
                                      <p:cBhvr additive="base">
                                        <p:cTn id="108" dur="500" fill="hold"/>
                                        <p:tgtEl>
                                          <p:spTgt spid="12"/>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nodeType="afterEffect">
                                  <p:stCondLst>
                                    <p:cond delay="0"/>
                                  </p:stCondLst>
                                  <p:childTnLst>
                                    <p:set>
                                      <p:cBhvr>
                                        <p:cTn id="116" dur="1" fill="hold">
                                          <p:stCondLst>
                                            <p:cond delay="0"/>
                                          </p:stCondLst>
                                        </p:cTn>
                                        <p:tgtEl>
                                          <p:spTgt spid="1058"/>
                                        </p:tgtEl>
                                        <p:attrNameLst>
                                          <p:attrName>style.visibility</p:attrName>
                                        </p:attrNameLst>
                                      </p:cBhvr>
                                      <p:to>
                                        <p:strVal val="visible"/>
                                      </p:to>
                                    </p:set>
                                    <p:anim calcmode="lin" valueType="num">
                                      <p:cBhvr additive="base">
                                        <p:cTn id="117" dur="500" fill="hold"/>
                                        <p:tgtEl>
                                          <p:spTgt spid="1058"/>
                                        </p:tgtEl>
                                        <p:attrNameLst>
                                          <p:attrName>ppt_x</p:attrName>
                                        </p:attrNameLst>
                                      </p:cBhvr>
                                      <p:tavLst>
                                        <p:tav tm="0">
                                          <p:val>
                                            <p:strVal val="#ppt_x"/>
                                          </p:val>
                                        </p:tav>
                                        <p:tav tm="100000">
                                          <p:val>
                                            <p:strVal val="#ppt_x"/>
                                          </p:val>
                                        </p:tav>
                                      </p:tavLst>
                                    </p:anim>
                                    <p:anim calcmode="lin" valueType="num">
                                      <p:cBhvr additive="base">
                                        <p:cTn id="118" dur="500" fill="hold"/>
                                        <p:tgtEl>
                                          <p:spTgt spid="1058"/>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additive="base">
                                        <p:cTn id="122" dur="500" fill="hold"/>
                                        <p:tgtEl>
                                          <p:spTgt spid="14"/>
                                        </p:tgtEl>
                                        <p:attrNameLst>
                                          <p:attrName>ppt_x</p:attrName>
                                        </p:attrNameLst>
                                      </p:cBhvr>
                                      <p:tavLst>
                                        <p:tav tm="0">
                                          <p:val>
                                            <p:strVal val="#ppt_x"/>
                                          </p:val>
                                        </p:tav>
                                        <p:tav tm="100000">
                                          <p:val>
                                            <p:strVal val="#ppt_x"/>
                                          </p:val>
                                        </p:tav>
                                      </p:tavLst>
                                    </p:anim>
                                    <p:anim calcmode="lin" valueType="num">
                                      <p:cBhvr additive="base">
                                        <p:cTn id="123" dur="500" fill="hold"/>
                                        <p:tgtEl>
                                          <p:spTgt spid="14"/>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additive="base">
                                        <p:cTn id="127" dur="500" fill="hold"/>
                                        <p:tgtEl>
                                          <p:spTgt spid="15"/>
                                        </p:tgtEl>
                                        <p:attrNameLst>
                                          <p:attrName>ppt_x</p:attrName>
                                        </p:attrNameLst>
                                      </p:cBhvr>
                                      <p:tavLst>
                                        <p:tav tm="0">
                                          <p:val>
                                            <p:strVal val="#ppt_x"/>
                                          </p:val>
                                        </p:tav>
                                        <p:tav tm="100000">
                                          <p:val>
                                            <p:strVal val="#ppt_x"/>
                                          </p:val>
                                        </p:tav>
                                      </p:tavLst>
                                    </p:anim>
                                    <p:anim calcmode="lin" valueType="num">
                                      <p:cBhvr additive="base">
                                        <p:cTn id="128" dur="500" fill="hold"/>
                                        <p:tgtEl>
                                          <p:spTgt spid="15"/>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 calcmode="lin" valueType="num">
                                      <p:cBhvr additive="base">
                                        <p:cTn id="132" dur="500" fill="hold"/>
                                        <p:tgtEl>
                                          <p:spTgt spid="17"/>
                                        </p:tgtEl>
                                        <p:attrNameLst>
                                          <p:attrName>ppt_x</p:attrName>
                                        </p:attrNameLst>
                                      </p:cBhvr>
                                      <p:tavLst>
                                        <p:tav tm="0">
                                          <p:val>
                                            <p:strVal val="#ppt_x"/>
                                          </p:val>
                                        </p:tav>
                                        <p:tav tm="100000">
                                          <p:val>
                                            <p:strVal val="#ppt_x"/>
                                          </p:val>
                                        </p:tav>
                                      </p:tavLst>
                                    </p:anim>
                                    <p:anim calcmode="lin" valueType="num">
                                      <p:cBhvr additive="base">
                                        <p:cTn id="133" dur="500" fill="hold"/>
                                        <p:tgtEl>
                                          <p:spTgt spid="17"/>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nodeType="afterEffect">
                                  <p:stCondLst>
                                    <p:cond delay="0"/>
                                  </p:stCondLst>
                                  <p:childTnLst>
                                    <p:set>
                                      <p:cBhvr>
                                        <p:cTn id="136" dur="1" fill="hold">
                                          <p:stCondLst>
                                            <p:cond delay="0"/>
                                          </p:stCondLst>
                                        </p:cTn>
                                        <p:tgtEl>
                                          <p:spTgt spid="1061"/>
                                        </p:tgtEl>
                                        <p:attrNameLst>
                                          <p:attrName>style.visibility</p:attrName>
                                        </p:attrNameLst>
                                      </p:cBhvr>
                                      <p:to>
                                        <p:strVal val="visible"/>
                                      </p:to>
                                    </p:set>
                                    <p:anim calcmode="lin" valueType="num">
                                      <p:cBhvr additive="base">
                                        <p:cTn id="137" dur="500" fill="hold"/>
                                        <p:tgtEl>
                                          <p:spTgt spid="1061"/>
                                        </p:tgtEl>
                                        <p:attrNameLst>
                                          <p:attrName>ppt_x</p:attrName>
                                        </p:attrNameLst>
                                      </p:cBhvr>
                                      <p:tavLst>
                                        <p:tav tm="0">
                                          <p:val>
                                            <p:strVal val="#ppt_x"/>
                                          </p:val>
                                        </p:tav>
                                        <p:tav tm="100000">
                                          <p:val>
                                            <p:strVal val="#ppt_x"/>
                                          </p:val>
                                        </p:tav>
                                      </p:tavLst>
                                    </p:anim>
                                    <p:anim calcmode="lin" valueType="num">
                                      <p:cBhvr additive="base">
                                        <p:cTn id="138" dur="500" fill="hold"/>
                                        <p:tgtEl>
                                          <p:spTgt spid="1061"/>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nodeType="afterEffect">
                                  <p:stCondLst>
                                    <p:cond delay="0"/>
                                  </p:stCondLst>
                                  <p:childTnLst>
                                    <p:set>
                                      <p:cBhvr>
                                        <p:cTn id="141" dur="1" fill="hold">
                                          <p:stCondLst>
                                            <p:cond delay="0"/>
                                          </p:stCondLst>
                                        </p:cTn>
                                        <p:tgtEl>
                                          <p:spTgt spid="1063"/>
                                        </p:tgtEl>
                                        <p:attrNameLst>
                                          <p:attrName>style.visibility</p:attrName>
                                        </p:attrNameLst>
                                      </p:cBhvr>
                                      <p:to>
                                        <p:strVal val="visible"/>
                                      </p:to>
                                    </p:set>
                                    <p:anim calcmode="lin" valueType="num">
                                      <p:cBhvr additive="base">
                                        <p:cTn id="142" dur="500" fill="hold"/>
                                        <p:tgtEl>
                                          <p:spTgt spid="1063"/>
                                        </p:tgtEl>
                                        <p:attrNameLst>
                                          <p:attrName>ppt_x</p:attrName>
                                        </p:attrNameLst>
                                      </p:cBhvr>
                                      <p:tavLst>
                                        <p:tav tm="0">
                                          <p:val>
                                            <p:strVal val="#ppt_x"/>
                                          </p:val>
                                        </p:tav>
                                        <p:tav tm="100000">
                                          <p:val>
                                            <p:strVal val="#ppt_x"/>
                                          </p:val>
                                        </p:tav>
                                      </p:tavLst>
                                    </p:anim>
                                    <p:anim calcmode="lin" valueType="num">
                                      <p:cBhvr additive="base">
                                        <p:cTn id="143" dur="500" fill="hold"/>
                                        <p:tgtEl>
                                          <p:spTgt spid="1063"/>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additive="base">
                                        <p:cTn id="147" dur="500" fill="hold"/>
                                        <p:tgtEl>
                                          <p:spTgt spid="18"/>
                                        </p:tgtEl>
                                        <p:attrNameLst>
                                          <p:attrName>ppt_x</p:attrName>
                                        </p:attrNameLst>
                                      </p:cBhvr>
                                      <p:tavLst>
                                        <p:tav tm="0">
                                          <p:val>
                                            <p:strVal val="#ppt_x"/>
                                          </p:val>
                                        </p:tav>
                                        <p:tav tm="100000">
                                          <p:val>
                                            <p:strVal val="#ppt_x"/>
                                          </p:val>
                                        </p:tav>
                                      </p:tavLst>
                                    </p:anim>
                                    <p:anim calcmode="lin" valueType="num">
                                      <p:cBhvr additive="base">
                                        <p:cTn id="148" dur="500" fill="hold"/>
                                        <p:tgtEl>
                                          <p:spTgt spid="18"/>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additive="base">
                                        <p:cTn id="152" dur="500" fill="hold"/>
                                        <p:tgtEl>
                                          <p:spTgt spid="19"/>
                                        </p:tgtEl>
                                        <p:attrNameLst>
                                          <p:attrName>ppt_x</p:attrName>
                                        </p:attrNameLst>
                                      </p:cBhvr>
                                      <p:tavLst>
                                        <p:tav tm="0">
                                          <p:val>
                                            <p:strVal val="#ppt_x"/>
                                          </p:val>
                                        </p:tav>
                                        <p:tav tm="100000">
                                          <p:val>
                                            <p:strVal val="#ppt_x"/>
                                          </p:val>
                                        </p:tav>
                                      </p:tavLst>
                                    </p:anim>
                                    <p:anim calcmode="lin" valueType="num">
                                      <p:cBhvr additive="base">
                                        <p:cTn id="153" dur="500" fill="hold"/>
                                        <p:tgtEl>
                                          <p:spTgt spid="19"/>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nodeType="afterEffect">
                                  <p:stCondLst>
                                    <p:cond delay="0"/>
                                  </p:stCondLst>
                                  <p:childTnLst>
                                    <p:set>
                                      <p:cBhvr>
                                        <p:cTn id="156" dur="1" fill="hold">
                                          <p:stCondLst>
                                            <p:cond delay="0"/>
                                          </p:stCondLst>
                                        </p:cTn>
                                        <p:tgtEl>
                                          <p:spTgt spid="1067"/>
                                        </p:tgtEl>
                                        <p:attrNameLst>
                                          <p:attrName>style.visibility</p:attrName>
                                        </p:attrNameLst>
                                      </p:cBhvr>
                                      <p:to>
                                        <p:strVal val="visible"/>
                                      </p:to>
                                    </p:set>
                                    <p:anim calcmode="lin" valueType="num">
                                      <p:cBhvr additive="base">
                                        <p:cTn id="157" dur="500" fill="hold"/>
                                        <p:tgtEl>
                                          <p:spTgt spid="1067"/>
                                        </p:tgtEl>
                                        <p:attrNameLst>
                                          <p:attrName>ppt_x</p:attrName>
                                        </p:attrNameLst>
                                      </p:cBhvr>
                                      <p:tavLst>
                                        <p:tav tm="0">
                                          <p:val>
                                            <p:strVal val="#ppt_x"/>
                                          </p:val>
                                        </p:tav>
                                        <p:tav tm="100000">
                                          <p:val>
                                            <p:strVal val="#ppt_x"/>
                                          </p:val>
                                        </p:tav>
                                      </p:tavLst>
                                    </p:anim>
                                    <p:anim calcmode="lin" valueType="num">
                                      <p:cBhvr additive="base">
                                        <p:cTn id="158" dur="500" fill="hold"/>
                                        <p:tgtEl>
                                          <p:spTgt spid="1067"/>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nodeType="afterEffect">
                                  <p:stCondLst>
                                    <p:cond delay="0"/>
                                  </p:stCondLst>
                                  <p:childTnLst>
                                    <p:set>
                                      <p:cBhvr>
                                        <p:cTn id="161" dur="1" fill="hold">
                                          <p:stCondLst>
                                            <p:cond delay="0"/>
                                          </p:stCondLst>
                                        </p:cTn>
                                        <p:tgtEl>
                                          <p:spTgt spid="1069"/>
                                        </p:tgtEl>
                                        <p:attrNameLst>
                                          <p:attrName>style.visibility</p:attrName>
                                        </p:attrNameLst>
                                      </p:cBhvr>
                                      <p:to>
                                        <p:strVal val="visible"/>
                                      </p:to>
                                    </p:set>
                                    <p:anim calcmode="lin" valueType="num">
                                      <p:cBhvr additive="base">
                                        <p:cTn id="162" dur="500" fill="hold"/>
                                        <p:tgtEl>
                                          <p:spTgt spid="1069"/>
                                        </p:tgtEl>
                                        <p:attrNameLst>
                                          <p:attrName>ppt_x</p:attrName>
                                        </p:attrNameLst>
                                      </p:cBhvr>
                                      <p:tavLst>
                                        <p:tav tm="0">
                                          <p:val>
                                            <p:strVal val="#ppt_x"/>
                                          </p:val>
                                        </p:tav>
                                        <p:tav tm="100000">
                                          <p:val>
                                            <p:strVal val="#ppt_x"/>
                                          </p:val>
                                        </p:tav>
                                      </p:tavLst>
                                    </p:anim>
                                    <p:anim calcmode="lin" valueType="num">
                                      <p:cBhvr additive="base">
                                        <p:cTn id="163" dur="500" fill="hold"/>
                                        <p:tgtEl>
                                          <p:spTgt spid="1069"/>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nodeType="afterEffect">
                                  <p:stCondLst>
                                    <p:cond delay="0"/>
                                  </p:stCondLst>
                                  <p:childTnLst>
                                    <p:set>
                                      <p:cBhvr>
                                        <p:cTn id="166" dur="1" fill="hold">
                                          <p:stCondLst>
                                            <p:cond delay="0"/>
                                          </p:stCondLst>
                                        </p:cTn>
                                        <p:tgtEl>
                                          <p:spTgt spid="1071"/>
                                        </p:tgtEl>
                                        <p:attrNameLst>
                                          <p:attrName>style.visibility</p:attrName>
                                        </p:attrNameLst>
                                      </p:cBhvr>
                                      <p:to>
                                        <p:strVal val="visible"/>
                                      </p:to>
                                    </p:set>
                                    <p:anim calcmode="lin" valueType="num">
                                      <p:cBhvr additive="base">
                                        <p:cTn id="167" dur="500" fill="hold"/>
                                        <p:tgtEl>
                                          <p:spTgt spid="1071"/>
                                        </p:tgtEl>
                                        <p:attrNameLst>
                                          <p:attrName>ppt_x</p:attrName>
                                        </p:attrNameLst>
                                      </p:cBhvr>
                                      <p:tavLst>
                                        <p:tav tm="0">
                                          <p:val>
                                            <p:strVal val="#ppt_x"/>
                                          </p:val>
                                        </p:tav>
                                        <p:tav tm="100000">
                                          <p:val>
                                            <p:strVal val="#ppt_x"/>
                                          </p:val>
                                        </p:tav>
                                      </p:tavLst>
                                    </p:anim>
                                    <p:anim calcmode="lin" valueType="num">
                                      <p:cBhvr additive="base">
                                        <p:cTn id="168" dur="500" fill="hold"/>
                                        <p:tgtEl>
                                          <p:spTgt spid="1071"/>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nodeType="afterEffect">
                                  <p:stCondLst>
                                    <p:cond delay="0"/>
                                  </p:stCondLst>
                                  <p:childTnLst>
                                    <p:set>
                                      <p:cBhvr>
                                        <p:cTn id="171" dur="1" fill="hold">
                                          <p:stCondLst>
                                            <p:cond delay="0"/>
                                          </p:stCondLst>
                                        </p:cTn>
                                        <p:tgtEl>
                                          <p:spTgt spid="1073"/>
                                        </p:tgtEl>
                                        <p:attrNameLst>
                                          <p:attrName>style.visibility</p:attrName>
                                        </p:attrNameLst>
                                      </p:cBhvr>
                                      <p:to>
                                        <p:strVal val="visible"/>
                                      </p:to>
                                    </p:set>
                                    <p:anim calcmode="lin" valueType="num">
                                      <p:cBhvr additive="base">
                                        <p:cTn id="172" dur="500" fill="hold"/>
                                        <p:tgtEl>
                                          <p:spTgt spid="1073"/>
                                        </p:tgtEl>
                                        <p:attrNameLst>
                                          <p:attrName>ppt_x</p:attrName>
                                        </p:attrNameLst>
                                      </p:cBhvr>
                                      <p:tavLst>
                                        <p:tav tm="0">
                                          <p:val>
                                            <p:strVal val="#ppt_x"/>
                                          </p:val>
                                        </p:tav>
                                        <p:tav tm="100000">
                                          <p:val>
                                            <p:strVal val="#ppt_x"/>
                                          </p:val>
                                        </p:tav>
                                      </p:tavLst>
                                    </p:anim>
                                    <p:anim calcmode="lin" valueType="num">
                                      <p:cBhvr additive="base">
                                        <p:cTn id="173" dur="500" fill="hold"/>
                                        <p:tgtEl>
                                          <p:spTgt spid="1073"/>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stCondLst>
                                    <p:cond delay="0"/>
                                  </p:stCondLst>
                                  <p:childTnLst>
                                    <p:set>
                                      <p:cBhvr>
                                        <p:cTn id="176" dur="1" fill="hold">
                                          <p:stCondLst>
                                            <p:cond delay="0"/>
                                          </p:stCondLst>
                                        </p:cTn>
                                        <p:tgtEl>
                                          <p:spTgt spid="20"/>
                                        </p:tgtEl>
                                        <p:attrNameLst>
                                          <p:attrName>style.visibility</p:attrName>
                                        </p:attrNameLst>
                                      </p:cBhvr>
                                      <p:to>
                                        <p:strVal val="visible"/>
                                      </p:to>
                                    </p:set>
                                    <p:anim calcmode="lin" valueType="num">
                                      <p:cBhvr additive="base">
                                        <p:cTn id="177" dur="500" fill="hold"/>
                                        <p:tgtEl>
                                          <p:spTgt spid="20"/>
                                        </p:tgtEl>
                                        <p:attrNameLst>
                                          <p:attrName>ppt_x</p:attrName>
                                        </p:attrNameLst>
                                      </p:cBhvr>
                                      <p:tavLst>
                                        <p:tav tm="0">
                                          <p:val>
                                            <p:strVal val="#ppt_x"/>
                                          </p:val>
                                        </p:tav>
                                        <p:tav tm="100000">
                                          <p:val>
                                            <p:strVal val="#ppt_x"/>
                                          </p:val>
                                        </p:tav>
                                      </p:tavLst>
                                    </p:anim>
                                    <p:anim calcmode="lin" valueType="num">
                                      <p:cBhvr additive="base">
                                        <p:cTn id="178" dur="500" fill="hold"/>
                                        <p:tgtEl>
                                          <p:spTgt spid="20"/>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nodeType="afterEffect">
                                  <p:stCondLst>
                                    <p:cond delay="0"/>
                                  </p:stCondLst>
                                  <p:childTnLst>
                                    <p:set>
                                      <p:cBhvr>
                                        <p:cTn id="181" dur="1" fill="hold">
                                          <p:stCondLst>
                                            <p:cond delay="0"/>
                                          </p:stCondLst>
                                        </p:cTn>
                                        <p:tgtEl>
                                          <p:spTgt spid="51"/>
                                        </p:tgtEl>
                                        <p:attrNameLst>
                                          <p:attrName>style.visibility</p:attrName>
                                        </p:attrNameLst>
                                      </p:cBhvr>
                                      <p:to>
                                        <p:strVal val="visible"/>
                                      </p:to>
                                    </p:set>
                                    <p:anim calcmode="lin" valueType="num">
                                      <p:cBhvr additive="base">
                                        <p:cTn id="182" dur="500" fill="hold"/>
                                        <p:tgtEl>
                                          <p:spTgt spid="51"/>
                                        </p:tgtEl>
                                        <p:attrNameLst>
                                          <p:attrName>ppt_x</p:attrName>
                                        </p:attrNameLst>
                                      </p:cBhvr>
                                      <p:tavLst>
                                        <p:tav tm="0">
                                          <p:val>
                                            <p:strVal val="#ppt_x"/>
                                          </p:val>
                                        </p:tav>
                                        <p:tav tm="100000">
                                          <p:val>
                                            <p:strVal val="#ppt_x"/>
                                          </p:val>
                                        </p:tav>
                                      </p:tavLst>
                                    </p:anim>
                                    <p:anim calcmode="lin" valueType="num">
                                      <p:cBhvr additive="base">
                                        <p:cTn id="183" dur="500" fill="hold"/>
                                        <p:tgtEl>
                                          <p:spTgt spid="51"/>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1" presetClass="entr" presetSubtype="0" fill="hold" grpId="0" nodeType="afterEffect">
                                  <p:stCondLst>
                                    <p:cond delay="0"/>
                                  </p:stCondLst>
                                  <p:childTnLst>
                                    <p:set>
                                      <p:cBhvr>
                                        <p:cTn id="18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582" y="3622550"/>
            <a:ext cx="1911668" cy="176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582" y="1723805"/>
            <a:ext cx="1911668" cy="176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0"/>
            <a:ext cx="8229600" cy="990600"/>
          </a:xfrm>
        </p:spPr>
        <p:txBody>
          <a:bodyPr>
            <a:normAutofit/>
          </a:bodyPr>
          <a:lstStyle/>
          <a:p>
            <a:r>
              <a:rPr lang="en-US" dirty="0" smtClean="0">
                <a:solidFill>
                  <a:schemeClr val="accent2">
                    <a:lumMod val="75000"/>
                  </a:schemeClr>
                </a:solidFill>
              </a:rPr>
              <a:t>Data Source of Data Sources</a:t>
            </a:r>
            <a:endParaRPr lang="en-US" dirty="0">
              <a:solidFill>
                <a:schemeClr val="accent2">
                  <a:lumMod val="75000"/>
                </a:schemeClr>
              </a:solidFill>
            </a:endParaRP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1707483"/>
            <a:ext cx="1905239" cy="176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1741" y="1707483"/>
            <a:ext cx="1911668" cy="176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1176" y="3647983"/>
            <a:ext cx="1911668" cy="176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750" y="3593433"/>
            <a:ext cx="1911668" cy="176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161" y="1711054"/>
            <a:ext cx="1911668" cy="176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57450" y="3764884"/>
            <a:ext cx="2171700" cy="1708160"/>
          </a:xfrm>
          <a:prstGeom prst="rect">
            <a:avLst/>
          </a:prstGeom>
          <a:noFill/>
        </p:spPr>
        <p:txBody>
          <a:bodyPr wrap="square" rtlCol="0">
            <a:spAutoFit/>
          </a:bodyPr>
          <a:lstStyle/>
          <a:p>
            <a:r>
              <a:rPr lang="en-US" sz="1500" dirty="0"/>
              <a:t>Acetone .. seven sources</a:t>
            </a:r>
          </a:p>
          <a:p>
            <a:r>
              <a:rPr lang="en-US" sz="1500" dirty="0"/>
              <a:t>CDC NIOSH, NJ HSFS, DOL OSHA, </a:t>
            </a:r>
            <a:r>
              <a:rPr lang="en-US" sz="1500" dirty="0" smtClean="0"/>
              <a:t>ILO ICSC</a:t>
            </a:r>
            <a:r>
              <a:rPr lang="en-US" sz="1500" dirty="0"/>
              <a:t>, NLM HSDB, </a:t>
            </a:r>
            <a:r>
              <a:rPr lang="en-US" sz="1500" dirty="0" smtClean="0"/>
              <a:t>CDC </a:t>
            </a:r>
            <a:r>
              <a:rPr lang="en-US" sz="1500" dirty="0"/>
              <a:t>ATSDR, EPA/NOAA CAMEO</a:t>
            </a:r>
          </a:p>
        </p:txBody>
      </p:sp>
      <p:sp>
        <p:nvSpPr>
          <p:cNvPr id="7" name="TextBox 6"/>
          <p:cNvSpPr txBox="1"/>
          <p:nvPr/>
        </p:nvSpPr>
        <p:spPr>
          <a:xfrm>
            <a:off x="4084186" y="2209800"/>
            <a:ext cx="4594528" cy="1061829"/>
          </a:xfrm>
          <a:prstGeom prst="rect">
            <a:avLst/>
          </a:prstGeom>
          <a:solidFill>
            <a:schemeClr val="accent6">
              <a:lumMod val="20000"/>
              <a:lumOff val="80000"/>
            </a:schemeClr>
          </a:solidFill>
        </p:spPr>
        <p:txBody>
          <a:bodyPr wrap="none" rtlCol="0">
            <a:spAutoFit/>
          </a:bodyPr>
          <a:lstStyle/>
          <a:p>
            <a:r>
              <a:rPr lang="en-US" sz="2100" dirty="0"/>
              <a:t>One chemical .. many </a:t>
            </a:r>
            <a:r>
              <a:rPr lang="en-US" sz="2100" dirty="0" smtClean="0"/>
              <a:t>useful sources</a:t>
            </a:r>
            <a:endParaRPr lang="en-US" sz="2100" dirty="0"/>
          </a:p>
          <a:p>
            <a:r>
              <a:rPr lang="en-US" sz="2100" dirty="0"/>
              <a:t>Each resource has some overlaps</a:t>
            </a:r>
          </a:p>
          <a:p>
            <a:r>
              <a:rPr lang="en-US" sz="2100" dirty="0"/>
              <a:t>Each resource has unique content</a:t>
            </a:r>
          </a:p>
        </p:txBody>
      </p:sp>
      <p:sp>
        <p:nvSpPr>
          <p:cNvPr id="28" name="TextBox 27"/>
          <p:cNvSpPr txBox="1"/>
          <p:nvPr/>
        </p:nvSpPr>
        <p:spPr>
          <a:xfrm>
            <a:off x="3581400" y="4107783"/>
            <a:ext cx="5198859" cy="923330"/>
          </a:xfrm>
          <a:prstGeom prst="rect">
            <a:avLst/>
          </a:prstGeom>
          <a:solidFill>
            <a:schemeClr val="accent6">
              <a:lumMod val="20000"/>
              <a:lumOff val="80000"/>
            </a:schemeClr>
          </a:solidFill>
        </p:spPr>
        <p:txBody>
          <a:bodyPr wrap="none" rtlCol="0">
            <a:spAutoFit/>
          </a:bodyPr>
          <a:lstStyle/>
          <a:p>
            <a:r>
              <a:rPr lang="en-US" dirty="0"/>
              <a:t>What if you have ten chemicals?</a:t>
            </a:r>
          </a:p>
          <a:p>
            <a:r>
              <a:rPr lang="en-US" dirty="0"/>
              <a:t>What if you have ten sources for each?</a:t>
            </a:r>
          </a:p>
          <a:p>
            <a:r>
              <a:rPr lang="en-US" dirty="0"/>
              <a:t>How much time will one spend comparing these?</a:t>
            </a:r>
          </a:p>
        </p:txBody>
      </p:sp>
      <p:sp>
        <p:nvSpPr>
          <p:cNvPr id="2" name="TextBox 1"/>
          <p:cNvSpPr txBox="1"/>
          <p:nvPr/>
        </p:nvSpPr>
        <p:spPr>
          <a:xfrm>
            <a:off x="285750" y="1711054"/>
            <a:ext cx="3105389" cy="2677656"/>
          </a:xfrm>
          <a:prstGeom prst="rect">
            <a:avLst/>
          </a:prstGeom>
          <a:solidFill>
            <a:schemeClr val="accent1"/>
          </a:solidFill>
        </p:spPr>
        <p:txBody>
          <a:bodyPr wrap="square" rtlCol="0">
            <a:spAutoFit/>
          </a:bodyPr>
          <a:lstStyle/>
          <a:p>
            <a:pPr algn="ctr"/>
            <a:r>
              <a:rPr lang="en-US" sz="2400" dirty="0"/>
              <a:t>By integrating these, </a:t>
            </a:r>
            <a:r>
              <a:rPr lang="en-US" sz="2400" b="1" dirty="0" smtClean="0">
                <a:solidFill>
                  <a:srgbClr val="0000FF"/>
                </a:solidFill>
              </a:rPr>
              <a:t>a public repository such as </a:t>
            </a:r>
            <a:r>
              <a:rPr lang="en-US" sz="2400" b="1" dirty="0" err="1" smtClean="0">
                <a:solidFill>
                  <a:srgbClr val="0000FF"/>
                </a:solidFill>
              </a:rPr>
              <a:t>PubChem</a:t>
            </a:r>
            <a:r>
              <a:rPr lang="en-US" sz="2400" b="1" dirty="0" smtClean="0">
                <a:solidFill>
                  <a:srgbClr val="0000FF"/>
                </a:solidFill>
              </a:rPr>
              <a:t> </a:t>
            </a:r>
            <a:r>
              <a:rPr lang="en-US" sz="2400" dirty="0" smtClean="0">
                <a:solidFill>
                  <a:schemeClr val="accent3">
                    <a:lumMod val="60000"/>
                    <a:lumOff val="40000"/>
                  </a:schemeClr>
                </a:solidFill>
              </a:rPr>
              <a:t>can act </a:t>
            </a:r>
            <a:r>
              <a:rPr lang="en-US" sz="2400" dirty="0">
                <a:solidFill>
                  <a:schemeClr val="accent3">
                    <a:lumMod val="60000"/>
                    <a:lumOff val="40000"/>
                  </a:schemeClr>
                </a:solidFill>
              </a:rPr>
              <a:t>as </a:t>
            </a:r>
            <a:r>
              <a:rPr lang="en-US" sz="2400" dirty="0" smtClean="0">
                <a:solidFill>
                  <a:schemeClr val="accent3">
                    <a:lumMod val="60000"/>
                    <a:lumOff val="40000"/>
                  </a:schemeClr>
                </a:solidFill>
              </a:rPr>
              <a:t>a </a:t>
            </a:r>
            <a:r>
              <a:rPr lang="en-US" sz="2400" b="1" dirty="0">
                <a:solidFill>
                  <a:schemeClr val="accent3">
                    <a:lumMod val="60000"/>
                    <a:lumOff val="40000"/>
                  </a:schemeClr>
                </a:solidFill>
              </a:rPr>
              <a:t>one stop shop </a:t>
            </a:r>
            <a:r>
              <a:rPr lang="en-US" sz="2400" dirty="0"/>
              <a:t>for data needs with links back to primary data sources</a:t>
            </a:r>
          </a:p>
        </p:txBody>
      </p:sp>
      <p:cxnSp>
        <p:nvCxnSpPr>
          <p:cNvPr id="15" name="Straight Connector 14"/>
          <p:cNvCxnSpPr/>
          <p:nvPr/>
        </p:nvCxnSpPr>
        <p:spPr>
          <a:xfrm>
            <a:off x="0" y="990600"/>
            <a:ext cx="9144000" cy="1588"/>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934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ppt_x"/>
                                          </p:val>
                                        </p:tav>
                                        <p:tav tm="100000">
                                          <p:val>
                                            <p:strVal val="#ppt_x"/>
                                          </p:val>
                                        </p:tav>
                                      </p:tavLst>
                                    </p:anim>
                                    <p:anim calcmode="lin" valueType="num">
                                      <p:cBhvr additive="base">
                                        <p:cTn id="13" dur="500" fill="hold"/>
                                        <p:tgtEl>
                                          <p:spTgt spid="205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58"/>
                                        </p:tgtEl>
                                        <p:attrNameLst>
                                          <p:attrName>style.visibility</p:attrName>
                                        </p:attrNameLst>
                                      </p:cBhvr>
                                      <p:to>
                                        <p:strVal val="visible"/>
                                      </p:to>
                                    </p:set>
                                    <p:anim calcmode="lin" valueType="num">
                                      <p:cBhvr additive="base">
                                        <p:cTn id="22" dur="500" fill="hold"/>
                                        <p:tgtEl>
                                          <p:spTgt spid="2058"/>
                                        </p:tgtEl>
                                        <p:attrNameLst>
                                          <p:attrName>ppt_x</p:attrName>
                                        </p:attrNameLst>
                                      </p:cBhvr>
                                      <p:tavLst>
                                        <p:tav tm="0">
                                          <p:val>
                                            <p:strVal val="#ppt_x"/>
                                          </p:val>
                                        </p:tav>
                                        <p:tav tm="100000">
                                          <p:val>
                                            <p:strVal val="#ppt_x"/>
                                          </p:val>
                                        </p:tav>
                                      </p:tavLst>
                                    </p:anim>
                                    <p:anim calcmode="lin" valueType="num">
                                      <p:cBhvr additive="base">
                                        <p:cTn id="23" dur="500" fill="hold"/>
                                        <p:tgtEl>
                                          <p:spTgt spid="205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additive="base">
                                        <p:cTn id="27" dur="500" fill="hold"/>
                                        <p:tgtEl>
                                          <p:spTgt spid="2054"/>
                                        </p:tgtEl>
                                        <p:attrNameLst>
                                          <p:attrName>ppt_x</p:attrName>
                                        </p:attrNameLst>
                                      </p:cBhvr>
                                      <p:tavLst>
                                        <p:tav tm="0">
                                          <p:val>
                                            <p:strVal val="#ppt_x"/>
                                          </p:val>
                                        </p:tav>
                                        <p:tav tm="100000">
                                          <p:val>
                                            <p:strVal val="#ppt_x"/>
                                          </p:val>
                                        </p:tav>
                                      </p:tavLst>
                                    </p:anim>
                                    <p:anim calcmode="lin" valueType="num">
                                      <p:cBhvr additive="base">
                                        <p:cTn id="28" dur="500" fill="hold"/>
                                        <p:tgtEl>
                                          <p:spTgt spid="205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059"/>
                                        </p:tgtEl>
                                        <p:attrNameLst>
                                          <p:attrName>style.visibility</p:attrName>
                                        </p:attrNameLst>
                                      </p:cBhvr>
                                      <p:to>
                                        <p:strVal val="visible"/>
                                      </p:to>
                                    </p:set>
                                    <p:anim calcmode="lin" valueType="num">
                                      <p:cBhvr additive="base">
                                        <p:cTn id="37" dur="500" fill="hold"/>
                                        <p:tgtEl>
                                          <p:spTgt spid="2059"/>
                                        </p:tgtEl>
                                        <p:attrNameLst>
                                          <p:attrName>ppt_x</p:attrName>
                                        </p:attrNameLst>
                                      </p:cBhvr>
                                      <p:tavLst>
                                        <p:tav tm="0">
                                          <p:val>
                                            <p:strVal val="#ppt_x"/>
                                          </p:val>
                                        </p:tav>
                                        <p:tav tm="100000">
                                          <p:val>
                                            <p:strVal val="#ppt_x"/>
                                          </p:val>
                                        </p:tav>
                                      </p:tavLst>
                                    </p:anim>
                                    <p:anim calcmode="lin" valueType="num">
                                      <p:cBhvr additive="base">
                                        <p:cTn id="38" dur="500" fill="hold"/>
                                        <p:tgtEl>
                                          <p:spTgt spid="205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8"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23935</TotalTime>
  <Words>1745</Words>
  <Application>Microsoft Macintosh PowerPoint</Application>
  <PresentationFormat>On-screen Show (4:3)</PresentationFormat>
  <Paragraphs>259</Paragraphs>
  <Slides>24</Slides>
  <Notes>22</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Public access to chemical data  supporting safety culture  in academic research laboratories </vt:lpstr>
      <vt:lpstr>Abstract</vt:lpstr>
      <vt:lpstr>Professional Collaboration in Service</vt:lpstr>
      <vt:lpstr>Goal: Culture of Safety</vt:lpstr>
      <vt:lpstr>How Can We Support Prudent Practices?</vt:lpstr>
      <vt:lpstr>How Can We Support Safety Management?</vt:lpstr>
      <vt:lpstr>Challenges &amp; Opportunities</vt:lpstr>
      <vt:lpstr>Information Connections</vt:lpstr>
      <vt:lpstr>Data Source of Data Sources</vt:lpstr>
      <vt:lpstr>Connecting Data to Needs</vt:lpstr>
      <vt:lpstr>Profiling Procedures</vt:lpstr>
      <vt:lpstr>Incompatibility Queries</vt:lpstr>
      <vt:lpstr>Reaction Incidents</vt:lpstr>
      <vt:lpstr>Activating the Data</vt:lpstr>
      <vt:lpstr>Linkable Chemical Identifiers</vt:lpstr>
      <vt:lpstr>Chemical Safety Ontology</vt:lpstr>
      <vt:lpstr>Chemical Safety Ontology</vt:lpstr>
      <vt:lpstr>Reactivity Classification</vt:lpstr>
      <vt:lpstr>Lab Process Description</vt:lpstr>
      <vt:lpstr>Emerging Opportunities</vt:lpstr>
      <vt:lpstr>Emerging Opportunities</vt:lpstr>
      <vt:lpstr>Call to Action!</vt:lpstr>
      <vt:lpstr>References</vt:lpstr>
      <vt:lpstr>Questions?</vt:lpstr>
    </vt:vector>
  </TitlesOfParts>
  <Company>Cornell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McEwen</dc:creator>
  <cp:lastModifiedBy>Leah McEwen</cp:lastModifiedBy>
  <cp:revision>252</cp:revision>
  <dcterms:created xsi:type="dcterms:W3CDTF">2015-06-14T15:42:52Z</dcterms:created>
  <dcterms:modified xsi:type="dcterms:W3CDTF">2015-12-22T23:01:27Z</dcterms:modified>
</cp:coreProperties>
</file>