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57"/>
  </p:notesMasterIdLst>
  <p:sldIdLst>
    <p:sldId id="299" r:id="rId2"/>
    <p:sldId id="300" r:id="rId3"/>
    <p:sldId id="368" r:id="rId4"/>
    <p:sldId id="437" r:id="rId5"/>
    <p:sldId id="494" r:id="rId6"/>
    <p:sldId id="486" r:id="rId7"/>
    <p:sldId id="435" r:id="rId8"/>
    <p:sldId id="402" r:id="rId9"/>
    <p:sldId id="325" r:id="rId10"/>
    <p:sldId id="436" r:id="rId11"/>
    <p:sldId id="482" r:id="rId12"/>
    <p:sldId id="369" r:id="rId13"/>
    <p:sldId id="475" r:id="rId14"/>
    <p:sldId id="386" r:id="rId15"/>
    <p:sldId id="460" r:id="rId16"/>
    <p:sldId id="461" r:id="rId17"/>
    <p:sldId id="487" r:id="rId18"/>
    <p:sldId id="464" r:id="rId19"/>
    <p:sldId id="463" r:id="rId20"/>
    <p:sldId id="462" r:id="rId21"/>
    <p:sldId id="474" r:id="rId22"/>
    <p:sldId id="468" r:id="rId23"/>
    <p:sldId id="467" r:id="rId24"/>
    <p:sldId id="469" r:id="rId25"/>
    <p:sldId id="470" r:id="rId26"/>
    <p:sldId id="495" r:id="rId27"/>
    <p:sldId id="496" r:id="rId28"/>
    <p:sldId id="473" r:id="rId29"/>
    <p:sldId id="497" r:id="rId30"/>
    <p:sldId id="498" r:id="rId31"/>
    <p:sldId id="499" r:id="rId32"/>
    <p:sldId id="500" r:id="rId33"/>
    <p:sldId id="477" r:id="rId34"/>
    <p:sldId id="396" r:id="rId35"/>
    <p:sldId id="354" r:id="rId36"/>
    <p:sldId id="397" r:id="rId37"/>
    <p:sldId id="398" r:id="rId38"/>
    <p:sldId id="399" r:id="rId39"/>
    <p:sldId id="400" r:id="rId40"/>
    <p:sldId id="401" r:id="rId41"/>
    <p:sldId id="370" r:id="rId42"/>
    <p:sldId id="363" r:id="rId43"/>
    <p:sldId id="390" r:id="rId44"/>
    <p:sldId id="389" r:id="rId45"/>
    <p:sldId id="485" r:id="rId46"/>
    <p:sldId id="488" r:id="rId47"/>
    <p:sldId id="501" r:id="rId48"/>
    <p:sldId id="484" r:id="rId49"/>
    <p:sldId id="413" r:id="rId50"/>
    <p:sldId id="417" r:id="rId51"/>
    <p:sldId id="420" r:id="rId52"/>
    <p:sldId id="418" r:id="rId53"/>
    <p:sldId id="421" r:id="rId54"/>
    <p:sldId id="439" r:id="rId55"/>
    <p:sldId id="322"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FF34B"/>
    <a:srgbClr val="FFFF00"/>
    <a:srgbClr val="7F5BAB"/>
    <a:srgbClr val="CC403C"/>
    <a:srgbClr val="FF9B9A"/>
    <a:srgbClr val="A0CA4A"/>
    <a:srgbClr val="95EEFF"/>
    <a:srgbClr val="39B7D9"/>
    <a:srgbClr val="9DB7D9"/>
    <a:srgbClr val="C8B0E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87" autoAdjust="0"/>
    <p:restoredTop sz="92500" autoAdjust="0"/>
  </p:normalViewPr>
  <p:slideViewPr>
    <p:cSldViewPr snapToGrid="0" snapToObjects="1">
      <p:cViewPr varScale="1">
        <p:scale>
          <a:sx n="122" d="100"/>
          <a:sy n="122" d="100"/>
        </p:scale>
        <p:origin x="1368" y="208"/>
      </p:cViewPr>
      <p:guideLst>
        <p:guide orient="horz" pos="2160"/>
        <p:guide pos="2880"/>
      </p:guideLst>
    </p:cSldViewPr>
  </p:slideViewPr>
  <p:outlineViewPr>
    <p:cViewPr>
      <p:scale>
        <a:sx n="33" d="100"/>
        <a:sy n="33" d="100"/>
      </p:scale>
      <p:origin x="0" y="-23536"/>
    </p:cViewPr>
  </p:outlineViewPr>
  <p:notesTextViewPr>
    <p:cViewPr>
      <p:scale>
        <a:sx n="3" d="2"/>
        <a:sy n="3" d="2"/>
      </p:scale>
      <p:origin x="0" y="0"/>
    </p:cViewPr>
  </p:notesTextViewPr>
  <p:sorterViewPr>
    <p:cViewPr>
      <p:scale>
        <a:sx n="145" d="100"/>
        <a:sy n="14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commentAuthors" Target="commentAuthors.xml"/><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C:\Users\ems325\Dropbox\ACS%20Survey%202017%20-%20Final%20Dataset\CPT%20Survey%20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none" baseline="0">
                <a:solidFill>
                  <a:schemeClr val="lt1">
                    <a:lumMod val="85000"/>
                  </a:schemeClr>
                </a:solidFill>
                <a:latin typeface="Arial" panose="020B0604020202020204" pitchFamily="34" charset="0"/>
                <a:ea typeface="+mn-ea"/>
                <a:cs typeface="Arial" panose="020B0604020202020204" pitchFamily="34" charset="0"/>
              </a:defRPr>
            </a:pPr>
            <a:r>
              <a:rPr lang="en-US" sz="2400" dirty="0">
                <a:latin typeface="Arial" panose="020B0604020202020204" pitchFamily="34" charset="0"/>
                <a:cs typeface="Arial" panose="020B0604020202020204" pitchFamily="34" charset="0"/>
              </a:rPr>
              <a:t>Familiarity with </a:t>
            </a:r>
            <a:r>
              <a:rPr lang="en-US" sz="2400" dirty="0" smtClean="0">
                <a:latin typeface="Arial" panose="020B0604020202020204" pitchFamily="34" charset="0"/>
                <a:cs typeface="Arial" panose="020B0604020202020204" pitchFamily="34" charset="0"/>
              </a:rPr>
              <a:t>GHS</a:t>
            </a:r>
            <a:endParaRPr lang="en-US" sz="2400" dirty="0">
              <a:latin typeface="Arial" panose="020B0604020202020204" pitchFamily="34" charset="0"/>
              <a:cs typeface="Arial" panose="020B0604020202020204" pitchFamily="34" charset="0"/>
            </a:endParaRPr>
          </a:p>
        </c:rich>
      </c:tx>
      <c:layout>
        <c:manualLayout>
          <c:xMode val="edge"/>
          <c:yMode val="edge"/>
          <c:x val="0.339358178744606"/>
          <c:y val="0.0408286292530839"/>
        </c:manualLayout>
      </c:layout>
      <c:overlay val="0"/>
      <c:spPr>
        <a:noFill/>
        <a:ln>
          <a:noFill/>
        </a:ln>
        <a:effectLst/>
      </c:spPr>
      <c:txPr>
        <a:bodyPr rot="0" spcFirstLastPara="1" vertOverflow="ellipsis" vert="horz" wrap="square" anchor="ctr" anchorCtr="1"/>
        <a:lstStyle/>
        <a:p>
          <a:pPr>
            <a:defRPr sz="2400" b="1" i="0" u="none" strike="noStrike" kern="1200" cap="none" baseline="0">
              <a:solidFill>
                <a:schemeClr val="lt1">
                  <a:lumMod val="8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3863188976378"/>
          <c:y val="0.260579973910554"/>
          <c:w val="0.827155901063215"/>
          <c:h val="0.533569811826134"/>
        </c:manualLayout>
      </c:layout>
      <c:lineChart>
        <c:grouping val="standard"/>
        <c:varyColors val="0"/>
        <c:ser>
          <c:idx val="0"/>
          <c:order val="0"/>
          <c:tx>
            <c:strRef>
              <c:f>'Question data'!$A$20</c:f>
              <c:strCache>
                <c:ptCount val="1"/>
                <c:pt idx="0">
                  <c:v>Hazard Symbols</c:v>
                </c:pt>
              </c:strCache>
            </c:strRef>
          </c:tx>
          <c:spPr>
            <a:ln w="22225" cap="rnd">
              <a:solidFill>
                <a:schemeClr val="accent1"/>
              </a:solidFill>
            </a:ln>
            <a:effectLst>
              <a:glow rad="139700">
                <a:schemeClr val="accent1">
                  <a:satMod val="175000"/>
                  <a:alpha val="14000"/>
                </a:schemeClr>
              </a:glow>
            </a:effectLst>
          </c:spPr>
          <c:marker>
            <c:symbol val="none"/>
          </c:marker>
          <c:val>
            <c:numRef>
              <c:f>'Question data'!$B$20:$F$20</c:f>
              <c:numCache>
                <c:formatCode>General</c:formatCode>
                <c:ptCount val="5"/>
                <c:pt idx="0">
                  <c:v>32.0</c:v>
                </c:pt>
                <c:pt idx="1">
                  <c:v>28.0</c:v>
                </c:pt>
                <c:pt idx="2">
                  <c:v>30.0</c:v>
                </c:pt>
                <c:pt idx="3">
                  <c:v>5.0</c:v>
                </c:pt>
                <c:pt idx="4">
                  <c:v>2.0</c:v>
                </c:pt>
              </c:numCache>
            </c:numRef>
          </c:val>
          <c:smooth val="0"/>
          <c:extLst xmlns:c16r2="http://schemas.microsoft.com/office/drawing/2015/06/chart">
            <c:ext xmlns:c16="http://schemas.microsoft.com/office/drawing/2014/chart" uri="{C3380CC4-5D6E-409C-BE32-E72D297353CC}">
              <c16:uniqueId val="{00000000-9BAA-4442-B382-25083344E2D6}"/>
            </c:ext>
          </c:extLst>
        </c:ser>
        <c:ser>
          <c:idx val="1"/>
          <c:order val="1"/>
          <c:tx>
            <c:strRef>
              <c:f>'Question data'!$A$21</c:f>
              <c:strCache>
                <c:ptCount val="1"/>
                <c:pt idx="0">
                  <c:v>Hazard Classes</c:v>
                </c:pt>
              </c:strCache>
            </c:strRef>
          </c:tx>
          <c:spPr>
            <a:ln w="22225" cap="rnd">
              <a:solidFill>
                <a:schemeClr val="accent2"/>
              </a:solidFill>
            </a:ln>
            <a:effectLst>
              <a:glow rad="139700">
                <a:schemeClr val="accent2">
                  <a:satMod val="175000"/>
                  <a:alpha val="14000"/>
                </a:schemeClr>
              </a:glow>
            </a:effectLst>
          </c:spPr>
          <c:marker>
            <c:symbol val="none"/>
          </c:marker>
          <c:val>
            <c:numRef>
              <c:f>'Question data'!$B$21:$F$21</c:f>
              <c:numCache>
                <c:formatCode>General</c:formatCode>
                <c:ptCount val="5"/>
                <c:pt idx="0">
                  <c:v>29.0</c:v>
                </c:pt>
                <c:pt idx="1">
                  <c:v>29.0</c:v>
                </c:pt>
                <c:pt idx="2">
                  <c:v>30.0</c:v>
                </c:pt>
                <c:pt idx="3">
                  <c:v>8.0</c:v>
                </c:pt>
                <c:pt idx="4">
                  <c:v>2.0</c:v>
                </c:pt>
              </c:numCache>
            </c:numRef>
          </c:val>
          <c:smooth val="0"/>
          <c:extLst xmlns:c16r2="http://schemas.microsoft.com/office/drawing/2015/06/chart">
            <c:ext xmlns:c16="http://schemas.microsoft.com/office/drawing/2014/chart" uri="{C3380CC4-5D6E-409C-BE32-E72D297353CC}">
              <c16:uniqueId val="{00000001-9BAA-4442-B382-25083344E2D6}"/>
            </c:ext>
          </c:extLst>
        </c:ser>
        <c:ser>
          <c:idx val="2"/>
          <c:order val="2"/>
          <c:tx>
            <c:strRef>
              <c:f>'Question data'!$A$22</c:f>
              <c:strCache>
                <c:ptCount val="1"/>
                <c:pt idx="0">
                  <c:v>Hazard Statements</c:v>
                </c:pt>
              </c:strCache>
            </c:strRef>
          </c:tx>
          <c:spPr>
            <a:ln w="22225" cap="rnd">
              <a:solidFill>
                <a:schemeClr val="accent3"/>
              </a:solidFill>
            </a:ln>
            <a:effectLst>
              <a:glow rad="139700">
                <a:schemeClr val="accent3">
                  <a:satMod val="175000"/>
                  <a:alpha val="14000"/>
                </a:schemeClr>
              </a:glow>
            </a:effectLst>
          </c:spPr>
          <c:marker>
            <c:symbol val="none"/>
          </c:marker>
          <c:val>
            <c:numRef>
              <c:f>'Question data'!$B$22:$F$22</c:f>
              <c:numCache>
                <c:formatCode>General</c:formatCode>
                <c:ptCount val="5"/>
                <c:pt idx="0">
                  <c:v>25.0</c:v>
                </c:pt>
                <c:pt idx="1">
                  <c:v>30.0</c:v>
                </c:pt>
                <c:pt idx="2">
                  <c:v>32.0</c:v>
                </c:pt>
                <c:pt idx="3">
                  <c:v>8.0</c:v>
                </c:pt>
                <c:pt idx="4">
                  <c:v>3.0</c:v>
                </c:pt>
              </c:numCache>
            </c:numRef>
          </c:val>
          <c:smooth val="0"/>
          <c:extLst xmlns:c16r2="http://schemas.microsoft.com/office/drawing/2015/06/chart">
            <c:ext xmlns:c16="http://schemas.microsoft.com/office/drawing/2014/chart" uri="{C3380CC4-5D6E-409C-BE32-E72D297353CC}">
              <c16:uniqueId val="{00000002-9BAA-4442-B382-25083344E2D6}"/>
            </c:ext>
          </c:extLst>
        </c:ser>
        <c:ser>
          <c:idx val="3"/>
          <c:order val="3"/>
          <c:tx>
            <c:strRef>
              <c:f>'Question data'!$A$23</c:f>
              <c:strCache>
                <c:ptCount val="1"/>
                <c:pt idx="0">
                  <c:v>Signal Words</c:v>
                </c:pt>
              </c:strCache>
            </c:strRef>
          </c:tx>
          <c:spPr>
            <a:ln w="22225" cap="rnd">
              <a:solidFill>
                <a:schemeClr val="accent4"/>
              </a:solidFill>
            </a:ln>
            <a:effectLst>
              <a:glow rad="139700">
                <a:schemeClr val="accent4">
                  <a:satMod val="175000"/>
                  <a:alpha val="14000"/>
                </a:schemeClr>
              </a:glow>
            </a:effectLst>
          </c:spPr>
          <c:marker>
            <c:symbol val="none"/>
          </c:marker>
          <c:val>
            <c:numRef>
              <c:f>'Question data'!$B$23:$F$23</c:f>
              <c:numCache>
                <c:formatCode>General</c:formatCode>
                <c:ptCount val="5"/>
                <c:pt idx="0">
                  <c:v>20.0</c:v>
                </c:pt>
                <c:pt idx="1">
                  <c:v>27.0</c:v>
                </c:pt>
                <c:pt idx="2">
                  <c:v>29.0</c:v>
                </c:pt>
                <c:pt idx="3">
                  <c:v>11.0</c:v>
                </c:pt>
                <c:pt idx="4">
                  <c:v>10.0</c:v>
                </c:pt>
              </c:numCache>
            </c:numRef>
          </c:val>
          <c:smooth val="0"/>
          <c:extLst xmlns:c16r2="http://schemas.microsoft.com/office/drawing/2015/06/chart">
            <c:ext xmlns:c16="http://schemas.microsoft.com/office/drawing/2014/chart" uri="{C3380CC4-5D6E-409C-BE32-E72D297353CC}">
              <c16:uniqueId val="{00000003-9BAA-4442-B382-25083344E2D6}"/>
            </c:ext>
          </c:extLst>
        </c:ser>
        <c:dLbls>
          <c:showLegendKey val="0"/>
          <c:showVal val="0"/>
          <c:showCatName val="0"/>
          <c:showSerName val="0"/>
          <c:showPercent val="0"/>
          <c:showBubbleSize val="0"/>
        </c:dLbls>
        <c:smooth val="0"/>
        <c:axId val="1694454384"/>
        <c:axId val="1694467392"/>
      </c:lineChart>
      <c:catAx>
        <c:axId val="1694454384"/>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0" spcFirstLastPara="1" vertOverflow="ellipsis" vert="horz" wrap="square" anchor="ctr" anchorCtr="1"/>
              <a:lstStyle/>
              <a:p>
                <a:pPr>
                  <a:defRPr sz="1800" b="1" i="0" u="none" strike="noStrike" kern="1200" baseline="0">
                    <a:solidFill>
                      <a:schemeClr val="lt1">
                        <a:lumMod val="75000"/>
                      </a:schemeClr>
                    </a:solidFill>
                    <a:latin typeface="+mn-lt"/>
                    <a:ea typeface="+mn-ea"/>
                    <a:cs typeface="+mn-cs"/>
                  </a:defRPr>
                </a:pPr>
                <a:r>
                  <a:rPr lang="en-US" sz="1800" dirty="0" smtClean="0">
                    <a:latin typeface="Arial" panose="020B0604020202020204" pitchFamily="34" charset="0"/>
                    <a:cs typeface="Arial" panose="020B0604020202020204" pitchFamily="34" charset="0"/>
                  </a:rPr>
                  <a:t>Increasingly</a:t>
                </a:r>
                <a:r>
                  <a:rPr lang="en-US" sz="1800" baseline="0" dirty="0" smtClean="0">
                    <a:latin typeface="Arial" panose="020B0604020202020204" pitchFamily="34" charset="0"/>
                    <a:cs typeface="Arial" panose="020B0604020202020204" pitchFamily="34" charset="0"/>
                  </a:rPr>
                  <a:t> Unfamiliar</a:t>
                </a:r>
                <a:endParaRPr lang="en-US" sz="1800" dirty="0">
                  <a:latin typeface="Arial" panose="020B0604020202020204" pitchFamily="34" charset="0"/>
                  <a:cs typeface="Arial" panose="020B0604020202020204" pitchFamily="34" charset="0"/>
                </a:endParaRPr>
              </a:p>
            </c:rich>
          </c:tx>
          <c:layout>
            <c:manualLayout>
              <c:xMode val="edge"/>
              <c:yMode val="edge"/>
              <c:x val="0.362491129581024"/>
              <c:y val="0.920504345530471"/>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lt1">
                      <a:lumMod val="75000"/>
                    </a:schemeClr>
                  </a:solidFill>
                  <a:latin typeface="+mn-lt"/>
                  <a:ea typeface="+mn-ea"/>
                  <a:cs typeface="+mn-cs"/>
                </a:defRPr>
              </a:pPr>
              <a:endParaRPr lang="en-US"/>
            </a:p>
          </c:txPr>
        </c:title>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lt1">
                    <a:lumMod val="75000"/>
                  </a:schemeClr>
                </a:solidFill>
                <a:latin typeface="Arial" panose="020B0604020202020204" pitchFamily="34" charset="0"/>
                <a:ea typeface="+mn-ea"/>
                <a:cs typeface="Arial" panose="020B0604020202020204" pitchFamily="34" charset="0"/>
              </a:defRPr>
            </a:pPr>
            <a:endParaRPr lang="en-US"/>
          </a:p>
        </c:txPr>
        <c:crossAx val="1694467392"/>
        <c:crosses val="autoZero"/>
        <c:auto val="1"/>
        <c:lblAlgn val="ctr"/>
        <c:lblOffset val="100"/>
        <c:noMultiLvlLbl val="0"/>
      </c:catAx>
      <c:valAx>
        <c:axId val="1694467392"/>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1600" b="1" i="0" u="none" strike="noStrike" kern="1200" baseline="0">
                    <a:solidFill>
                      <a:schemeClr val="lt1">
                        <a:lumMod val="75000"/>
                      </a:schemeClr>
                    </a:solidFill>
                    <a:latin typeface="+mn-lt"/>
                    <a:ea typeface="+mn-ea"/>
                    <a:cs typeface="+mn-cs"/>
                  </a:defRPr>
                </a:pPr>
                <a:r>
                  <a:rPr lang="en-US" sz="1600" dirty="0" smtClean="0">
                    <a:latin typeface="Arial" panose="020B0604020202020204" pitchFamily="34" charset="0"/>
                    <a:cs typeface="Arial" panose="020B0604020202020204" pitchFamily="34" charset="0"/>
                  </a:rPr>
                  <a:t>% Response</a:t>
                </a:r>
                <a:endParaRPr lang="en-US" sz="1600" dirty="0">
                  <a:latin typeface="Arial" panose="020B0604020202020204" pitchFamily="34" charset="0"/>
                  <a:cs typeface="Arial" panose="020B0604020202020204" pitchFamily="34" charset="0"/>
                </a:endParaRPr>
              </a:p>
            </c:rich>
          </c:tx>
          <c:layout>
            <c:manualLayout>
              <c:xMode val="edge"/>
              <c:yMode val="edge"/>
              <c:x val="0.0259259259259259"/>
              <c:y val="0.378216031053173"/>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lt1">
                    <a:lumMod val="75000"/>
                  </a:schemeClr>
                </a:solidFill>
                <a:latin typeface="Arial" panose="020B0604020202020204" pitchFamily="34" charset="0"/>
                <a:ea typeface="+mn-ea"/>
                <a:cs typeface="Arial" panose="020B0604020202020204" pitchFamily="34" charset="0"/>
              </a:defRPr>
            </a:pPr>
            <a:endParaRPr lang="en-US"/>
          </a:p>
        </c:txPr>
        <c:crossAx val="1694454384"/>
        <c:crosses val="autoZero"/>
        <c:crossBetween val="between"/>
      </c:valAx>
      <c:spPr>
        <a:noFill/>
        <a:ln>
          <a:noFill/>
        </a:ln>
        <a:effectLst/>
      </c:spPr>
    </c:plotArea>
    <c:legend>
      <c:legendPos val="t"/>
      <c:layout>
        <c:manualLayout>
          <c:xMode val="edge"/>
          <c:yMode val="edge"/>
          <c:x val="0.0515283853407213"/>
          <c:y val="0.143452430255739"/>
          <c:w val="0.9"/>
          <c:h val="0.05063295824634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lt1">
                  <a:lumMod val="7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accent5">
        <a:lumMod val="7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10.tiff"/><Relationship Id="rId2" Type="http://schemas.openxmlformats.org/officeDocument/2006/relationships/image" Target="../media/image11.tiff"/><Relationship Id="rId3"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0.tiff"/><Relationship Id="rId2" Type="http://schemas.openxmlformats.org/officeDocument/2006/relationships/image" Target="../media/image11.tiff"/><Relationship Id="rId3"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A73E9E-CB37-43F3-9F6D-331094592834}" type="doc">
      <dgm:prSet loTypeId="urn:microsoft.com/office/officeart/2005/8/layout/pList2#1" loCatId="list" qsTypeId="urn:microsoft.com/office/officeart/2005/8/quickstyle/simple1" qsCatId="simple" csTypeId="urn:microsoft.com/office/officeart/2005/8/colors/accent2_1" csCatId="accent2" phldr="1"/>
      <dgm:spPr/>
    </dgm:pt>
    <dgm:pt modelId="{86ADE92F-34DD-45F7-885A-0A8FE131FAA0}">
      <dgm:prSet phldrT="[Text]" custT="1"/>
      <dgm:spPr/>
      <dgm:t>
        <a:bodyPr/>
        <a:lstStyle/>
        <a:p>
          <a:r>
            <a:rPr lang="en-US" sz="2000" dirty="0" smtClean="0"/>
            <a:t>Division of Chemical Health and Safety</a:t>
          </a:r>
          <a:endParaRPr lang="en-US" sz="2000" dirty="0"/>
        </a:p>
      </dgm:t>
    </dgm:pt>
    <dgm:pt modelId="{9EB05730-09C7-44F9-9019-45923CA6D069}" type="parTrans" cxnId="{E2314796-F7C3-4516-B939-D437327B0387}">
      <dgm:prSet/>
      <dgm:spPr/>
      <dgm:t>
        <a:bodyPr/>
        <a:lstStyle/>
        <a:p>
          <a:endParaRPr lang="en-US"/>
        </a:p>
      </dgm:t>
    </dgm:pt>
    <dgm:pt modelId="{2ED07CFC-FE1C-4361-B458-81D7BFA1DB29}" type="sibTrans" cxnId="{E2314796-F7C3-4516-B939-D437327B0387}">
      <dgm:prSet/>
      <dgm:spPr/>
      <dgm:t>
        <a:bodyPr/>
        <a:lstStyle/>
        <a:p>
          <a:endParaRPr lang="en-US"/>
        </a:p>
      </dgm:t>
    </dgm:pt>
    <dgm:pt modelId="{B9B1C385-35CA-4FC9-9EFA-BE348C55B1E3}">
      <dgm:prSet phldrT="[Text]" custT="1"/>
      <dgm:spPr/>
      <dgm:t>
        <a:bodyPr/>
        <a:lstStyle/>
        <a:p>
          <a:r>
            <a:rPr lang="en-US" sz="2000" dirty="0" smtClean="0"/>
            <a:t>Division of Chemical Information</a:t>
          </a:r>
          <a:endParaRPr lang="en-US" sz="2000" dirty="0"/>
        </a:p>
      </dgm:t>
    </dgm:pt>
    <dgm:pt modelId="{AB2C2354-E210-4D9C-99FF-CD9E04B6F5CC}" type="parTrans" cxnId="{1C6216D0-24F4-4E03-BBD4-0DAB19D3CCF7}">
      <dgm:prSet/>
      <dgm:spPr/>
      <dgm:t>
        <a:bodyPr/>
        <a:lstStyle/>
        <a:p>
          <a:endParaRPr lang="en-US"/>
        </a:p>
      </dgm:t>
    </dgm:pt>
    <dgm:pt modelId="{86A18ED1-FA87-48F3-B9DB-E5F89B0B7A5D}" type="sibTrans" cxnId="{1C6216D0-24F4-4E03-BBD4-0DAB19D3CCF7}">
      <dgm:prSet/>
      <dgm:spPr/>
      <dgm:t>
        <a:bodyPr/>
        <a:lstStyle/>
        <a:p>
          <a:endParaRPr lang="en-US"/>
        </a:p>
      </dgm:t>
    </dgm:pt>
    <dgm:pt modelId="{45D43CC8-F705-4902-8B3D-8162CE43F712}">
      <dgm:prSet phldrT="[Text]"/>
      <dgm:spPr/>
      <dgm:t>
        <a:bodyPr/>
        <a:lstStyle/>
        <a:p>
          <a:r>
            <a:rPr lang="en-US" dirty="0" smtClean="0"/>
            <a:t>Division of Chemical Education</a:t>
          </a:r>
          <a:endParaRPr lang="en-US" dirty="0"/>
        </a:p>
      </dgm:t>
    </dgm:pt>
    <dgm:pt modelId="{9253FF32-58AB-44A1-8E15-AA77FEC1AFE3}" type="parTrans" cxnId="{87AEDE59-257A-49F1-A44E-8E75FD92E6CE}">
      <dgm:prSet/>
      <dgm:spPr/>
      <dgm:t>
        <a:bodyPr/>
        <a:lstStyle/>
        <a:p>
          <a:endParaRPr lang="en-US"/>
        </a:p>
      </dgm:t>
    </dgm:pt>
    <dgm:pt modelId="{E41C1540-4B7F-4F89-8C28-76AC8F2E55B7}" type="sibTrans" cxnId="{87AEDE59-257A-49F1-A44E-8E75FD92E6CE}">
      <dgm:prSet/>
      <dgm:spPr/>
      <dgm:t>
        <a:bodyPr/>
        <a:lstStyle/>
        <a:p>
          <a:endParaRPr lang="en-US"/>
        </a:p>
      </dgm:t>
    </dgm:pt>
    <dgm:pt modelId="{D3670C62-08E8-49BF-91EF-87B649E9268E}" type="pres">
      <dgm:prSet presAssocID="{0CA73E9E-CB37-43F3-9F6D-331094592834}" presName="Name0" presStyleCnt="0">
        <dgm:presLayoutVars>
          <dgm:dir/>
          <dgm:resizeHandles val="exact"/>
        </dgm:presLayoutVars>
      </dgm:prSet>
      <dgm:spPr/>
    </dgm:pt>
    <dgm:pt modelId="{E0883CC1-B2E1-40F7-B4D9-5CE844DF05E7}" type="pres">
      <dgm:prSet presAssocID="{0CA73E9E-CB37-43F3-9F6D-331094592834}" presName="bkgdShp" presStyleLbl="alignAccFollowNode1" presStyleIdx="0" presStyleCnt="1"/>
      <dgm:spPr/>
      <dgm:t>
        <a:bodyPr/>
        <a:lstStyle/>
        <a:p>
          <a:endParaRPr lang="en-US"/>
        </a:p>
      </dgm:t>
    </dgm:pt>
    <dgm:pt modelId="{079F9DC6-CE95-4AFA-BDDD-798900D95DC0}" type="pres">
      <dgm:prSet presAssocID="{0CA73E9E-CB37-43F3-9F6D-331094592834}" presName="linComp" presStyleCnt="0"/>
      <dgm:spPr/>
    </dgm:pt>
    <dgm:pt modelId="{D35FB107-C55C-428B-AACA-A66B8EC21E44}" type="pres">
      <dgm:prSet presAssocID="{86ADE92F-34DD-45F7-885A-0A8FE131FAA0}" presName="compNode" presStyleCnt="0"/>
      <dgm:spPr/>
    </dgm:pt>
    <dgm:pt modelId="{8C9F552C-EAC4-400D-A3AA-6F299ADF1AA3}" type="pres">
      <dgm:prSet presAssocID="{86ADE92F-34DD-45F7-885A-0A8FE131FAA0}" presName="node" presStyleLbl="node1" presStyleIdx="0" presStyleCnt="3">
        <dgm:presLayoutVars>
          <dgm:bulletEnabled val="1"/>
        </dgm:presLayoutVars>
      </dgm:prSet>
      <dgm:spPr/>
      <dgm:t>
        <a:bodyPr/>
        <a:lstStyle/>
        <a:p>
          <a:endParaRPr lang="en-US"/>
        </a:p>
      </dgm:t>
    </dgm:pt>
    <dgm:pt modelId="{B052BAE4-226C-4BD1-BCCD-F5DDF5F49E31}" type="pres">
      <dgm:prSet presAssocID="{86ADE92F-34DD-45F7-885A-0A8FE131FAA0}" presName="invisiNode" presStyleLbl="node1" presStyleIdx="0" presStyleCnt="3"/>
      <dgm:spPr/>
    </dgm:pt>
    <dgm:pt modelId="{E1BFEEE4-3B8D-4BE3-BBEC-466E35B88945}" type="pres">
      <dgm:prSet presAssocID="{86ADE92F-34DD-45F7-885A-0A8FE131FAA0}" presName="imagNode" presStyleLbl="fgImgPlace1" presStyleIdx="0" presStyleCnt="3" custScaleY="79194"/>
      <dgm:spPr>
        <a:blipFill rotWithShape="0">
          <a:blip xmlns:r="http://schemas.openxmlformats.org/officeDocument/2006/relationships" r:embed="rId1"/>
          <a:stretch>
            <a:fillRect/>
          </a:stretch>
        </a:blipFill>
      </dgm:spPr>
    </dgm:pt>
    <dgm:pt modelId="{D4A31A3D-153D-46E9-AAAD-DD814296C3B9}" type="pres">
      <dgm:prSet presAssocID="{2ED07CFC-FE1C-4361-B458-81D7BFA1DB29}" presName="sibTrans" presStyleLbl="sibTrans2D1" presStyleIdx="0" presStyleCnt="0"/>
      <dgm:spPr/>
      <dgm:t>
        <a:bodyPr/>
        <a:lstStyle/>
        <a:p>
          <a:endParaRPr lang="en-US"/>
        </a:p>
      </dgm:t>
    </dgm:pt>
    <dgm:pt modelId="{4B58FAC1-7722-43F7-BF9B-CEBB62BB87E3}" type="pres">
      <dgm:prSet presAssocID="{B9B1C385-35CA-4FC9-9EFA-BE348C55B1E3}" presName="compNode" presStyleCnt="0"/>
      <dgm:spPr/>
    </dgm:pt>
    <dgm:pt modelId="{637390A9-4B69-45B0-BED7-DC176AA008C8}" type="pres">
      <dgm:prSet presAssocID="{B9B1C385-35CA-4FC9-9EFA-BE348C55B1E3}" presName="node" presStyleLbl="node1" presStyleIdx="1" presStyleCnt="3" custScaleX="125042">
        <dgm:presLayoutVars>
          <dgm:bulletEnabled val="1"/>
        </dgm:presLayoutVars>
      </dgm:prSet>
      <dgm:spPr/>
      <dgm:t>
        <a:bodyPr/>
        <a:lstStyle/>
        <a:p>
          <a:endParaRPr lang="en-US"/>
        </a:p>
      </dgm:t>
    </dgm:pt>
    <dgm:pt modelId="{D443AFBA-4108-49D7-997A-69296584E6FF}" type="pres">
      <dgm:prSet presAssocID="{B9B1C385-35CA-4FC9-9EFA-BE348C55B1E3}" presName="invisiNode" presStyleLbl="node1" presStyleIdx="1" presStyleCnt="3"/>
      <dgm:spPr/>
    </dgm:pt>
    <dgm:pt modelId="{AD4E4EB7-80F7-46EE-95DB-22526D0B06D2}" type="pres">
      <dgm:prSet presAssocID="{B9B1C385-35CA-4FC9-9EFA-BE348C55B1E3}" presName="imagNode" presStyleLbl="fgImgPlace1" presStyleIdx="1" presStyleCnt="3" custScaleX="80565" custScaleY="102270" custLinFactNeighborY="2443"/>
      <dgm:spPr>
        <a:blipFill rotWithShape="0">
          <a:blip xmlns:r="http://schemas.openxmlformats.org/officeDocument/2006/relationships" r:embed="rId2"/>
          <a:stretch>
            <a:fillRect/>
          </a:stretch>
        </a:blipFill>
      </dgm:spPr>
    </dgm:pt>
    <dgm:pt modelId="{870B19FF-2CFE-41BB-8F6B-A8316086E55C}" type="pres">
      <dgm:prSet presAssocID="{86A18ED1-FA87-48F3-B9DB-E5F89B0B7A5D}" presName="sibTrans" presStyleLbl="sibTrans2D1" presStyleIdx="0" presStyleCnt="0"/>
      <dgm:spPr/>
      <dgm:t>
        <a:bodyPr/>
        <a:lstStyle/>
        <a:p>
          <a:endParaRPr lang="en-US"/>
        </a:p>
      </dgm:t>
    </dgm:pt>
    <dgm:pt modelId="{F8288BDB-5EEE-4FDF-AA40-D6B919C1E44B}" type="pres">
      <dgm:prSet presAssocID="{45D43CC8-F705-4902-8B3D-8162CE43F712}" presName="compNode" presStyleCnt="0"/>
      <dgm:spPr/>
    </dgm:pt>
    <dgm:pt modelId="{E9A71BF8-D698-4E5A-A8F6-C43377093E18}" type="pres">
      <dgm:prSet presAssocID="{45D43CC8-F705-4902-8B3D-8162CE43F712}" presName="node" presStyleLbl="node1" presStyleIdx="2" presStyleCnt="3">
        <dgm:presLayoutVars>
          <dgm:bulletEnabled val="1"/>
        </dgm:presLayoutVars>
      </dgm:prSet>
      <dgm:spPr/>
      <dgm:t>
        <a:bodyPr/>
        <a:lstStyle/>
        <a:p>
          <a:endParaRPr lang="en-US"/>
        </a:p>
      </dgm:t>
    </dgm:pt>
    <dgm:pt modelId="{A8509295-51C9-4EC2-88D5-88F0D3424053}" type="pres">
      <dgm:prSet presAssocID="{45D43CC8-F705-4902-8B3D-8162CE43F712}" presName="invisiNode" presStyleLbl="node1" presStyleIdx="2" presStyleCnt="3"/>
      <dgm:spPr/>
    </dgm:pt>
    <dgm:pt modelId="{32C28B0A-CF70-4C65-B848-48B3E5C05EA2}" type="pres">
      <dgm:prSet presAssocID="{45D43CC8-F705-4902-8B3D-8162CE43F712}" presName="imagNode" presStyleLbl="fgImgPlace1" presStyleIdx="2" presStyleCnt="3" custScaleX="96048" custScaleY="83878"/>
      <dgm:spPr>
        <a:blipFill rotWithShape="0">
          <a:blip xmlns:r="http://schemas.openxmlformats.org/officeDocument/2006/relationships" r:embed="rId3"/>
          <a:stretch>
            <a:fillRect/>
          </a:stretch>
        </a:blipFill>
      </dgm:spPr>
    </dgm:pt>
  </dgm:ptLst>
  <dgm:cxnLst>
    <dgm:cxn modelId="{415E3076-D6D7-9640-97A2-71B64E3B08B5}" type="presOf" srcId="{2ED07CFC-FE1C-4361-B458-81D7BFA1DB29}" destId="{D4A31A3D-153D-46E9-AAAD-DD814296C3B9}" srcOrd="0" destOrd="0" presId="urn:microsoft.com/office/officeart/2005/8/layout/pList2#1"/>
    <dgm:cxn modelId="{9BB002A8-1BC5-AA49-BE35-EBDBEBE6776E}" type="presOf" srcId="{45D43CC8-F705-4902-8B3D-8162CE43F712}" destId="{E9A71BF8-D698-4E5A-A8F6-C43377093E18}" srcOrd="0" destOrd="0" presId="urn:microsoft.com/office/officeart/2005/8/layout/pList2#1"/>
    <dgm:cxn modelId="{2E053B0C-EEAA-1341-B2DE-66337F20B878}" type="presOf" srcId="{86A18ED1-FA87-48F3-B9DB-E5F89B0B7A5D}" destId="{870B19FF-2CFE-41BB-8F6B-A8316086E55C}" srcOrd="0" destOrd="0" presId="urn:microsoft.com/office/officeart/2005/8/layout/pList2#1"/>
    <dgm:cxn modelId="{E84FC2BB-6A9C-EB43-A4F6-BE874D203B64}" type="presOf" srcId="{B9B1C385-35CA-4FC9-9EFA-BE348C55B1E3}" destId="{637390A9-4B69-45B0-BED7-DC176AA008C8}" srcOrd="0" destOrd="0" presId="urn:microsoft.com/office/officeart/2005/8/layout/pList2#1"/>
    <dgm:cxn modelId="{E2314796-F7C3-4516-B939-D437327B0387}" srcId="{0CA73E9E-CB37-43F3-9F6D-331094592834}" destId="{86ADE92F-34DD-45F7-885A-0A8FE131FAA0}" srcOrd="0" destOrd="0" parTransId="{9EB05730-09C7-44F9-9019-45923CA6D069}" sibTransId="{2ED07CFC-FE1C-4361-B458-81D7BFA1DB29}"/>
    <dgm:cxn modelId="{1C6216D0-24F4-4E03-BBD4-0DAB19D3CCF7}" srcId="{0CA73E9E-CB37-43F3-9F6D-331094592834}" destId="{B9B1C385-35CA-4FC9-9EFA-BE348C55B1E3}" srcOrd="1" destOrd="0" parTransId="{AB2C2354-E210-4D9C-99FF-CD9E04B6F5CC}" sibTransId="{86A18ED1-FA87-48F3-B9DB-E5F89B0B7A5D}"/>
    <dgm:cxn modelId="{3F39ACDF-01B7-A748-ABBB-48CD495CDB32}" type="presOf" srcId="{0CA73E9E-CB37-43F3-9F6D-331094592834}" destId="{D3670C62-08E8-49BF-91EF-87B649E9268E}" srcOrd="0" destOrd="0" presId="urn:microsoft.com/office/officeart/2005/8/layout/pList2#1"/>
    <dgm:cxn modelId="{338A2B3D-BFEC-2046-8716-0679F6FF7FC0}" type="presOf" srcId="{86ADE92F-34DD-45F7-885A-0A8FE131FAA0}" destId="{8C9F552C-EAC4-400D-A3AA-6F299ADF1AA3}" srcOrd="0" destOrd="0" presId="urn:microsoft.com/office/officeart/2005/8/layout/pList2#1"/>
    <dgm:cxn modelId="{87AEDE59-257A-49F1-A44E-8E75FD92E6CE}" srcId="{0CA73E9E-CB37-43F3-9F6D-331094592834}" destId="{45D43CC8-F705-4902-8B3D-8162CE43F712}" srcOrd="2" destOrd="0" parTransId="{9253FF32-58AB-44A1-8E15-AA77FEC1AFE3}" sibTransId="{E41C1540-4B7F-4F89-8C28-76AC8F2E55B7}"/>
    <dgm:cxn modelId="{2F108635-61D8-EE40-A63C-E6D8BAB46FB0}" type="presParOf" srcId="{D3670C62-08E8-49BF-91EF-87B649E9268E}" destId="{E0883CC1-B2E1-40F7-B4D9-5CE844DF05E7}" srcOrd="0" destOrd="0" presId="urn:microsoft.com/office/officeart/2005/8/layout/pList2#1"/>
    <dgm:cxn modelId="{B48513E7-FA41-F246-9498-913ADA1CF35A}" type="presParOf" srcId="{D3670C62-08E8-49BF-91EF-87B649E9268E}" destId="{079F9DC6-CE95-4AFA-BDDD-798900D95DC0}" srcOrd="1" destOrd="0" presId="urn:microsoft.com/office/officeart/2005/8/layout/pList2#1"/>
    <dgm:cxn modelId="{3DC7B3D1-F6A3-574B-91A5-D1C154B84190}" type="presParOf" srcId="{079F9DC6-CE95-4AFA-BDDD-798900D95DC0}" destId="{D35FB107-C55C-428B-AACA-A66B8EC21E44}" srcOrd="0" destOrd="0" presId="urn:microsoft.com/office/officeart/2005/8/layout/pList2#1"/>
    <dgm:cxn modelId="{6FF937B6-3BCC-8D44-B079-A4DD90AF913B}" type="presParOf" srcId="{D35FB107-C55C-428B-AACA-A66B8EC21E44}" destId="{8C9F552C-EAC4-400D-A3AA-6F299ADF1AA3}" srcOrd="0" destOrd="0" presId="urn:microsoft.com/office/officeart/2005/8/layout/pList2#1"/>
    <dgm:cxn modelId="{0A4ECFFA-4FF2-4242-B2F2-A38BD1C905E7}" type="presParOf" srcId="{D35FB107-C55C-428B-AACA-A66B8EC21E44}" destId="{B052BAE4-226C-4BD1-BCCD-F5DDF5F49E31}" srcOrd="1" destOrd="0" presId="urn:microsoft.com/office/officeart/2005/8/layout/pList2#1"/>
    <dgm:cxn modelId="{9411C0D7-8113-6F49-8CB1-F2BBDC72C6A9}" type="presParOf" srcId="{D35FB107-C55C-428B-AACA-A66B8EC21E44}" destId="{E1BFEEE4-3B8D-4BE3-BBEC-466E35B88945}" srcOrd="2" destOrd="0" presId="urn:microsoft.com/office/officeart/2005/8/layout/pList2#1"/>
    <dgm:cxn modelId="{335E74B5-3C99-724B-83B6-336CD0ECE415}" type="presParOf" srcId="{079F9DC6-CE95-4AFA-BDDD-798900D95DC0}" destId="{D4A31A3D-153D-46E9-AAAD-DD814296C3B9}" srcOrd="1" destOrd="0" presId="urn:microsoft.com/office/officeart/2005/8/layout/pList2#1"/>
    <dgm:cxn modelId="{EE436D7E-6A2A-9B4C-B137-9EC7F46E8DB2}" type="presParOf" srcId="{079F9DC6-CE95-4AFA-BDDD-798900D95DC0}" destId="{4B58FAC1-7722-43F7-BF9B-CEBB62BB87E3}" srcOrd="2" destOrd="0" presId="urn:microsoft.com/office/officeart/2005/8/layout/pList2#1"/>
    <dgm:cxn modelId="{45A55F35-55BC-2644-A3AC-CB36038D8E08}" type="presParOf" srcId="{4B58FAC1-7722-43F7-BF9B-CEBB62BB87E3}" destId="{637390A9-4B69-45B0-BED7-DC176AA008C8}" srcOrd="0" destOrd="0" presId="urn:microsoft.com/office/officeart/2005/8/layout/pList2#1"/>
    <dgm:cxn modelId="{8E46DB87-1339-374A-8E5B-791123DBCDA4}" type="presParOf" srcId="{4B58FAC1-7722-43F7-BF9B-CEBB62BB87E3}" destId="{D443AFBA-4108-49D7-997A-69296584E6FF}" srcOrd="1" destOrd="0" presId="urn:microsoft.com/office/officeart/2005/8/layout/pList2#1"/>
    <dgm:cxn modelId="{E25E0BE4-A4D2-434A-84AE-660BE57175A1}" type="presParOf" srcId="{4B58FAC1-7722-43F7-BF9B-CEBB62BB87E3}" destId="{AD4E4EB7-80F7-46EE-95DB-22526D0B06D2}" srcOrd="2" destOrd="0" presId="urn:microsoft.com/office/officeart/2005/8/layout/pList2#1"/>
    <dgm:cxn modelId="{F6C3A972-76CE-F941-89B0-C0B549270903}" type="presParOf" srcId="{079F9DC6-CE95-4AFA-BDDD-798900D95DC0}" destId="{870B19FF-2CFE-41BB-8F6B-A8316086E55C}" srcOrd="3" destOrd="0" presId="urn:microsoft.com/office/officeart/2005/8/layout/pList2#1"/>
    <dgm:cxn modelId="{E16BBECE-3BD7-DB41-BAA7-FB9AABDCE7CF}" type="presParOf" srcId="{079F9DC6-CE95-4AFA-BDDD-798900D95DC0}" destId="{F8288BDB-5EEE-4FDF-AA40-D6B919C1E44B}" srcOrd="4" destOrd="0" presId="urn:microsoft.com/office/officeart/2005/8/layout/pList2#1"/>
    <dgm:cxn modelId="{14555B84-EC33-184C-B797-2566D4061689}" type="presParOf" srcId="{F8288BDB-5EEE-4FDF-AA40-D6B919C1E44B}" destId="{E9A71BF8-D698-4E5A-A8F6-C43377093E18}" srcOrd="0" destOrd="0" presId="urn:microsoft.com/office/officeart/2005/8/layout/pList2#1"/>
    <dgm:cxn modelId="{5A247D20-8595-3E4E-BD8B-EB8A4F1D5BBB}" type="presParOf" srcId="{F8288BDB-5EEE-4FDF-AA40-D6B919C1E44B}" destId="{A8509295-51C9-4EC2-88D5-88F0D3424053}" srcOrd="1" destOrd="0" presId="urn:microsoft.com/office/officeart/2005/8/layout/pList2#1"/>
    <dgm:cxn modelId="{D1FFB043-D7B1-DF4B-B844-843ADC016FFD}" type="presParOf" srcId="{F8288BDB-5EEE-4FDF-AA40-D6B919C1E44B}" destId="{32C28B0A-CF70-4C65-B848-48B3E5C05EA2}" srcOrd="2" destOrd="0" presId="urn:microsoft.com/office/officeart/2005/8/layout/pList2#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4258E3-2544-45B3-95DD-570DED709EC6}"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E0A94B85-17FC-4A2A-8A24-B81BCA131D16}">
      <dgm:prSet phldrT="[Text]" custT="1"/>
      <dgm:spPr/>
      <dgm:t>
        <a:bodyPr/>
        <a:lstStyle/>
        <a:p>
          <a:r>
            <a:rPr lang="en-US" sz="1400" b="1" dirty="0" smtClean="0"/>
            <a:t>High School</a:t>
          </a:r>
          <a:endParaRPr lang="en-US" sz="1400" b="1" dirty="0"/>
        </a:p>
      </dgm:t>
    </dgm:pt>
    <dgm:pt modelId="{FB442C33-038B-4401-98BB-B129BAE5CBD6}" type="parTrans" cxnId="{8DFB7C6D-3426-404F-946D-913E48C18DB5}">
      <dgm:prSet/>
      <dgm:spPr/>
      <dgm:t>
        <a:bodyPr/>
        <a:lstStyle/>
        <a:p>
          <a:endParaRPr lang="en-US"/>
        </a:p>
      </dgm:t>
    </dgm:pt>
    <dgm:pt modelId="{5E6AE84D-AEF6-4932-9451-A417B6E66814}" type="sibTrans" cxnId="{8DFB7C6D-3426-404F-946D-913E48C18DB5}">
      <dgm:prSet/>
      <dgm:spPr/>
      <dgm:t>
        <a:bodyPr/>
        <a:lstStyle/>
        <a:p>
          <a:endParaRPr lang="en-US"/>
        </a:p>
      </dgm:t>
    </dgm:pt>
    <dgm:pt modelId="{0FD9E18A-745D-4BA6-B3C9-E7C7A5AE8BEE}">
      <dgm:prSet phldrT="[Text]" custT="1"/>
      <dgm:spPr/>
      <dgm:t>
        <a:bodyPr/>
        <a:lstStyle/>
        <a:p>
          <a:r>
            <a:rPr lang="en-US" sz="1400" b="1" dirty="0" smtClean="0">
              <a:solidFill>
                <a:schemeClr val="tx1"/>
              </a:solidFill>
            </a:rPr>
            <a:t>Undergraduate teaching labs</a:t>
          </a:r>
          <a:endParaRPr lang="en-US" sz="1400" dirty="0"/>
        </a:p>
      </dgm:t>
    </dgm:pt>
    <dgm:pt modelId="{1D39EF3C-9A64-45EC-85FD-9656F76F3328}" type="parTrans" cxnId="{9EA646E3-94C6-4091-8F96-2776E17CEA20}">
      <dgm:prSet/>
      <dgm:spPr/>
      <dgm:t>
        <a:bodyPr/>
        <a:lstStyle/>
        <a:p>
          <a:endParaRPr lang="en-US"/>
        </a:p>
      </dgm:t>
    </dgm:pt>
    <dgm:pt modelId="{826B0B33-9895-48D0-B2D6-6938D6E68C87}" type="sibTrans" cxnId="{9EA646E3-94C6-4091-8F96-2776E17CEA20}">
      <dgm:prSet/>
      <dgm:spPr/>
      <dgm:t>
        <a:bodyPr/>
        <a:lstStyle/>
        <a:p>
          <a:endParaRPr lang="en-US"/>
        </a:p>
      </dgm:t>
    </dgm:pt>
    <dgm:pt modelId="{543D15AE-4478-4EC9-A80B-0A10AF75D5B4}">
      <dgm:prSet phldrT="[Text]" custT="1"/>
      <dgm:spPr/>
      <dgm:t>
        <a:bodyPr/>
        <a:lstStyle/>
        <a:p>
          <a:r>
            <a:rPr lang="en-US" sz="1400" b="1" dirty="0" smtClean="0">
              <a:solidFill>
                <a:schemeClr val="tx1"/>
              </a:solidFill>
            </a:rPr>
            <a:t>“Mentored” research labs</a:t>
          </a:r>
          <a:endParaRPr lang="en-US" sz="1400" dirty="0"/>
        </a:p>
      </dgm:t>
    </dgm:pt>
    <dgm:pt modelId="{7EA74B13-BC08-4A5E-9672-DE3D23D089AD}" type="parTrans" cxnId="{918ECE08-8BC9-478F-BBCD-ED2C6410FF55}">
      <dgm:prSet/>
      <dgm:spPr/>
      <dgm:t>
        <a:bodyPr/>
        <a:lstStyle/>
        <a:p>
          <a:endParaRPr lang="en-US"/>
        </a:p>
      </dgm:t>
    </dgm:pt>
    <dgm:pt modelId="{63FA06EC-6C9A-4FC1-8B2E-38C34B598ADD}" type="sibTrans" cxnId="{918ECE08-8BC9-478F-BBCD-ED2C6410FF55}">
      <dgm:prSet/>
      <dgm:spPr/>
      <dgm:t>
        <a:bodyPr/>
        <a:lstStyle/>
        <a:p>
          <a:endParaRPr lang="en-US"/>
        </a:p>
      </dgm:t>
    </dgm:pt>
    <dgm:pt modelId="{66B2DF3F-2750-4595-BAF9-E43635EB94DD}">
      <dgm:prSet phldrT="[Text]" custT="1"/>
      <dgm:spPr/>
      <dgm:t>
        <a:bodyPr/>
        <a:lstStyle/>
        <a:p>
          <a:r>
            <a:rPr lang="en-US" sz="1400" b="1" dirty="0" smtClean="0">
              <a:solidFill>
                <a:schemeClr val="tx1"/>
              </a:solidFill>
            </a:rPr>
            <a:t>Research </a:t>
          </a:r>
          <a:br>
            <a:rPr lang="en-US" sz="1400" b="1" dirty="0" smtClean="0">
              <a:solidFill>
                <a:schemeClr val="tx1"/>
              </a:solidFill>
            </a:rPr>
          </a:br>
          <a:r>
            <a:rPr lang="en-US" sz="1400" b="1" dirty="0" smtClean="0">
              <a:solidFill>
                <a:schemeClr val="tx1"/>
              </a:solidFill>
            </a:rPr>
            <a:t>lab work</a:t>
          </a:r>
          <a:endParaRPr lang="en-US" sz="1400" dirty="0"/>
        </a:p>
      </dgm:t>
    </dgm:pt>
    <dgm:pt modelId="{2454461D-3845-467F-B498-FE75C0837F85}" type="parTrans" cxnId="{B5631C8A-C171-44F8-9E06-C94751E3E644}">
      <dgm:prSet/>
      <dgm:spPr/>
      <dgm:t>
        <a:bodyPr/>
        <a:lstStyle/>
        <a:p>
          <a:endParaRPr lang="en-US"/>
        </a:p>
      </dgm:t>
    </dgm:pt>
    <dgm:pt modelId="{3F971BA7-0E36-4337-B8BF-133958C16441}" type="sibTrans" cxnId="{B5631C8A-C171-44F8-9E06-C94751E3E644}">
      <dgm:prSet/>
      <dgm:spPr/>
      <dgm:t>
        <a:bodyPr/>
        <a:lstStyle/>
        <a:p>
          <a:endParaRPr lang="en-US"/>
        </a:p>
      </dgm:t>
    </dgm:pt>
    <dgm:pt modelId="{6B1CDE63-75CF-4C64-88AB-0398C4D1EAB4}" type="pres">
      <dgm:prSet presAssocID="{5E4258E3-2544-45B3-95DD-570DED709EC6}" presName="Name0" presStyleCnt="0">
        <dgm:presLayoutVars>
          <dgm:chMax val="7"/>
          <dgm:chPref val="7"/>
          <dgm:dir/>
          <dgm:animLvl val="lvl"/>
        </dgm:presLayoutVars>
      </dgm:prSet>
      <dgm:spPr/>
      <dgm:t>
        <a:bodyPr/>
        <a:lstStyle/>
        <a:p>
          <a:endParaRPr lang="en-US"/>
        </a:p>
      </dgm:t>
    </dgm:pt>
    <dgm:pt modelId="{351371A2-89C9-4F92-8AEF-B86BC0742303}" type="pres">
      <dgm:prSet presAssocID="{E0A94B85-17FC-4A2A-8A24-B81BCA131D16}" presName="Accent1" presStyleCnt="0"/>
      <dgm:spPr/>
    </dgm:pt>
    <dgm:pt modelId="{510236AF-BC91-481A-A48D-1146F512808E}" type="pres">
      <dgm:prSet presAssocID="{E0A94B85-17FC-4A2A-8A24-B81BCA131D16}" presName="Accent" presStyleLbl="node1" presStyleIdx="0" presStyleCnt="4" custAng="0"/>
      <dgm:spPr>
        <a:gradFill rotWithShape="0">
          <a:gsLst>
            <a:gs pos="42000">
              <a:srgbClr val="CC403C"/>
            </a:gs>
            <a:gs pos="100000">
              <a:srgbClr val="FF9B9A"/>
            </a:gs>
          </a:gsLst>
          <a:lin ang="16200000" scaled="0"/>
        </a:gradFill>
      </dgm:spPr>
    </dgm:pt>
    <dgm:pt modelId="{449FAB74-5B37-4E14-ABFC-3E32D49B3B9F}" type="pres">
      <dgm:prSet presAssocID="{E0A94B85-17FC-4A2A-8A24-B81BCA131D16}" presName="Parent1" presStyleLbl="revTx" presStyleIdx="0" presStyleCnt="4">
        <dgm:presLayoutVars>
          <dgm:chMax val="1"/>
          <dgm:chPref val="1"/>
          <dgm:bulletEnabled val="1"/>
        </dgm:presLayoutVars>
      </dgm:prSet>
      <dgm:spPr/>
      <dgm:t>
        <a:bodyPr/>
        <a:lstStyle/>
        <a:p>
          <a:endParaRPr lang="en-US"/>
        </a:p>
      </dgm:t>
    </dgm:pt>
    <dgm:pt modelId="{9AE2CA61-56A9-478B-AB16-2D24F7186574}" type="pres">
      <dgm:prSet presAssocID="{0FD9E18A-745D-4BA6-B3C9-E7C7A5AE8BEE}" presName="Accent2" presStyleCnt="0"/>
      <dgm:spPr/>
    </dgm:pt>
    <dgm:pt modelId="{91021331-25BA-484A-B2E1-1750EA358A76}" type="pres">
      <dgm:prSet presAssocID="{0FD9E18A-745D-4BA6-B3C9-E7C7A5AE8BEE}" presName="Accent" presStyleLbl="node1" presStyleIdx="1" presStyleCnt="4"/>
      <dgm:spPr>
        <a:gradFill rotWithShape="0">
          <a:gsLst>
            <a:gs pos="54000">
              <a:srgbClr val="A0CA4A"/>
            </a:gs>
            <a:gs pos="87000">
              <a:srgbClr val="CC403C"/>
            </a:gs>
          </a:gsLst>
          <a:lin ang="16200000" scaled="0"/>
        </a:gradFill>
      </dgm:spPr>
    </dgm:pt>
    <dgm:pt modelId="{2F9CA5D4-7AD0-4492-8EB9-6BD0CC6CE4F1}" type="pres">
      <dgm:prSet presAssocID="{0FD9E18A-745D-4BA6-B3C9-E7C7A5AE8BEE}" presName="Parent2" presStyleLbl="revTx" presStyleIdx="1" presStyleCnt="4" custScaleX="124700">
        <dgm:presLayoutVars>
          <dgm:chMax val="1"/>
          <dgm:chPref val="1"/>
          <dgm:bulletEnabled val="1"/>
        </dgm:presLayoutVars>
      </dgm:prSet>
      <dgm:spPr/>
      <dgm:t>
        <a:bodyPr/>
        <a:lstStyle/>
        <a:p>
          <a:endParaRPr lang="en-US"/>
        </a:p>
      </dgm:t>
    </dgm:pt>
    <dgm:pt modelId="{0C801817-4D93-465D-A535-B2041652EAD1}" type="pres">
      <dgm:prSet presAssocID="{543D15AE-4478-4EC9-A80B-0A10AF75D5B4}" presName="Accent3" presStyleCnt="0"/>
      <dgm:spPr/>
    </dgm:pt>
    <dgm:pt modelId="{8C153036-DC6F-47FD-A428-E0174088DF15}" type="pres">
      <dgm:prSet presAssocID="{543D15AE-4478-4EC9-A80B-0A10AF75D5B4}" presName="Accent" presStyleLbl="node1" presStyleIdx="2" presStyleCnt="4"/>
      <dgm:spPr>
        <a:gradFill rotWithShape="0">
          <a:gsLst>
            <a:gs pos="67000">
              <a:srgbClr val="7F5BAB"/>
            </a:gs>
            <a:gs pos="79000">
              <a:srgbClr val="A0CA4A"/>
            </a:gs>
          </a:gsLst>
          <a:lin ang="16200000" scaled="0"/>
        </a:gradFill>
      </dgm:spPr>
    </dgm:pt>
    <dgm:pt modelId="{545BBA1F-820D-4ACD-88A1-800E691A6B91}" type="pres">
      <dgm:prSet presAssocID="{543D15AE-4478-4EC9-A80B-0A10AF75D5B4}" presName="Parent3" presStyleLbl="revTx" presStyleIdx="2" presStyleCnt="4">
        <dgm:presLayoutVars>
          <dgm:chMax val="1"/>
          <dgm:chPref val="1"/>
          <dgm:bulletEnabled val="1"/>
        </dgm:presLayoutVars>
      </dgm:prSet>
      <dgm:spPr/>
      <dgm:t>
        <a:bodyPr/>
        <a:lstStyle/>
        <a:p>
          <a:endParaRPr lang="en-US"/>
        </a:p>
      </dgm:t>
    </dgm:pt>
    <dgm:pt modelId="{C605510A-9043-4928-8662-0F6DE53FCE6D}" type="pres">
      <dgm:prSet presAssocID="{66B2DF3F-2750-4595-BAF9-E43635EB94DD}" presName="Accent4" presStyleCnt="0"/>
      <dgm:spPr/>
    </dgm:pt>
    <dgm:pt modelId="{060CCDD9-2B13-4E06-888C-97FB7FF21D65}" type="pres">
      <dgm:prSet presAssocID="{66B2DF3F-2750-4595-BAF9-E43635EB94DD}" presName="Accent" presStyleLbl="node1" presStyleIdx="3" presStyleCnt="4"/>
      <dgm:spPr>
        <a:gradFill rotWithShape="0">
          <a:gsLst>
            <a:gs pos="0">
              <a:srgbClr val="39B7D9"/>
            </a:gs>
            <a:gs pos="84000">
              <a:srgbClr val="7F5BAB"/>
            </a:gs>
          </a:gsLst>
          <a:lin ang="16200000" scaled="0"/>
        </a:gradFill>
      </dgm:spPr>
    </dgm:pt>
    <dgm:pt modelId="{683CBEB4-8B8A-44F9-9EEF-14CE86242CCB}" type="pres">
      <dgm:prSet presAssocID="{66B2DF3F-2750-4595-BAF9-E43635EB94DD}" presName="Parent4" presStyleLbl="revTx" presStyleIdx="3" presStyleCnt="4">
        <dgm:presLayoutVars>
          <dgm:chMax val="1"/>
          <dgm:chPref val="1"/>
          <dgm:bulletEnabled val="1"/>
        </dgm:presLayoutVars>
      </dgm:prSet>
      <dgm:spPr/>
      <dgm:t>
        <a:bodyPr/>
        <a:lstStyle/>
        <a:p>
          <a:endParaRPr lang="en-US"/>
        </a:p>
      </dgm:t>
    </dgm:pt>
  </dgm:ptLst>
  <dgm:cxnLst>
    <dgm:cxn modelId="{9EA646E3-94C6-4091-8F96-2776E17CEA20}" srcId="{5E4258E3-2544-45B3-95DD-570DED709EC6}" destId="{0FD9E18A-745D-4BA6-B3C9-E7C7A5AE8BEE}" srcOrd="1" destOrd="0" parTransId="{1D39EF3C-9A64-45EC-85FD-9656F76F3328}" sibTransId="{826B0B33-9895-48D0-B2D6-6938D6E68C87}"/>
    <dgm:cxn modelId="{DE4BCAA4-43B3-EB4E-B108-60E9D0A40B93}" type="presOf" srcId="{5E4258E3-2544-45B3-95DD-570DED709EC6}" destId="{6B1CDE63-75CF-4C64-88AB-0398C4D1EAB4}" srcOrd="0" destOrd="0" presId="urn:microsoft.com/office/officeart/2009/layout/CircleArrowProcess"/>
    <dgm:cxn modelId="{4F7E7980-ABD1-2A49-9728-4C7AE8417B7C}" type="presOf" srcId="{E0A94B85-17FC-4A2A-8A24-B81BCA131D16}" destId="{449FAB74-5B37-4E14-ABFC-3E32D49B3B9F}" srcOrd="0" destOrd="0" presId="urn:microsoft.com/office/officeart/2009/layout/CircleArrowProcess"/>
    <dgm:cxn modelId="{B5631C8A-C171-44F8-9E06-C94751E3E644}" srcId="{5E4258E3-2544-45B3-95DD-570DED709EC6}" destId="{66B2DF3F-2750-4595-BAF9-E43635EB94DD}" srcOrd="3" destOrd="0" parTransId="{2454461D-3845-467F-B498-FE75C0837F85}" sibTransId="{3F971BA7-0E36-4337-B8BF-133958C16441}"/>
    <dgm:cxn modelId="{B2C5563D-26CF-C44E-BCDD-215671F57C02}" type="presOf" srcId="{543D15AE-4478-4EC9-A80B-0A10AF75D5B4}" destId="{545BBA1F-820D-4ACD-88A1-800E691A6B91}" srcOrd="0" destOrd="0" presId="urn:microsoft.com/office/officeart/2009/layout/CircleArrowProcess"/>
    <dgm:cxn modelId="{918ECE08-8BC9-478F-BBCD-ED2C6410FF55}" srcId="{5E4258E3-2544-45B3-95DD-570DED709EC6}" destId="{543D15AE-4478-4EC9-A80B-0A10AF75D5B4}" srcOrd="2" destOrd="0" parTransId="{7EA74B13-BC08-4A5E-9672-DE3D23D089AD}" sibTransId="{63FA06EC-6C9A-4FC1-8B2E-38C34B598ADD}"/>
    <dgm:cxn modelId="{8DFB7C6D-3426-404F-946D-913E48C18DB5}" srcId="{5E4258E3-2544-45B3-95DD-570DED709EC6}" destId="{E0A94B85-17FC-4A2A-8A24-B81BCA131D16}" srcOrd="0" destOrd="0" parTransId="{FB442C33-038B-4401-98BB-B129BAE5CBD6}" sibTransId="{5E6AE84D-AEF6-4932-9451-A417B6E66814}"/>
    <dgm:cxn modelId="{5A72BCCE-D3AF-714B-84D6-60E5279E95EA}" type="presOf" srcId="{0FD9E18A-745D-4BA6-B3C9-E7C7A5AE8BEE}" destId="{2F9CA5D4-7AD0-4492-8EB9-6BD0CC6CE4F1}" srcOrd="0" destOrd="0" presId="urn:microsoft.com/office/officeart/2009/layout/CircleArrowProcess"/>
    <dgm:cxn modelId="{C64937ED-AD39-CD45-82F1-5A91595B156E}" type="presOf" srcId="{66B2DF3F-2750-4595-BAF9-E43635EB94DD}" destId="{683CBEB4-8B8A-44F9-9EEF-14CE86242CCB}" srcOrd="0" destOrd="0" presId="urn:microsoft.com/office/officeart/2009/layout/CircleArrowProcess"/>
    <dgm:cxn modelId="{F6462330-9581-FF4D-A03D-7785B4B4A07A}" type="presParOf" srcId="{6B1CDE63-75CF-4C64-88AB-0398C4D1EAB4}" destId="{351371A2-89C9-4F92-8AEF-B86BC0742303}" srcOrd="0" destOrd="0" presId="urn:microsoft.com/office/officeart/2009/layout/CircleArrowProcess"/>
    <dgm:cxn modelId="{43D9DA31-7965-DB4A-A8BE-433676DC7B39}" type="presParOf" srcId="{351371A2-89C9-4F92-8AEF-B86BC0742303}" destId="{510236AF-BC91-481A-A48D-1146F512808E}" srcOrd="0" destOrd="0" presId="urn:microsoft.com/office/officeart/2009/layout/CircleArrowProcess"/>
    <dgm:cxn modelId="{9331CDC6-0B9F-7B48-9518-D85BDBC1D5F7}" type="presParOf" srcId="{6B1CDE63-75CF-4C64-88AB-0398C4D1EAB4}" destId="{449FAB74-5B37-4E14-ABFC-3E32D49B3B9F}" srcOrd="1" destOrd="0" presId="urn:microsoft.com/office/officeart/2009/layout/CircleArrowProcess"/>
    <dgm:cxn modelId="{97CD2866-6774-2644-BBA8-5503D3E6CBC0}" type="presParOf" srcId="{6B1CDE63-75CF-4C64-88AB-0398C4D1EAB4}" destId="{9AE2CA61-56A9-478B-AB16-2D24F7186574}" srcOrd="2" destOrd="0" presId="urn:microsoft.com/office/officeart/2009/layout/CircleArrowProcess"/>
    <dgm:cxn modelId="{9E5D77EC-C1EF-F14D-BB82-45D0E343FF8D}" type="presParOf" srcId="{9AE2CA61-56A9-478B-AB16-2D24F7186574}" destId="{91021331-25BA-484A-B2E1-1750EA358A76}" srcOrd="0" destOrd="0" presId="urn:microsoft.com/office/officeart/2009/layout/CircleArrowProcess"/>
    <dgm:cxn modelId="{C746284D-265D-9D4B-903E-65AAE95E7CF2}" type="presParOf" srcId="{6B1CDE63-75CF-4C64-88AB-0398C4D1EAB4}" destId="{2F9CA5D4-7AD0-4492-8EB9-6BD0CC6CE4F1}" srcOrd="3" destOrd="0" presId="urn:microsoft.com/office/officeart/2009/layout/CircleArrowProcess"/>
    <dgm:cxn modelId="{2AF94EED-1AE7-C943-A646-AC78764B6B04}" type="presParOf" srcId="{6B1CDE63-75CF-4C64-88AB-0398C4D1EAB4}" destId="{0C801817-4D93-465D-A535-B2041652EAD1}" srcOrd="4" destOrd="0" presId="urn:microsoft.com/office/officeart/2009/layout/CircleArrowProcess"/>
    <dgm:cxn modelId="{32845456-20DA-264F-923A-2EE64E1879DD}" type="presParOf" srcId="{0C801817-4D93-465D-A535-B2041652EAD1}" destId="{8C153036-DC6F-47FD-A428-E0174088DF15}" srcOrd="0" destOrd="0" presId="urn:microsoft.com/office/officeart/2009/layout/CircleArrowProcess"/>
    <dgm:cxn modelId="{022CFD94-E3B8-9048-A5D2-05EF839CE81D}" type="presParOf" srcId="{6B1CDE63-75CF-4C64-88AB-0398C4D1EAB4}" destId="{545BBA1F-820D-4ACD-88A1-800E691A6B91}" srcOrd="5" destOrd="0" presId="urn:microsoft.com/office/officeart/2009/layout/CircleArrowProcess"/>
    <dgm:cxn modelId="{5FA8E39E-87BF-E94D-89E7-181803678EF5}" type="presParOf" srcId="{6B1CDE63-75CF-4C64-88AB-0398C4D1EAB4}" destId="{C605510A-9043-4928-8662-0F6DE53FCE6D}" srcOrd="6" destOrd="0" presId="urn:microsoft.com/office/officeart/2009/layout/CircleArrowProcess"/>
    <dgm:cxn modelId="{627BAE4A-9374-2749-9E2D-D0E97F686B0B}" type="presParOf" srcId="{C605510A-9043-4928-8662-0F6DE53FCE6D}" destId="{060CCDD9-2B13-4E06-888C-97FB7FF21D65}" srcOrd="0" destOrd="0" presId="urn:microsoft.com/office/officeart/2009/layout/CircleArrowProcess"/>
    <dgm:cxn modelId="{1AC11101-0903-9049-A66B-93091A8DC5D6}" type="presParOf" srcId="{6B1CDE63-75CF-4C64-88AB-0398C4D1EAB4}" destId="{683CBEB4-8B8A-44F9-9EEF-14CE86242CCB}"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003090-C956-4A37-BC61-7B645E919749}" type="doc">
      <dgm:prSet loTypeId="urn:diagrams.loki3.com/BracketList" loCatId="list" qsTypeId="urn:microsoft.com/office/officeart/2005/8/quickstyle/3d3" qsCatId="3D" csTypeId="urn:microsoft.com/office/officeart/2005/8/colors/colorful1" csCatId="colorful" phldr="1"/>
      <dgm:spPr/>
      <dgm:t>
        <a:bodyPr/>
        <a:lstStyle/>
        <a:p>
          <a:endParaRPr lang="en-US"/>
        </a:p>
      </dgm:t>
    </dgm:pt>
    <dgm:pt modelId="{BC01A23B-8C95-4D12-B647-57F710715DBB}">
      <dgm:prSet phldrT="[Text]"/>
      <dgm:spPr/>
      <dgm:t>
        <a:bodyPr/>
        <a:lstStyle/>
        <a:p>
          <a:r>
            <a:rPr lang="en-US" dirty="0" smtClean="0">
              <a:latin typeface="Arial" panose="020B0604020202020204" pitchFamily="34" charset="0"/>
              <a:cs typeface="Arial" panose="020B0604020202020204" pitchFamily="34" charset="0"/>
            </a:rPr>
            <a:t>Tier 1 (&gt;80%)</a:t>
          </a:r>
          <a:endParaRPr lang="en-US" dirty="0">
            <a:latin typeface="Arial" panose="020B0604020202020204" pitchFamily="34" charset="0"/>
            <a:cs typeface="Arial" panose="020B0604020202020204" pitchFamily="34" charset="0"/>
          </a:endParaRPr>
        </a:p>
      </dgm:t>
    </dgm:pt>
    <dgm:pt modelId="{FAD146E4-312B-45EC-B43E-EFB73FDCC9FD}" type="parTrans" cxnId="{BA052A12-D3E4-450F-9307-9ACA3C078E48}">
      <dgm:prSet/>
      <dgm:spPr/>
      <dgm:t>
        <a:bodyPr/>
        <a:lstStyle/>
        <a:p>
          <a:endParaRPr lang="en-US"/>
        </a:p>
      </dgm:t>
    </dgm:pt>
    <dgm:pt modelId="{FFBFF28B-E817-40AE-B2BA-AFEC157C767B}" type="sibTrans" cxnId="{BA052A12-D3E4-450F-9307-9ACA3C078E48}">
      <dgm:prSet/>
      <dgm:spPr/>
      <dgm:t>
        <a:bodyPr/>
        <a:lstStyle/>
        <a:p>
          <a:endParaRPr lang="en-US"/>
        </a:p>
      </dgm:t>
    </dgm:pt>
    <dgm:pt modelId="{EABF877D-7C99-4B6C-ADF8-913164CE5C07}">
      <dgm:prSet phldrT="[Text]"/>
      <dgm:spPr/>
      <dgm:t>
        <a:bodyPr/>
        <a:lstStyle/>
        <a:p>
          <a:r>
            <a:rPr lang="en-US" b="0"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Section 2- Hazards</a:t>
          </a:r>
          <a:endParaRPr lang="en-US"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FBB8C081-19FF-40BA-8D6F-4B23E0422AD1}" type="parTrans" cxnId="{06A2277C-7E7E-4CAB-B10F-17A8A6A483A2}">
      <dgm:prSet/>
      <dgm:spPr/>
      <dgm:t>
        <a:bodyPr/>
        <a:lstStyle/>
        <a:p>
          <a:endParaRPr lang="en-US"/>
        </a:p>
      </dgm:t>
    </dgm:pt>
    <dgm:pt modelId="{8CB46452-25E4-4988-8054-3661552C4004}" type="sibTrans" cxnId="{06A2277C-7E7E-4CAB-B10F-17A8A6A483A2}">
      <dgm:prSet/>
      <dgm:spPr/>
      <dgm:t>
        <a:bodyPr/>
        <a:lstStyle/>
        <a:p>
          <a:endParaRPr lang="en-US"/>
        </a:p>
      </dgm:t>
    </dgm:pt>
    <dgm:pt modelId="{C85C7C03-CE3A-4D5B-96FB-87150AB53F6C}">
      <dgm:prSet phldrT="[Text]"/>
      <dgm:spPr/>
      <dgm:t>
        <a:bodyPr/>
        <a:lstStyle/>
        <a:p>
          <a:r>
            <a:rPr lang="en-US" dirty="0" smtClean="0">
              <a:latin typeface="Arial" panose="020B0604020202020204" pitchFamily="34" charset="0"/>
              <a:cs typeface="Arial" panose="020B0604020202020204" pitchFamily="34" charset="0"/>
            </a:rPr>
            <a:t>Tier 2 (40-50%)</a:t>
          </a:r>
          <a:endParaRPr lang="en-US" dirty="0">
            <a:latin typeface="Arial" panose="020B0604020202020204" pitchFamily="34" charset="0"/>
            <a:cs typeface="Arial" panose="020B0604020202020204" pitchFamily="34" charset="0"/>
          </a:endParaRPr>
        </a:p>
      </dgm:t>
    </dgm:pt>
    <dgm:pt modelId="{C79F14E8-6B43-46D3-888B-A693B1F9DBD1}" type="parTrans" cxnId="{0DBD027F-C673-406E-BD2A-D3CD841C2C96}">
      <dgm:prSet/>
      <dgm:spPr/>
      <dgm:t>
        <a:bodyPr/>
        <a:lstStyle/>
        <a:p>
          <a:endParaRPr lang="en-US"/>
        </a:p>
      </dgm:t>
    </dgm:pt>
    <dgm:pt modelId="{3539C20B-23E1-4795-9B1B-A81CB8794FFB}" type="sibTrans" cxnId="{0DBD027F-C673-406E-BD2A-D3CD841C2C96}">
      <dgm:prSet/>
      <dgm:spPr/>
      <dgm:t>
        <a:bodyPr/>
        <a:lstStyle/>
        <a:p>
          <a:endParaRPr lang="en-US"/>
        </a:p>
      </dgm:t>
    </dgm:pt>
    <dgm:pt modelId="{62993B34-1629-4D7D-A84D-738756E90DF1}">
      <dgm:prSet phldrT="[Text]"/>
      <dgm:spPr/>
      <dgm:t>
        <a:bodyPr/>
        <a:lstStyle/>
        <a:p>
          <a:r>
            <a:rPr lang="en-US" b="0"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Section 8- Exposure Controls/Personal Protection</a:t>
          </a:r>
          <a:endParaRPr lang="en-US"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E01748B2-7F2D-46CB-ACAC-2A6F96FB30BC}" type="parTrans" cxnId="{CBBC793C-2F6F-4D75-BDB1-4B4E2C8C43C2}">
      <dgm:prSet/>
      <dgm:spPr/>
      <dgm:t>
        <a:bodyPr/>
        <a:lstStyle/>
        <a:p>
          <a:endParaRPr lang="en-US"/>
        </a:p>
      </dgm:t>
    </dgm:pt>
    <dgm:pt modelId="{7752A555-4237-4BF8-A00F-8AAA124C91A3}" type="sibTrans" cxnId="{CBBC793C-2F6F-4D75-BDB1-4B4E2C8C43C2}">
      <dgm:prSet/>
      <dgm:spPr/>
      <dgm:t>
        <a:bodyPr/>
        <a:lstStyle/>
        <a:p>
          <a:endParaRPr lang="en-US"/>
        </a:p>
      </dgm:t>
    </dgm:pt>
    <dgm:pt modelId="{B916D6A8-6533-42AB-AE9A-9CCAA184EE1A}">
      <dgm:prSet phldrT="[Text]"/>
      <dgm:spPr/>
      <dgm:t>
        <a:bodyPr/>
        <a:lstStyle/>
        <a:p>
          <a:r>
            <a:rPr lang="en-US" b="0"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Section 7- Handling and Storage</a:t>
          </a:r>
          <a:endParaRPr lang="en-US"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AD31E471-59D7-4C4E-9032-AE190E919905}" type="parTrans" cxnId="{16E78AC9-CAA8-468E-823A-AF6E341AB1CF}">
      <dgm:prSet/>
      <dgm:spPr/>
      <dgm:t>
        <a:bodyPr/>
        <a:lstStyle/>
        <a:p>
          <a:endParaRPr lang="en-US"/>
        </a:p>
      </dgm:t>
    </dgm:pt>
    <dgm:pt modelId="{062DEA2B-5B9B-4471-BDA1-8EBD7553BF97}" type="sibTrans" cxnId="{16E78AC9-CAA8-468E-823A-AF6E341AB1CF}">
      <dgm:prSet/>
      <dgm:spPr/>
      <dgm:t>
        <a:bodyPr/>
        <a:lstStyle/>
        <a:p>
          <a:endParaRPr lang="en-US"/>
        </a:p>
      </dgm:t>
    </dgm:pt>
    <dgm:pt modelId="{C8299BD4-FBE3-4702-AE10-0C4731AC0E33}">
      <dgm:prSet phldrT="[Text]"/>
      <dgm:spPr/>
      <dgm:t>
        <a:bodyPr/>
        <a:lstStyle/>
        <a:p>
          <a:r>
            <a:rPr lang="en-US" b="0"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Section 10- Stability and Reactivity</a:t>
          </a:r>
          <a:endParaRPr lang="en-US"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E7BF48BB-5272-41E2-8B7C-91ADEFC6EA3C}" type="parTrans" cxnId="{A35B329E-A2D9-4627-B010-CCAA8EA54F01}">
      <dgm:prSet/>
      <dgm:spPr/>
      <dgm:t>
        <a:bodyPr/>
        <a:lstStyle/>
        <a:p>
          <a:endParaRPr lang="en-US"/>
        </a:p>
      </dgm:t>
    </dgm:pt>
    <dgm:pt modelId="{27C20BF3-083B-43DC-941F-239E1CEE6500}" type="sibTrans" cxnId="{A35B329E-A2D9-4627-B010-CCAA8EA54F01}">
      <dgm:prSet/>
      <dgm:spPr/>
      <dgm:t>
        <a:bodyPr/>
        <a:lstStyle/>
        <a:p>
          <a:endParaRPr lang="en-US"/>
        </a:p>
      </dgm:t>
    </dgm:pt>
    <dgm:pt modelId="{2F61FBD2-A4EF-4F2B-A194-940A29FAAD49}">
      <dgm:prSet phldrT="[Text]"/>
      <dgm:spPr/>
      <dgm:t>
        <a:bodyPr/>
        <a:lstStyle/>
        <a:p>
          <a:r>
            <a:rPr lang="en-US" b="0"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Section 13- Disposal Considerations</a:t>
          </a:r>
          <a:endParaRPr lang="en-US"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FE4EB9A8-5BEA-429B-8ACC-3F97BA7D38B0}" type="parTrans" cxnId="{CA3CCA92-8D21-445B-894D-A8BFD551CB39}">
      <dgm:prSet/>
      <dgm:spPr/>
      <dgm:t>
        <a:bodyPr/>
        <a:lstStyle/>
        <a:p>
          <a:endParaRPr lang="en-US"/>
        </a:p>
      </dgm:t>
    </dgm:pt>
    <dgm:pt modelId="{144BFD4A-950E-488B-A917-F30E87B33CED}" type="sibTrans" cxnId="{CA3CCA92-8D21-445B-894D-A8BFD551CB39}">
      <dgm:prSet/>
      <dgm:spPr/>
      <dgm:t>
        <a:bodyPr/>
        <a:lstStyle/>
        <a:p>
          <a:endParaRPr lang="en-US"/>
        </a:p>
      </dgm:t>
    </dgm:pt>
    <dgm:pt modelId="{5C8E5CB3-F1B7-43D0-AED4-77AA8C9A2BF3}" type="pres">
      <dgm:prSet presAssocID="{88003090-C956-4A37-BC61-7B645E919749}" presName="Name0" presStyleCnt="0">
        <dgm:presLayoutVars>
          <dgm:dir/>
          <dgm:animLvl val="lvl"/>
          <dgm:resizeHandles val="exact"/>
        </dgm:presLayoutVars>
      </dgm:prSet>
      <dgm:spPr/>
      <dgm:t>
        <a:bodyPr/>
        <a:lstStyle/>
        <a:p>
          <a:endParaRPr lang="en-US"/>
        </a:p>
      </dgm:t>
    </dgm:pt>
    <dgm:pt modelId="{761A36AB-B831-4C88-80D5-A66B38C4245C}" type="pres">
      <dgm:prSet presAssocID="{BC01A23B-8C95-4D12-B647-57F710715DBB}" presName="linNode" presStyleCnt="0"/>
      <dgm:spPr/>
    </dgm:pt>
    <dgm:pt modelId="{27A74AE7-DFF2-4152-8FC1-083C2AB46294}" type="pres">
      <dgm:prSet presAssocID="{BC01A23B-8C95-4D12-B647-57F710715DBB}" presName="parTx" presStyleLbl="revTx" presStyleIdx="0" presStyleCnt="2">
        <dgm:presLayoutVars>
          <dgm:chMax val="1"/>
          <dgm:bulletEnabled val="1"/>
        </dgm:presLayoutVars>
      </dgm:prSet>
      <dgm:spPr/>
      <dgm:t>
        <a:bodyPr/>
        <a:lstStyle/>
        <a:p>
          <a:endParaRPr lang="en-US"/>
        </a:p>
      </dgm:t>
    </dgm:pt>
    <dgm:pt modelId="{244F61CF-048A-4E57-BF99-A9E7880841E6}" type="pres">
      <dgm:prSet presAssocID="{BC01A23B-8C95-4D12-B647-57F710715DBB}" presName="bracket" presStyleLbl="parChTrans1D1" presStyleIdx="0" presStyleCnt="2"/>
      <dgm:spPr/>
    </dgm:pt>
    <dgm:pt modelId="{2AF1D2C9-1FC9-4992-B98B-0AB5B282BA89}" type="pres">
      <dgm:prSet presAssocID="{BC01A23B-8C95-4D12-B647-57F710715DBB}" presName="spH" presStyleCnt="0"/>
      <dgm:spPr/>
    </dgm:pt>
    <dgm:pt modelId="{4A59DEB5-3299-4D9F-9E3E-46A6CC73777E}" type="pres">
      <dgm:prSet presAssocID="{BC01A23B-8C95-4D12-B647-57F710715DBB}" presName="desTx" presStyleLbl="node1" presStyleIdx="0" presStyleCnt="2">
        <dgm:presLayoutVars>
          <dgm:bulletEnabled val="1"/>
        </dgm:presLayoutVars>
      </dgm:prSet>
      <dgm:spPr/>
      <dgm:t>
        <a:bodyPr/>
        <a:lstStyle/>
        <a:p>
          <a:endParaRPr lang="en-US"/>
        </a:p>
      </dgm:t>
    </dgm:pt>
    <dgm:pt modelId="{C38A0F23-4C7F-44BF-9AE4-E78E1A3980D6}" type="pres">
      <dgm:prSet presAssocID="{FFBFF28B-E817-40AE-B2BA-AFEC157C767B}" presName="spV" presStyleCnt="0"/>
      <dgm:spPr/>
    </dgm:pt>
    <dgm:pt modelId="{4B013CD2-0E97-4AC7-806B-B31F9673A0A7}" type="pres">
      <dgm:prSet presAssocID="{C85C7C03-CE3A-4D5B-96FB-87150AB53F6C}" presName="linNode" presStyleCnt="0"/>
      <dgm:spPr/>
    </dgm:pt>
    <dgm:pt modelId="{A8425B3C-65D0-41BC-8DA4-0555D6C00298}" type="pres">
      <dgm:prSet presAssocID="{C85C7C03-CE3A-4D5B-96FB-87150AB53F6C}" presName="parTx" presStyleLbl="revTx" presStyleIdx="1" presStyleCnt="2">
        <dgm:presLayoutVars>
          <dgm:chMax val="1"/>
          <dgm:bulletEnabled val="1"/>
        </dgm:presLayoutVars>
      </dgm:prSet>
      <dgm:spPr/>
      <dgm:t>
        <a:bodyPr/>
        <a:lstStyle/>
        <a:p>
          <a:endParaRPr lang="en-US"/>
        </a:p>
      </dgm:t>
    </dgm:pt>
    <dgm:pt modelId="{00963D24-BF9B-41BD-BD4E-E81F061AAADB}" type="pres">
      <dgm:prSet presAssocID="{C85C7C03-CE3A-4D5B-96FB-87150AB53F6C}" presName="bracket" presStyleLbl="parChTrans1D1" presStyleIdx="1" presStyleCnt="2"/>
      <dgm:spPr/>
    </dgm:pt>
    <dgm:pt modelId="{19DF6102-3C15-4C87-8C02-12D7D2F9937F}" type="pres">
      <dgm:prSet presAssocID="{C85C7C03-CE3A-4D5B-96FB-87150AB53F6C}" presName="spH" presStyleCnt="0"/>
      <dgm:spPr/>
    </dgm:pt>
    <dgm:pt modelId="{4B5F3186-9EA4-474A-AF6D-FFDF6028F378}" type="pres">
      <dgm:prSet presAssocID="{C85C7C03-CE3A-4D5B-96FB-87150AB53F6C}" presName="desTx" presStyleLbl="node1" presStyleIdx="1" presStyleCnt="2">
        <dgm:presLayoutVars>
          <dgm:bulletEnabled val="1"/>
        </dgm:presLayoutVars>
      </dgm:prSet>
      <dgm:spPr/>
      <dgm:t>
        <a:bodyPr/>
        <a:lstStyle/>
        <a:p>
          <a:endParaRPr lang="en-US"/>
        </a:p>
      </dgm:t>
    </dgm:pt>
  </dgm:ptLst>
  <dgm:cxnLst>
    <dgm:cxn modelId="{FEE7719B-A4DD-454A-B300-B6217ACA98DE}" type="presOf" srcId="{2F61FBD2-A4EF-4F2B-A194-940A29FAAD49}" destId="{4B5F3186-9EA4-474A-AF6D-FFDF6028F378}" srcOrd="0" destOrd="2" presId="urn:diagrams.loki3.com/BracketList"/>
    <dgm:cxn modelId="{0DBD027F-C673-406E-BD2A-D3CD841C2C96}" srcId="{88003090-C956-4A37-BC61-7B645E919749}" destId="{C85C7C03-CE3A-4D5B-96FB-87150AB53F6C}" srcOrd="1" destOrd="0" parTransId="{C79F14E8-6B43-46D3-888B-A693B1F9DBD1}" sibTransId="{3539C20B-23E1-4795-9B1B-A81CB8794FFB}"/>
    <dgm:cxn modelId="{C308C7CE-D70E-7649-AE25-5F97E47A1E3D}" type="presOf" srcId="{C85C7C03-CE3A-4D5B-96FB-87150AB53F6C}" destId="{A8425B3C-65D0-41BC-8DA4-0555D6C00298}" srcOrd="0" destOrd="0" presId="urn:diagrams.loki3.com/BracketList"/>
    <dgm:cxn modelId="{37F85935-F1E4-DA4D-96E7-00ADDB5B2563}" type="presOf" srcId="{C8299BD4-FBE3-4702-AE10-0C4731AC0E33}" destId="{4B5F3186-9EA4-474A-AF6D-FFDF6028F378}" srcOrd="0" destOrd="1" presId="urn:diagrams.loki3.com/BracketList"/>
    <dgm:cxn modelId="{B3E1440D-22CF-5C4B-8AC6-EBDBFEF39119}" type="presOf" srcId="{88003090-C956-4A37-BC61-7B645E919749}" destId="{5C8E5CB3-F1B7-43D0-AED4-77AA8C9A2BF3}" srcOrd="0" destOrd="0" presId="urn:diagrams.loki3.com/BracketList"/>
    <dgm:cxn modelId="{BA052A12-D3E4-450F-9307-9ACA3C078E48}" srcId="{88003090-C956-4A37-BC61-7B645E919749}" destId="{BC01A23B-8C95-4D12-B647-57F710715DBB}" srcOrd="0" destOrd="0" parTransId="{FAD146E4-312B-45EC-B43E-EFB73FDCC9FD}" sibTransId="{FFBFF28B-E817-40AE-B2BA-AFEC157C767B}"/>
    <dgm:cxn modelId="{A0B6257F-BCD8-A84C-A29D-5B0E0DF51DC1}" type="presOf" srcId="{B916D6A8-6533-42AB-AE9A-9CCAA184EE1A}" destId="{4A59DEB5-3299-4D9F-9E3E-46A6CC73777E}" srcOrd="0" destOrd="1" presId="urn:diagrams.loki3.com/BracketList"/>
    <dgm:cxn modelId="{A35B329E-A2D9-4627-B010-CCAA8EA54F01}" srcId="{C85C7C03-CE3A-4D5B-96FB-87150AB53F6C}" destId="{C8299BD4-FBE3-4702-AE10-0C4731AC0E33}" srcOrd="1" destOrd="0" parTransId="{E7BF48BB-5272-41E2-8B7C-91ADEFC6EA3C}" sibTransId="{27C20BF3-083B-43DC-941F-239E1CEE6500}"/>
    <dgm:cxn modelId="{7AC2F317-40DA-F34E-B115-06FF6FD69C60}" type="presOf" srcId="{BC01A23B-8C95-4D12-B647-57F710715DBB}" destId="{27A74AE7-DFF2-4152-8FC1-083C2AB46294}" srcOrd="0" destOrd="0" presId="urn:diagrams.loki3.com/BracketList"/>
    <dgm:cxn modelId="{CAD1EE07-8B5E-0844-9176-C1C847F27F4E}" type="presOf" srcId="{62993B34-1629-4D7D-A84D-738756E90DF1}" destId="{4B5F3186-9EA4-474A-AF6D-FFDF6028F378}" srcOrd="0" destOrd="0" presId="urn:diagrams.loki3.com/BracketList"/>
    <dgm:cxn modelId="{CA3CCA92-8D21-445B-894D-A8BFD551CB39}" srcId="{C85C7C03-CE3A-4D5B-96FB-87150AB53F6C}" destId="{2F61FBD2-A4EF-4F2B-A194-940A29FAAD49}" srcOrd="2" destOrd="0" parTransId="{FE4EB9A8-5BEA-429B-8ACC-3F97BA7D38B0}" sibTransId="{144BFD4A-950E-488B-A917-F30E87B33CED}"/>
    <dgm:cxn modelId="{CBBC793C-2F6F-4D75-BDB1-4B4E2C8C43C2}" srcId="{C85C7C03-CE3A-4D5B-96FB-87150AB53F6C}" destId="{62993B34-1629-4D7D-A84D-738756E90DF1}" srcOrd="0" destOrd="0" parTransId="{E01748B2-7F2D-46CB-ACAC-2A6F96FB30BC}" sibTransId="{7752A555-4237-4BF8-A00F-8AAA124C91A3}"/>
    <dgm:cxn modelId="{06A2277C-7E7E-4CAB-B10F-17A8A6A483A2}" srcId="{BC01A23B-8C95-4D12-B647-57F710715DBB}" destId="{EABF877D-7C99-4B6C-ADF8-913164CE5C07}" srcOrd="0" destOrd="0" parTransId="{FBB8C081-19FF-40BA-8D6F-4B23E0422AD1}" sibTransId="{8CB46452-25E4-4988-8054-3661552C4004}"/>
    <dgm:cxn modelId="{16E78AC9-CAA8-468E-823A-AF6E341AB1CF}" srcId="{BC01A23B-8C95-4D12-B647-57F710715DBB}" destId="{B916D6A8-6533-42AB-AE9A-9CCAA184EE1A}" srcOrd="1" destOrd="0" parTransId="{AD31E471-59D7-4C4E-9032-AE190E919905}" sibTransId="{062DEA2B-5B9B-4471-BDA1-8EBD7553BF97}"/>
    <dgm:cxn modelId="{3F905348-2C7E-F646-B1D9-4883C408153A}" type="presOf" srcId="{EABF877D-7C99-4B6C-ADF8-913164CE5C07}" destId="{4A59DEB5-3299-4D9F-9E3E-46A6CC73777E}" srcOrd="0" destOrd="0" presId="urn:diagrams.loki3.com/BracketList"/>
    <dgm:cxn modelId="{722D6779-F63C-A74E-8814-569AAE093BEF}" type="presParOf" srcId="{5C8E5CB3-F1B7-43D0-AED4-77AA8C9A2BF3}" destId="{761A36AB-B831-4C88-80D5-A66B38C4245C}" srcOrd="0" destOrd="0" presId="urn:diagrams.loki3.com/BracketList"/>
    <dgm:cxn modelId="{1B0E74F4-896E-7B4C-8507-D17FC0798812}" type="presParOf" srcId="{761A36AB-B831-4C88-80D5-A66B38C4245C}" destId="{27A74AE7-DFF2-4152-8FC1-083C2AB46294}" srcOrd="0" destOrd="0" presId="urn:diagrams.loki3.com/BracketList"/>
    <dgm:cxn modelId="{B5CFB3C6-9F31-C74B-9AC1-288ACA4070C6}" type="presParOf" srcId="{761A36AB-B831-4C88-80D5-A66B38C4245C}" destId="{244F61CF-048A-4E57-BF99-A9E7880841E6}" srcOrd="1" destOrd="0" presId="urn:diagrams.loki3.com/BracketList"/>
    <dgm:cxn modelId="{6DAD48D1-1895-4140-A959-EA61DE7F0DB3}" type="presParOf" srcId="{761A36AB-B831-4C88-80D5-A66B38C4245C}" destId="{2AF1D2C9-1FC9-4992-B98B-0AB5B282BA89}" srcOrd="2" destOrd="0" presId="urn:diagrams.loki3.com/BracketList"/>
    <dgm:cxn modelId="{00D99A09-29C0-934C-B46B-4991F5348F48}" type="presParOf" srcId="{761A36AB-B831-4C88-80D5-A66B38C4245C}" destId="{4A59DEB5-3299-4D9F-9E3E-46A6CC73777E}" srcOrd="3" destOrd="0" presId="urn:diagrams.loki3.com/BracketList"/>
    <dgm:cxn modelId="{41644530-5E46-E14D-A3E8-099911C778A9}" type="presParOf" srcId="{5C8E5CB3-F1B7-43D0-AED4-77AA8C9A2BF3}" destId="{C38A0F23-4C7F-44BF-9AE4-E78E1A3980D6}" srcOrd="1" destOrd="0" presId="urn:diagrams.loki3.com/BracketList"/>
    <dgm:cxn modelId="{B9F6C102-7E58-E44A-AE5E-3D1AE872BE32}" type="presParOf" srcId="{5C8E5CB3-F1B7-43D0-AED4-77AA8C9A2BF3}" destId="{4B013CD2-0E97-4AC7-806B-B31F9673A0A7}" srcOrd="2" destOrd="0" presId="urn:diagrams.loki3.com/BracketList"/>
    <dgm:cxn modelId="{B8D34458-43ED-5148-AFC5-4EF4A41C7607}" type="presParOf" srcId="{4B013CD2-0E97-4AC7-806B-B31F9673A0A7}" destId="{A8425B3C-65D0-41BC-8DA4-0555D6C00298}" srcOrd="0" destOrd="0" presId="urn:diagrams.loki3.com/BracketList"/>
    <dgm:cxn modelId="{F37A408E-DC11-0841-B599-BB6334DA68B7}" type="presParOf" srcId="{4B013CD2-0E97-4AC7-806B-B31F9673A0A7}" destId="{00963D24-BF9B-41BD-BD4E-E81F061AAADB}" srcOrd="1" destOrd="0" presId="urn:diagrams.loki3.com/BracketList"/>
    <dgm:cxn modelId="{E29096B0-0052-2147-9B66-D8E97B00BC2F}" type="presParOf" srcId="{4B013CD2-0E97-4AC7-806B-B31F9673A0A7}" destId="{19DF6102-3C15-4C87-8C02-12D7D2F9937F}" srcOrd="2" destOrd="0" presId="urn:diagrams.loki3.com/BracketList"/>
    <dgm:cxn modelId="{A9874F5A-048C-2C4B-869B-9A9DA587FBA8}" type="presParOf" srcId="{4B013CD2-0E97-4AC7-806B-B31F9673A0A7}" destId="{4B5F3186-9EA4-474A-AF6D-FFDF6028F378}"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39F81F-9E80-9141-A805-6C9B62D45465}" type="doc">
      <dgm:prSet loTypeId="urn:microsoft.com/office/officeart/2005/8/layout/pyramid1" loCatId="hierarchy" qsTypeId="urn:microsoft.com/office/officeart/2005/8/quickstyle/simple3" qsCatId="simple" csTypeId="urn:microsoft.com/office/officeart/2005/8/colors/colorful5" csCatId="colorful" phldr="1"/>
      <dgm:spPr/>
      <dgm:t>
        <a:bodyPr/>
        <a:lstStyle/>
        <a:p>
          <a:endParaRPr lang="en-US"/>
        </a:p>
      </dgm:t>
    </dgm:pt>
    <dgm:pt modelId="{43E33D52-C834-3C4B-B377-DA391E7C1CDE}">
      <dgm:prSet custT="1"/>
      <dgm:spPr/>
      <dgm:t>
        <a:bodyPr/>
        <a:lstStyle/>
        <a:p>
          <a:r>
            <a:rPr lang="en-US" sz="1600" b="1" dirty="0" smtClean="0"/>
            <a:t>Introductory STEM </a:t>
          </a:r>
          <a:r>
            <a:rPr lang="en-US" sz="1600" dirty="0" smtClean="0"/>
            <a:t>(supervised)</a:t>
          </a:r>
          <a:endParaRPr lang="en-US" sz="1600" dirty="0"/>
        </a:p>
      </dgm:t>
    </dgm:pt>
    <dgm:pt modelId="{3F7BD952-25A1-E84C-A8B3-B6B049798C41}" type="parTrans" cxnId="{8B5EBDD3-C1A1-D247-B1C4-59548D2C8E5A}">
      <dgm:prSet/>
      <dgm:spPr/>
      <dgm:t>
        <a:bodyPr/>
        <a:lstStyle/>
        <a:p>
          <a:endParaRPr lang="en-US"/>
        </a:p>
      </dgm:t>
    </dgm:pt>
    <dgm:pt modelId="{D6E28047-EF3C-7442-879C-DEDC8E5D1DE7}" type="sibTrans" cxnId="{8B5EBDD3-C1A1-D247-B1C4-59548D2C8E5A}">
      <dgm:prSet/>
      <dgm:spPr/>
      <dgm:t>
        <a:bodyPr/>
        <a:lstStyle/>
        <a:p>
          <a:endParaRPr lang="en-US"/>
        </a:p>
      </dgm:t>
    </dgm:pt>
    <dgm:pt modelId="{7F7B0C27-C7AE-6D4B-A52D-0C1733502112}">
      <dgm:prSet custT="1"/>
      <dgm:spPr/>
      <dgm:t>
        <a:bodyPr/>
        <a:lstStyle/>
        <a:p>
          <a:r>
            <a:rPr lang="en-US" sz="1600" b="1" dirty="0" smtClean="0"/>
            <a:t>Mentored undergrad </a:t>
          </a:r>
          <a:br>
            <a:rPr lang="en-US" sz="1600" b="1" dirty="0" smtClean="0"/>
          </a:br>
          <a:r>
            <a:rPr lang="en-US" sz="1600" dirty="0" smtClean="0"/>
            <a:t>(overseen on a daily basis)</a:t>
          </a:r>
          <a:endParaRPr lang="en-US" sz="1600" dirty="0"/>
        </a:p>
      </dgm:t>
    </dgm:pt>
    <dgm:pt modelId="{07D27623-73A3-0249-96D4-40A76AF4C48D}" type="parTrans" cxnId="{15ED3C51-1D07-D34A-9064-5737429C67DF}">
      <dgm:prSet/>
      <dgm:spPr/>
      <dgm:t>
        <a:bodyPr/>
        <a:lstStyle/>
        <a:p>
          <a:endParaRPr lang="en-US"/>
        </a:p>
      </dgm:t>
    </dgm:pt>
    <dgm:pt modelId="{8B81EEA6-930E-DE47-B6E8-7B43E5162052}" type="sibTrans" cxnId="{15ED3C51-1D07-D34A-9064-5737429C67DF}">
      <dgm:prSet/>
      <dgm:spPr/>
      <dgm:t>
        <a:bodyPr/>
        <a:lstStyle/>
        <a:p>
          <a:endParaRPr lang="en-US"/>
        </a:p>
      </dgm:t>
    </dgm:pt>
    <dgm:pt modelId="{3DFB3B05-8DE7-DB4A-98CF-950585C4C6A1}">
      <dgm:prSet custT="1"/>
      <dgm:spPr/>
      <dgm:t>
        <a:bodyPr/>
        <a:lstStyle/>
        <a:p>
          <a:r>
            <a:rPr lang="en-US" sz="1600" b="1" dirty="0" smtClean="0"/>
            <a:t>Graduate</a:t>
          </a:r>
          <a:r>
            <a:rPr lang="en-US" sz="1600" dirty="0" smtClean="0"/>
            <a:t> </a:t>
          </a:r>
          <a:br>
            <a:rPr lang="en-US" sz="1600" dirty="0" smtClean="0"/>
          </a:br>
          <a:r>
            <a:rPr lang="en-US" sz="1600" dirty="0" smtClean="0"/>
            <a:t>(provided general scientific oversight empowered by  safety leadership) </a:t>
          </a:r>
          <a:endParaRPr lang="en-US" sz="1600" dirty="0"/>
        </a:p>
      </dgm:t>
    </dgm:pt>
    <dgm:pt modelId="{53D01396-5689-1142-BDE8-C6517044CC76}" type="parTrans" cxnId="{45429C47-036C-2B45-9E40-06B9FA92F763}">
      <dgm:prSet/>
      <dgm:spPr/>
      <dgm:t>
        <a:bodyPr/>
        <a:lstStyle/>
        <a:p>
          <a:endParaRPr lang="en-US"/>
        </a:p>
      </dgm:t>
    </dgm:pt>
    <dgm:pt modelId="{B7F63630-E7F5-FA40-81D8-CE65F50CD003}" type="sibTrans" cxnId="{45429C47-036C-2B45-9E40-06B9FA92F763}">
      <dgm:prSet/>
      <dgm:spPr/>
      <dgm:t>
        <a:bodyPr/>
        <a:lstStyle/>
        <a:p>
          <a:endParaRPr lang="en-US"/>
        </a:p>
      </dgm:t>
    </dgm:pt>
    <dgm:pt modelId="{190454E6-B327-A04C-AC23-13CD7C92BBE9}">
      <dgm:prSet custT="1"/>
      <dgm:spPr/>
      <dgm:t>
        <a:bodyPr/>
        <a:lstStyle/>
        <a:p>
          <a:r>
            <a:rPr lang="en-US" sz="1600" b="1" dirty="0" smtClean="0"/>
            <a:t>Professional Chemists</a:t>
          </a:r>
          <a:br>
            <a:rPr lang="en-US" sz="1600" b="1" dirty="0" smtClean="0"/>
          </a:br>
          <a:r>
            <a:rPr lang="en-US" sz="1600" dirty="0" smtClean="0"/>
            <a:t>(safety leaders expected address novel hazards, support research teams and coordinate with institutional support services)</a:t>
          </a:r>
          <a:endParaRPr lang="en-US" sz="1600" dirty="0"/>
        </a:p>
      </dgm:t>
    </dgm:pt>
    <dgm:pt modelId="{1EB51BA3-58CB-594B-B246-459DF8ADD82F}" type="parTrans" cxnId="{88C06D04-684D-CA46-B1E5-5712BDF4ABDC}">
      <dgm:prSet/>
      <dgm:spPr/>
      <dgm:t>
        <a:bodyPr/>
        <a:lstStyle/>
        <a:p>
          <a:endParaRPr lang="en-US"/>
        </a:p>
      </dgm:t>
    </dgm:pt>
    <dgm:pt modelId="{A6A12EED-2B00-1B4E-AB41-605ABA96833C}" type="sibTrans" cxnId="{88C06D04-684D-CA46-B1E5-5712BDF4ABDC}">
      <dgm:prSet/>
      <dgm:spPr/>
      <dgm:t>
        <a:bodyPr/>
        <a:lstStyle/>
        <a:p>
          <a:endParaRPr lang="en-US"/>
        </a:p>
      </dgm:t>
    </dgm:pt>
    <dgm:pt modelId="{3DB8B283-D8D4-5647-B343-08B5F1A1F0B3}">
      <dgm:prSet custT="1"/>
      <dgm:spPr/>
      <dgm:t>
        <a:bodyPr/>
        <a:lstStyle/>
        <a:p>
          <a:r>
            <a:rPr lang="en-US" sz="1600" b="1" dirty="0" smtClean="0"/>
            <a:t>Safety professional </a:t>
          </a:r>
          <a:br>
            <a:rPr lang="en-US" sz="1600" b="1" dirty="0" smtClean="0"/>
          </a:br>
          <a:r>
            <a:rPr lang="en-US" sz="1600" dirty="0" smtClean="0"/>
            <a:t>(liaison to other stakeholders)</a:t>
          </a:r>
          <a:endParaRPr lang="en-US" sz="1600" dirty="0"/>
        </a:p>
      </dgm:t>
    </dgm:pt>
    <dgm:pt modelId="{FFFDC7BF-2816-9A40-80F4-E4C8D9682932}" type="parTrans" cxnId="{4F55B822-3355-D24E-A10F-DC5F17B72C21}">
      <dgm:prSet/>
      <dgm:spPr/>
      <dgm:t>
        <a:bodyPr/>
        <a:lstStyle/>
        <a:p>
          <a:endParaRPr lang="en-US"/>
        </a:p>
      </dgm:t>
    </dgm:pt>
    <dgm:pt modelId="{FF1BE63C-554A-154B-A6AE-DF8081EC6642}" type="sibTrans" cxnId="{4F55B822-3355-D24E-A10F-DC5F17B72C21}">
      <dgm:prSet/>
      <dgm:spPr/>
      <dgm:t>
        <a:bodyPr/>
        <a:lstStyle/>
        <a:p>
          <a:endParaRPr lang="en-US"/>
        </a:p>
      </dgm:t>
    </dgm:pt>
    <dgm:pt modelId="{03FD2555-91F5-0C46-A020-CF3556215544}" type="pres">
      <dgm:prSet presAssocID="{1839F81F-9E80-9141-A805-6C9B62D45465}" presName="Name0" presStyleCnt="0">
        <dgm:presLayoutVars>
          <dgm:dir/>
          <dgm:animLvl val="lvl"/>
          <dgm:resizeHandles val="exact"/>
        </dgm:presLayoutVars>
      </dgm:prSet>
      <dgm:spPr/>
      <dgm:t>
        <a:bodyPr/>
        <a:lstStyle/>
        <a:p>
          <a:endParaRPr lang="en-US"/>
        </a:p>
      </dgm:t>
    </dgm:pt>
    <dgm:pt modelId="{BDFB8F69-E2B6-B141-9C71-524F59A51115}" type="pres">
      <dgm:prSet presAssocID="{43E33D52-C834-3C4B-B377-DA391E7C1CDE}" presName="Name8" presStyleCnt="0"/>
      <dgm:spPr/>
    </dgm:pt>
    <dgm:pt modelId="{7CAD39B5-6E5A-FA48-994B-67B256879AB5}" type="pres">
      <dgm:prSet presAssocID="{43E33D52-C834-3C4B-B377-DA391E7C1CDE}" presName="level" presStyleLbl="node1" presStyleIdx="0" presStyleCnt="5">
        <dgm:presLayoutVars>
          <dgm:chMax val="1"/>
          <dgm:bulletEnabled val="1"/>
        </dgm:presLayoutVars>
      </dgm:prSet>
      <dgm:spPr/>
      <dgm:t>
        <a:bodyPr/>
        <a:lstStyle/>
        <a:p>
          <a:endParaRPr lang="en-US"/>
        </a:p>
      </dgm:t>
    </dgm:pt>
    <dgm:pt modelId="{3C37D858-4915-B145-BB3E-DD6152BD896E}" type="pres">
      <dgm:prSet presAssocID="{43E33D52-C834-3C4B-B377-DA391E7C1CDE}" presName="levelTx" presStyleLbl="revTx" presStyleIdx="0" presStyleCnt="0">
        <dgm:presLayoutVars>
          <dgm:chMax val="1"/>
          <dgm:bulletEnabled val="1"/>
        </dgm:presLayoutVars>
      </dgm:prSet>
      <dgm:spPr/>
      <dgm:t>
        <a:bodyPr/>
        <a:lstStyle/>
        <a:p>
          <a:endParaRPr lang="en-US"/>
        </a:p>
      </dgm:t>
    </dgm:pt>
    <dgm:pt modelId="{E9819DF9-669F-464F-920D-E5FAED3050B2}" type="pres">
      <dgm:prSet presAssocID="{7F7B0C27-C7AE-6D4B-A52D-0C1733502112}" presName="Name8" presStyleCnt="0"/>
      <dgm:spPr/>
    </dgm:pt>
    <dgm:pt modelId="{D74C47FC-4EE7-1144-A39E-D07B2AD73D6A}" type="pres">
      <dgm:prSet presAssocID="{7F7B0C27-C7AE-6D4B-A52D-0C1733502112}" presName="level" presStyleLbl="node1" presStyleIdx="1" presStyleCnt="5">
        <dgm:presLayoutVars>
          <dgm:chMax val="1"/>
          <dgm:bulletEnabled val="1"/>
        </dgm:presLayoutVars>
      </dgm:prSet>
      <dgm:spPr/>
      <dgm:t>
        <a:bodyPr/>
        <a:lstStyle/>
        <a:p>
          <a:endParaRPr lang="en-US"/>
        </a:p>
      </dgm:t>
    </dgm:pt>
    <dgm:pt modelId="{0B17F351-67E6-EC40-BE03-0CCB463A6F3C}" type="pres">
      <dgm:prSet presAssocID="{7F7B0C27-C7AE-6D4B-A52D-0C1733502112}" presName="levelTx" presStyleLbl="revTx" presStyleIdx="0" presStyleCnt="0">
        <dgm:presLayoutVars>
          <dgm:chMax val="1"/>
          <dgm:bulletEnabled val="1"/>
        </dgm:presLayoutVars>
      </dgm:prSet>
      <dgm:spPr/>
      <dgm:t>
        <a:bodyPr/>
        <a:lstStyle/>
        <a:p>
          <a:endParaRPr lang="en-US"/>
        </a:p>
      </dgm:t>
    </dgm:pt>
    <dgm:pt modelId="{342794AD-62C1-DB46-ABA0-5D7F0A887A29}" type="pres">
      <dgm:prSet presAssocID="{3DFB3B05-8DE7-DB4A-98CF-950585C4C6A1}" presName="Name8" presStyleCnt="0"/>
      <dgm:spPr/>
    </dgm:pt>
    <dgm:pt modelId="{DEE51ADA-37F6-1344-BB96-4D370397F9B8}" type="pres">
      <dgm:prSet presAssocID="{3DFB3B05-8DE7-DB4A-98CF-950585C4C6A1}" presName="level" presStyleLbl="node1" presStyleIdx="2" presStyleCnt="5">
        <dgm:presLayoutVars>
          <dgm:chMax val="1"/>
          <dgm:bulletEnabled val="1"/>
        </dgm:presLayoutVars>
      </dgm:prSet>
      <dgm:spPr/>
      <dgm:t>
        <a:bodyPr/>
        <a:lstStyle/>
        <a:p>
          <a:endParaRPr lang="en-US"/>
        </a:p>
      </dgm:t>
    </dgm:pt>
    <dgm:pt modelId="{CDF2A558-61A1-0A47-AE9B-6CFFDA1E5624}" type="pres">
      <dgm:prSet presAssocID="{3DFB3B05-8DE7-DB4A-98CF-950585C4C6A1}" presName="levelTx" presStyleLbl="revTx" presStyleIdx="0" presStyleCnt="0">
        <dgm:presLayoutVars>
          <dgm:chMax val="1"/>
          <dgm:bulletEnabled val="1"/>
        </dgm:presLayoutVars>
      </dgm:prSet>
      <dgm:spPr/>
      <dgm:t>
        <a:bodyPr/>
        <a:lstStyle/>
        <a:p>
          <a:endParaRPr lang="en-US"/>
        </a:p>
      </dgm:t>
    </dgm:pt>
    <dgm:pt modelId="{5724C617-3103-ED47-B541-8567800464A7}" type="pres">
      <dgm:prSet presAssocID="{190454E6-B327-A04C-AC23-13CD7C92BBE9}" presName="Name8" presStyleCnt="0"/>
      <dgm:spPr/>
    </dgm:pt>
    <dgm:pt modelId="{B0E485CA-7666-E841-B304-CF20087F98B2}" type="pres">
      <dgm:prSet presAssocID="{190454E6-B327-A04C-AC23-13CD7C92BBE9}" presName="level" presStyleLbl="node1" presStyleIdx="3" presStyleCnt="5">
        <dgm:presLayoutVars>
          <dgm:chMax val="1"/>
          <dgm:bulletEnabled val="1"/>
        </dgm:presLayoutVars>
      </dgm:prSet>
      <dgm:spPr/>
      <dgm:t>
        <a:bodyPr/>
        <a:lstStyle/>
        <a:p>
          <a:endParaRPr lang="en-US"/>
        </a:p>
      </dgm:t>
    </dgm:pt>
    <dgm:pt modelId="{2852BD39-880A-004E-91FF-3E5D4167853D}" type="pres">
      <dgm:prSet presAssocID="{190454E6-B327-A04C-AC23-13CD7C92BBE9}" presName="levelTx" presStyleLbl="revTx" presStyleIdx="0" presStyleCnt="0">
        <dgm:presLayoutVars>
          <dgm:chMax val="1"/>
          <dgm:bulletEnabled val="1"/>
        </dgm:presLayoutVars>
      </dgm:prSet>
      <dgm:spPr/>
      <dgm:t>
        <a:bodyPr/>
        <a:lstStyle/>
        <a:p>
          <a:endParaRPr lang="en-US"/>
        </a:p>
      </dgm:t>
    </dgm:pt>
    <dgm:pt modelId="{FD395A89-8FD5-E44E-ABEA-F3E9B9BA0042}" type="pres">
      <dgm:prSet presAssocID="{3DB8B283-D8D4-5647-B343-08B5F1A1F0B3}" presName="Name8" presStyleCnt="0"/>
      <dgm:spPr/>
    </dgm:pt>
    <dgm:pt modelId="{EDBEE600-6100-9B46-8F9D-C3B44312F639}" type="pres">
      <dgm:prSet presAssocID="{3DB8B283-D8D4-5647-B343-08B5F1A1F0B3}" presName="level" presStyleLbl="node1" presStyleIdx="4" presStyleCnt="5" custLinFactNeighborX="-25066" custLinFactNeighborY="5816">
        <dgm:presLayoutVars>
          <dgm:chMax val="1"/>
          <dgm:bulletEnabled val="1"/>
        </dgm:presLayoutVars>
      </dgm:prSet>
      <dgm:spPr/>
      <dgm:t>
        <a:bodyPr/>
        <a:lstStyle/>
        <a:p>
          <a:endParaRPr lang="en-US"/>
        </a:p>
      </dgm:t>
    </dgm:pt>
    <dgm:pt modelId="{9FC02B89-E8B7-4443-A303-C1CB84884E23}" type="pres">
      <dgm:prSet presAssocID="{3DB8B283-D8D4-5647-B343-08B5F1A1F0B3}" presName="levelTx" presStyleLbl="revTx" presStyleIdx="0" presStyleCnt="0">
        <dgm:presLayoutVars>
          <dgm:chMax val="1"/>
          <dgm:bulletEnabled val="1"/>
        </dgm:presLayoutVars>
      </dgm:prSet>
      <dgm:spPr/>
      <dgm:t>
        <a:bodyPr/>
        <a:lstStyle/>
        <a:p>
          <a:endParaRPr lang="en-US"/>
        </a:p>
      </dgm:t>
    </dgm:pt>
  </dgm:ptLst>
  <dgm:cxnLst>
    <dgm:cxn modelId="{8B5EBDD3-C1A1-D247-B1C4-59548D2C8E5A}" srcId="{1839F81F-9E80-9141-A805-6C9B62D45465}" destId="{43E33D52-C834-3C4B-B377-DA391E7C1CDE}" srcOrd="0" destOrd="0" parTransId="{3F7BD952-25A1-E84C-A8B3-B6B049798C41}" sibTransId="{D6E28047-EF3C-7442-879C-DEDC8E5D1DE7}"/>
    <dgm:cxn modelId="{B0929F49-A90D-A746-A9DE-FC67154663E5}" type="presOf" srcId="{3DB8B283-D8D4-5647-B343-08B5F1A1F0B3}" destId="{9FC02B89-E8B7-4443-A303-C1CB84884E23}" srcOrd="1" destOrd="0" presId="urn:microsoft.com/office/officeart/2005/8/layout/pyramid1"/>
    <dgm:cxn modelId="{DFA5F6A3-B3DD-9B4B-9F2A-AC45946399F6}" type="presOf" srcId="{43E33D52-C834-3C4B-B377-DA391E7C1CDE}" destId="{3C37D858-4915-B145-BB3E-DD6152BD896E}" srcOrd="1" destOrd="0" presId="urn:microsoft.com/office/officeart/2005/8/layout/pyramid1"/>
    <dgm:cxn modelId="{15ED3C51-1D07-D34A-9064-5737429C67DF}" srcId="{1839F81F-9E80-9141-A805-6C9B62D45465}" destId="{7F7B0C27-C7AE-6D4B-A52D-0C1733502112}" srcOrd="1" destOrd="0" parTransId="{07D27623-73A3-0249-96D4-40A76AF4C48D}" sibTransId="{8B81EEA6-930E-DE47-B6E8-7B43E5162052}"/>
    <dgm:cxn modelId="{CB0A978A-9F54-514C-8236-DCD8ECF694CC}" type="presOf" srcId="{3DFB3B05-8DE7-DB4A-98CF-950585C4C6A1}" destId="{DEE51ADA-37F6-1344-BB96-4D370397F9B8}" srcOrd="0" destOrd="0" presId="urn:microsoft.com/office/officeart/2005/8/layout/pyramid1"/>
    <dgm:cxn modelId="{8F3FFED4-791B-1249-BDAE-1AC38DF4980D}" type="presOf" srcId="{190454E6-B327-A04C-AC23-13CD7C92BBE9}" destId="{2852BD39-880A-004E-91FF-3E5D4167853D}" srcOrd="1" destOrd="0" presId="urn:microsoft.com/office/officeart/2005/8/layout/pyramid1"/>
    <dgm:cxn modelId="{6DA3F276-3DF5-C646-81AA-46FE00CA81AF}" type="presOf" srcId="{7F7B0C27-C7AE-6D4B-A52D-0C1733502112}" destId="{0B17F351-67E6-EC40-BE03-0CCB463A6F3C}" srcOrd="1" destOrd="0" presId="urn:microsoft.com/office/officeart/2005/8/layout/pyramid1"/>
    <dgm:cxn modelId="{4F55B822-3355-D24E-A10F-DC5F17B72C21}" srcId="{1839F81F-9E80-9141-A805-6C9B62D45465}" destId="{3DB8B283-D8D4-5647-B343-08B5F1A1F0B3}" srcOrd="4" destOrd="0" parTransId="{FFFDC7BF-2816-9A40-80F4-E4C8D9682932}" sibTransId="{FF1BE63C-554A-154B-A6AE-DF8081EC6642}"/>
    <dgm:cxn modelId="{608AF0F5-BB61-6F42-8DEC-A7B559CB9738}" type="presOf" srcId="{43E33D52-C834-3C4B-B377-DA391E7C1CDE}" destId="{7CAD39B5-6E5A-FA48-994B-67B256879AB5}" srcOrd="0" destOrd="0" presId="urn:microsoft.com/office/officeart/2005/8/layout/pyramid1"/>
    <dgm:cxn modelId="{88C06D04-684D-CA46-B1E5-5712BDF4ABDC}" srcId="{1839F81F-9E80-9141-A805-6C9B62D45465}" destId="{190454E6-B327-A04C-AC23-13CD7C92BBE9}" srcOrd="3" destOrd="0" parTransId="{1EB51BA3-58CB-594B-B246-459DF8ADD82F}" sibTransId="{A6A12EED-2B00-1B4E-AB41-605ABA96833C}"/>
    <dgm:cxn modelId="{45429C47-036C-2B45-9E40-06B9FA92F763}" srcId="{1839F81F-9E80-9141-A805-6C9B62D45465}" destId="{3DFB3B05-8DE7-DB4A-98CF-950585C4C6A1}" srcOrd="2" destOrd="0" parTransId="{53D01396-5689-1142-BDE8-C6517044CC76}" sibTransId="{B7F63630-E7F5-FA40-81D8-CE65F50CD003}"/>
    <dgm:cxn modelId="{A297EAA0-C943-164D-9EB2-144B188FD2D1}" type="presOf" srcId="{3DFB3B05-8DE7-DB4A-98CF-950585C4C6A1}" destId="{CDF2A558-61A1-0A47-AE9B-6CFFDA1E5624}" srcOrd="1" destOrd="0" presId="urn:microsoft.com/office/officeart/2005/8/layout/pyramid1"/>
    <dgm:cxn modelId="{EF390B6C-0069-D544-87FA-257FA3D68695}" type="presOf" srcId="{190454E6-B327-A04C-AC23-13CD7C92BBE9}" destId="{B0E485CA-7666-E841-B304-CF20087F98B2}" srcOrd="0" destOrd="0" presId="urn:microsoft.com/office/officeart/2005/8/layout/pyramid1"/>
    <dgm:cxn modelId="{255C1054-8BFC-9F42-A0D2-C6566340D766}" type="presOf" srcId="{1839F81F-9E80-9141-A805-6C9B62D45465}" destId="{03FD2555-91F5-0C46-A020-CF3556215544}" srcOrd="0" destOrd="0" presId="urn:microsoft.com/office/officeart/2005/8/layout/pyramid1"/>
    <dgm:cxn modelId="{56B5AEB3-5C4C-9547-8BD2-64DA88B5A95C}" type="presOf" srcId="{3DB8B283-D8D4-5647-B343-08B5F1A1F0B3}" destId="{EDBEE600-6100-9B46-8F9D-C3B44312F639}" srcOrd="0" destOrd="0" presId="urn:microsoft.com/office/officeart/2005/8/layout/pyramid1"/>
    <dgm:cxn modelId="{5C6F21E4-249C-CB4F-BD8D-A5C7A7377ECC}" type="presOf" srcId="{7F7B0C27-C7AE-6D4B-A52D-0C1733502112}" destId="{D74C47FC-4EE7-1144-A39E-D07B2AD73D6A}" srcOrd="0" destOrd="0" presId="urn:microsoft.com/office/officeart/2005/8/layout/pyramid1"/>
    <dgm:cxn modelId="{E8899207-81F3-2340-996A-4E4CE8515395}" type="presParOf" srcId="{03FD2555-91F5-0C46-A020-CF3556215544}" destId="{BDFB8F69-E2B6-B141-9C71-524F59A51115}" srcOrd="0" destOrd="0" presId="urn:microsoft.com/office/officeart/2005/8/layout/pyramid1"/>
    <dgm:cxn modelId="{25E5ECA9-6C31-0046-B943-50C84F07CB02}" type="presParOf" srcId="{BDFB8F69-E2B6-B141-9C71-524F59A51115}" destId="{7CAD39B5-6E5A-FA48-994B-67B256879AB5}" srcOrd="0" destOrd="0" presId="urn:microsoft.com/office/officeart/2005/8/layout/pyramid1"/>
    <dgm:cxn modelId="{7130FF95-0E8E-BF4F-9F84-B3B47D06CB83}" type="presParOf" srcId="{BDFB8F69-E2B6-B141-9C71-524F59A51115}" destId="{3C37D858-4915-B145-BB3E-DD6152BD896E}" srcOrd="1" destOrd="0" presId="urn:microsoft.com/office/officeart/2005/8/layout/pyramid1"/>
    <dgm:cxn modelId="{5AF7452B-1B9F-9F49-8CA1-C6555CEA75C1}" type="presParOf" srcId="{03FD2555-91F5-0C46-A020-CF3556215544}" destId="{E9819DF9-669F-464F-920D-E5FAED3050B2}" srcOrd="1" destOrd="0" presId="urn:microsoft.com/office/officeart/2005/8/layout/pyramid1"/>
    <dgm:cxn modelId="{43CD1F22-67BC-3E49-A2DB-9ECC79D196BA}" type="presParOf" srcId="{E9819DF9-669F-464F-920D-E5FAED3050B2}" destId="{D74C47FC-4EE7-1144-A39E-D07B2AD73D6A}" srcOrd="0" destOrd="0" presId="urn:microsoft.com/office/officeart/2005/8/layout/pyramid1"/>
    <dgm:cxn modelId="{0095BF29-7139-2849-A89C-5ADAB916AB57}" type="presParOf" srcId="{E9819DF9-669F-464F-920D-E5FAED3050B2}" destId="{0B17F351-67E6-EC40-BE03-0CCB463A6F3C}" srcOrd="1" destOrd="0" presId="urn:microsoft.com/office/officeart/2005/8/layout/pyramid1"/>
    <dgm:cxn modelId="{741090EE-5F9E-004E-BB0C-EB18FE231E40}" type="presParOf" srcId="{03FD2555-91F5-0C46-A020-CF3556215544}" destId="{342794AD-62C1-DB46-ABA0-5D7F0A887A29}" srcOrd="2" destOrd="0" presId="urn:microsoft.com/office/officeart/2005/8/layout/pyramid1"/>
    <dgm:cxn modelId="{9B524D9C-2C39-4C4C-9B37-D48012582EB1}" type="presParOf" srcId="{342794AD-62C1-DB46-ABA0-5D7F0A887A29}" destId="{DEE51ADA-37F6-1344-BB96-4D370397F9B8}" srcOrd="0" destOrd="0" presId="urn:microsoft.com/office/officeart/2005/8/layout/pyramid1"/>
    <dgm:cxn modelId="{130BB812-1C1E-1849-9197-1C2573238E90}" type="presParOf" srcId="{342794AD-62C1-DB46-ABA0-5D7F0A887A29}" destId="{CDF2A558-61A1-0A47-AE9B-6CFFDA1E5624}" srcOrd="1" destOrd="0" presId="urn:microsoft.com/office/officeart/2005/8/layout/pyramid1"/>
    <dgm:cxn modelId="{4EF841CB-317D-5B4D-BE78-3305B8A0B304}" type="presParOf" srcId="{03FD2555-91F5-0C46-A020-CF3556215544}" destId="{5724C617-3103-ED47-B541-8567800464A7}" srcOrd="3" destOrd="0" presId="urn:microsoft.com/office/officeart/2005/8/layout/pyramid1"/>
    <dgm:cxn modelId="{306C1871-87A7-AF49-A132-5C6CB3A655F0}" type="presParOf" srcId="{5724C617-3103-ED47-B541-8567800464A7}" destId="{B0E485CA-7666-E841-B304-CF20087F98B2}" srcOrd="0" destOrd="0" presId="urn:microsoft.com/office/officeart/2005/8/layout/pyramid1"/>
    <dgm:cxn modelId="{15CB5CAF-AE35-AF41-8D6F-919C767A9088}" type="presParOf" srcId="{5724C617-3103-ED47-B541-8567800464A7}" destId="{2852BD39-880A-004E-91FF-3E5D4167853D}" srcOrd="1" destOrd="0" presId="urn:microsoft.com/office/officeart/2005/8/layout/pyramid1"/>
    <dgm:cxn modelId="{2A77F355-5155-BA41-85D0-B907ECA0A3FF}" type="presParOf" srcId="{03FD2555-91F5-0C46-A020-CF3556215544}" destId="{FD395A89-8FD5-E44E-ABEA-F3E9B9BA0042}" srcOrd="4" destOrd="0" presId="urn:microsoft.com/office/officeart/2005/8/layout/pyramid1"/>
    <dgm:cxn modelId="{F775EB33-BCEB-054E-8A79-7BB0BE4CC013}" type="presParOf" srcId="{FD395A89-8FD5-E44E-ABEA-F3E9B9BA0042}" destId="{EDBEE600-6100-9B46-8F9D-C3B44312F639}" srcOrd="0" destOrd="0" presId="urn:microsoft.com/office/officeart/2005/8/layout/pyramid1"/>
    <dgm:cxn modelId="{7F0E686F-9AC5-B94B-8256-432900E223F7}" type="presParOf" srcId="{FD395A89-8FD5-E44E-ABEA-F3E9B9BA0042}" destId="{9FC02B89-E8B7-4443-A303-C1CB84884E23}"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EE77A0-C7E9-44C5-A4CD-63A331D37D18}" type="doc">
      <dgm:prSet loTypeId="urn:microsoft.com/office/officeart/2005/8/layout/radial4" loCatId="relationship" qsTypeId="urn:microsoft.com/office/officeart/2005/8/quickstyle/simple1" qsCatId="simple" csTypeId="urn:microsoft.com/office/officeart/2005/8/colors/accent2_2" csCatId="accent2" phldr="1"/>
      <dgm:spPr/>
      <dgm:t>
        <a:bodyPr/>
        <a:lstStyle/>
        <a:p>
          <a:endParaRPr lang="en-US"/>
        </a:p>
      </dgm:t>
    </dgm:pt>
    <dgm:pt modelId="{94420C6D-2F50-48C5-AF96-C2AA0E4621BB}">
      <dgm:prSet phldrT="[Text]"/>
      <dgm:spPr/>
      <dgm:t>
        <a:bodyPr/>
        <a:lstStyle/>
        <a:p>
          <a:r>
            <a:rPr lang="en-US" dirty="0" smtClean="0"/>
            <a:t>Learning</a:t>
          </a:r>
          <a:endParaRPr lang="en-US" dirty="0"/>
        </a:p>
      </dgm:t>
    </dgm:pt>
    <dgm:pt modelId="{C214E441-3C68-468D-B4F0-9F96E9B7FF73}" type="parTrans" cxnId="{0552B2C6-9668-4DCA-800E-7856DAC9513D}">
      <dgm:prSet/>
      <dgm:spPr/>
      <dgm:t>
        <a:bodyPr/>
        <a:lstStyle/>
        <a:p>
          <a:endParaRPr lang="en-US"/>
        </a:p>
      </dgm:t>
    </dgm:pt>
    <dgm:pt modelId="{87E4BCAA-B758-43E0-A3E4-1C95A9E8827F}" type="sibTrans" cxnId="{0552B2C6-9668-4DCA-800E-7856DAC9513D}">
      <dgm:prSet/>
      <dgm:spPr/>
      <dgm:t>
        <a:bodyPr/>
        <a:lstStyle/>
        <a:p>
          <a:endParaRPr lang="en-US"/>
        </a:p>
      </dgm:t>
    </dgm:pt>
    <dgm:pt modelId="{030CAB3A-82FC-422C-A6E8-08880C96720F}">
      <dgm:prSet phldrT="[Text]"/>
      <dgm:spPr/>
      <dgm:t>
        <a:bodyPr/>
        <a:lstStyle/>
        <a:p>
          <a:r>
            <a:rPr lang="en-US" b="1" u="sng" dirty="0" smtClean="0">
              <a:latin typeface="Arial" charset="0"/>
            </a:rPr>
            <a:t>Knowledge:</a:t>
          </a:r>
        </a:p>
        <a:p>
          <a:r>
            <a:rPr lang="en-US" b="1" i="1" dirty="0" smtClean="0">
              <a:latin typeface="Arial" charset="0"/>
            </a:rPr>
            <a:t>Acquisition of information</a:t>
          </a:r>
          <a:r>
            <a:rPr lang="en-US" dirty="0" smtClean="0">
              <a:latin typeface="Arial" charset="0"/>
            </a:rPr>
            <a:t/>
          </a:r>
          <a:br>
            <a:rPr lang="en-US" dirty="0" smtClean="0">
              <a:latin typeface="Arial" charset="0"/>
            </a:rPr>
          </a:br>
          <a:r>
            <a:rPr lang="en-US" dirty="0" smtClean="0">
              <a:latin typeface="Arial" charset="0"/>
            </a:rPr>
            <a:t>GHS; CPT Safety Education Guidelines</a:t>
          </a:r>
          <a:endParaRPr lang="en-US" dirty="0"/>
        </a:p>
      </dgm:t>
    </dgm:pt>
    <dgm:pt modelId="{8ED076FC-B72F-402D-955A-99D9FB854998}" type="parTrans" cxnId="{92C1E18F-AAF4-4F35-92FC-E3C99FE248DB}">
      <dgm:prSet/>
      <dgm:spPr/>
      <dgm:t>
        <a:bodyPr/>
        <a:lstStyle/>
        <a:p>
          <a:endParaRPr lang="en-US"/>
        </a:p>
      </dgm:t>
    </dgm:pt>
    <dgm:pt modelId="{12B35792-357F-4C1E-BB35-150C68D7947A}" type="sibTrans" cxnId="{92C1E18F-AAF4-4F35-92FC-E3C99FE248DB}">
      <dgm:prSet/>
      <dgm:spPr/>
      <dgm:t>
        <a:bodyPr/>
        <a:lstStyle/>
        <a:p>
          <a:endParaRPr lang="en-US"/>
        </a:p>
      </dgm:t>
    </dgm:pt>
    <dgm:pt modelId="{FD1C4995-B239-4D80-AD91-71EA67471BCB}">
      <dgm:prSet phldrT="[Text]"/>
      <dgm:spPr/>
      <dgm:t>
        <a:bodyPr/>
        <a:lstStyle/>
        <a:p>
          <a:r>
            <a:rPr lang="en-US" b="1" u="sng" dirty="0" smtClean="0">
              <a:latin typeface="Arial" charset="0"/>
            </a:rPr>
            <a:t>Skills:</a:t>
          </a:r>
        </a:p>
        <a:p>
          <a:r>
            <a:rPr lang="en-US" b="1" i="1" dirty="0" smtClean="0">
              <a:latin typeface="Arial" charset="0"/>
            </a:rPr>
            <a:t>Using information in specific context</a:t>
          </a:r>
        </a:p>
        <a:p>
          <a:r>
            <a:rPr lang="en-US" dirty="0" smtClean="0">
              <a:latin typeface="Arial" charset="0"/>
            </a:rPr>
            <a:t>Math and Lab Operations; SACL and Prudent Practices</a:t>
          </a:r>
          <a:endParaRPr lang="en-US" dirty="0"/>
        </a:p>
      </dgm:t>
    </dgm:pt>
    <dgm:pt modelId="{77D3340D-A437-4829-823E-D6DE6D312AF1}" type="parTrans" cxnId="{76E33C48-DE32-449A-843F-E620427D4B8C}">
      <dgm:prSet/>
      <dgm:spPr/>
      <dgm:t>
        <a:bodyPr/>
        <a:lstStyle/>
        <a:p>
          <a:endParaRPr lang="en-US"/>
        </a:p>
      </dgm:t>
    </dgm:pt>
    <dgm:pt modelId="{715A3592-6E58-47FD-9BB8-625229E9B404}" type="sibTrans" cxnId="{76E33C48-DE32-449A-843F-E620427D4B8C}">
      <dgm:prSet/>
      <dgm:spPr/>
      <dgm:t>
        <a:bodyPr/>
        <a:lstStyle/>
        <a:p>
          <a:endParaRPr lang="en-US"/>
        </a:p>
      </dgm:t>
    </dgm:pt>
    <dgm:pt modelId="{C0EA096D-475C-4091-A3B4-5CEC4C99E387}">
      <dgm:prSet phldrT="[Text]"/>
      <dgm:spPr/>
      <dgm:t>
        <a:bodyPr/>
        <a:lstStyle/>
        <a:p>
          <a:r>
            <a:rPr lang="en-US" b="1" u="sng" dirty="0" smtClean="0">
              <a:latin typeface="Arial" charset="0"/>
            </a:rPr>
            <a:t>Culture:</a:t>
          </a:r>
        </a:p>
        <a:p>
          <a:r>
            <a:rPr lang="en-US" b="1" i="1" dirty="0" smtClean="0">
              <a:latin typeface="Arial" charset="0"/>
            </a:rPr>
            <a:t>Group learning </a:t>
          </a:r>
          <a:r>
            <a:rPr lang="en-US" b="1" u="sng" dirty="0" smtClean="0">
              <a:latin typeface="Arial" charset="0"/>
            </a:rPr>
            <a:t> </a:t>
          </a:r>
          <a:r>
            <a:rPr lang="en-US" dirty="0" smtClean="0">
              <a:latin typeface="Arial" charset="0"/>
            </a:rPr>
            <a:t/>
          </a:r>
          <a:br>
            <a:rPr lang="en-US" dirty="0" smtClean="0">
              <a:latin typeface="Arial" charset="0"/>
            </a:rPr>
          </a:br>
          <a:r>
            <a:rPr lang="en-US" dirty="0" smtClean="0">
              <a:latin typeface="Arial" charset="0"/>
            </a:rPr>
            <a:t>Community safety awareness; Leadership and empowerment</a:t>
          </a:r>
          <a:endParaRPr lang="en-US" dirty="0"/>
        </a:p>
      </dgm:t>
    </dgm:pt>
    <dgm:pt modelId="{5B0B6A73-12AD-4407-8775-5CC4C5C1FFD1}" type="parTrans" cxnId="{50A8D8FF-D733-4D06-9C4D-27903987A45F}">
      <dgm:prSet/>
      <dgm:spPr/>
      <dgm:t>
        <a:bodyPr/>
        <a:lstStyle/>
        <a:p>
          <a:endParaRPr lang="en-US"/>
        </a:p>
      </dgm:t>
    </dgm:pt>
    <dgm:pt modelId="{186FCE9A-06AF-4D4F-B5E5-E901BD68CCB6}" type="sibTrans" cxnId="{50A8D8FF-D733-4D06-9C4D-27903987A45F}">
      <dgm:prSet/>
      <dgm:spPr/>
      <dgm:t>
        <a:bodyPr/>
        <a:lstStyle/>
        <a:p>
          <a:endParaRPr lang="en-US"/>
        </a:p>
      </dgm:t>
    </dgm:pt>
    <dgm:pt modelId="{ED87026B-5264-4496-A524-489BEBAF5385}" type="pres">
      <dgm:prSet presAssocID="{81EE77A0-C7E9-44C5-A4CD-63A331D37D18}" presName="cycle" presStyleCnt="0">
        <dgm:presLayoutVars>
          <dgm:chMax val="1"/>
          <dgm:dir/>
          <dgm:animLvl val="ctr"/>
          <dgm:resizeHandles val="exact"/>
        </dgm:presLayoutVars>
      </dgm:prSet>
      <dgm:spPr/>
      <dgm:t>
        <a:bodyPr/>
        <a:lstStyle/>
        <a:p>
          <a:endParaRPr lang="en-US"/>
        </a:p>
      </dgm:t>
    </dgm:pt>
    <dgm:pt modelId="{3C3D6C5B-2B89-43C2-917D-11350F5CA93B}" type="pres">
      <dgm:prSet presAssocID="{94420C6D-2F50-48C5-AF96-C2AA0E4621BB}" presName="centerShape" presStyleLbl="node0" presStyleIdx="0" presStyleCnt="1"/>
      <dgm:spPr/>
      <dgm:t>
        <a:bodyPr/>
        <a:lstStyle/>
        <a:p>
          <a:endParaRPr lang="en-US"/>
        </a:p>
      </dgm:t>
    </dgm:pt>
    <dgm:pt modelId="{792A2911-B786-47A1-B7B9-765EF2BCDEB5}" type="pres">
      <dgm:prSet presAssocID="{8ED076FC-B72F-402D-955A-99D9FB854998}" presName="parTrans" presStyleLbl="bgSibTrans2D1" presStyleIdx="0" presStyleCnt="3"/>
      <dgm:spPr/>
      <dgm:t>
        <a:bodyPr/>
        <a:lstStyle/>
        <a:p>
          <a:endParaRPr lang="en-US"/>
        </a:p>
      </dgm:t>
    </dgm:pt>
    <dgm:pt modelId="{6D891C4B-C974-49C0-9AED-4144E0B546BA}" type="pres">
      <dgm:prSet presAssocID="{030CAB3A-82FC-422C-A6E8-08880C96720F}" presName="node" presStyleLbl="node1" presStyleIdx="0" presStyleCnt="3">
        <dgm:presLayoutVars>
          <dgm:bulletEnabled val="1"/>
        </dgm:presLayoutVars>
      </dgm:prSet>
      <dgm:spPr/>
      <dgm:t>
        <a:bodyPr/>
        <a:lstStyle/>
        <a:p>
          <a:endParaRPr lang="en-US"/>
        </a:p>
      </dgm:t>
    </dgm:pt>
    <dgm:pt modelId="{F1D245F0-26A4-4AB0-9DF9-5218E08F558B}" type="pres">
      <dgm:prSet presAssocID="{77D3340D-A437-4829-823E-D6DE6D312AF1}" presName="parTrans" presStyleLbl="bgSibTrans2D1" presStyleIdx="1" presStyleCnt="3"/>
      <dgm:spPr/>
      <dgm:t>
        <a:bodyPr/>
        <a:lstStyle/>
        <a:p>
          <a:endParaRPr lang="en-US"/>
        </a:p>
      </dgm:t>
    </dgm:pt>
    <dgm:pt modelId="{9B5E96A2-B416-43B4-A324-F33A85CB01F4}" type="pres">
      <dgm:prSet presAssocID="{FD1C4995-B239-4D80-AD91-71EA67471BCB}" presName="node" presStyleLbl="node1" presStyleIdx="1" presStyleCnt="3">
        <dgm:presLayoutVars>
          <dgm:bulletEnabled val="1"/>
        </dgm:presLayoutVars>
      </dgm:prSet>
      <dgm:spPr/>
      <dgm:t>
        <a:bodyPr/>
        <a:lstStyle/>
        <a:p>
          <a:endParaRPr lang="en-US"/>
        </a:p>
      </dgm:t>
    </dgm:pt>
    <dgm:pt modelId="{9353B5B1-095E-4FDB-8F54-26215DC4CB2A}" type="pres">
      <dgm:prSet presAssocID="{5B0B6A73-12AD-4407-8775-5CC4C5C1FFD1}" presName="parTrans" presStyleLbl="bgSibTrans2D1" presStyleIdx="2" presStyleCnt="3"/>
      <dgm:spPr/>
      <dgm:t>
        <a:bodyPr/>
        <a:lstStyle/>
        <a:p>
          <a:endParaRPr lang="en-US"/>
        </a:p>
      </dgm:t>
    </dgm:pt>
    <dgm:pt modelId="{149AF679-85A1-4BA2-B182-6356F95F2AA7}" type="pres">
      <dgm:prSet presAssocID="{C0EA096D-475C-4091-A3B4-5CEC4C99E387}" presName="node" presStyleLbl="node1" presStyleIdx="2" presStyleCnt="3">
        <dgm:presLayoutVars>
          <dgm:bulletEnabled val="1"/>
        </dgm:presLayoutVars>
      </dgm:prSet>
      <dgm:spPr/>
      <dgm:t>
        <a:bodyPr/>
        <a:lstStyle/>
        <a:p>
          <a:endParaRPr lang="en-US"/>
        </a:p>
      </dgm:t>
    </dgm:pt>
  </dgm:ptLst>
  <dgm:cxnLst>
    <dgm:cxn modelId="{0552B2C6-9668-4DCA-800E-7856DAC9513D}" srcId="{81EE77A0-C7E9-44C5-A4CD-63A331D37D18}" destId="{94420C6D-2F50-48C5-AF96-C2AA0E4621BB}" srcOrd="0" destOrd="0" parTransId="{C214E441-3C68-468D-B4F0-9F96E9B7FF73}" sibTransId="{87E4BCAA-B758-43E0-A3E4-1C95A9E8827F}"/>
    <dgm:cxn modelId="{76E33C48-DE32-449A-843F-E620427D4B8C}" srcId="{94420C6D-2F50-48C5-AF96-C2AA0E4621BB}" destId="{FD1C4995-B239-4D80-AD91-71EA67471BCB}" srcOrd="1" destOrd="0" parTransId="{77D3340D-A437-4829-823E-D6DE6D312AF1}" sibTransId="{715A3592-6E58-47FD-9BB8-625229E9B404}"/>
    <dgm:cxn modelId="{438881D3-7DE7-4A75-A076-80CE1D4A6EC1}" type="presOf" srcId="{81EE77A0-C7E9-44C5-A4CD-63A331D37D18}" destId="{ED87026B-5264-4496-A524-489BEBAF5385}" srcOrd="0" destOrd="0" presId="urn:microsoft.com/office/officeart/2005/8/layout/radial4"/>
    <dgm:cxn modelId="{E354C242-B3F6-4EDD-90F1-5B43E2028628}" type="presOf" srcId="{C0EA096D-475C-4091-A3B4-5CEC4C99E387}" destId="{149AF679-85A1-4BA2-B182-6356F95F2AA7}" srcOrd="0" destOrd="0" presId="urn:microsoft.com/office/officeart/2005/8/layout/radial4"/>
    <dgm:cxn modelId="{B8B6250C-FF7E-4C54-BA51-37E9A2AED3DB}" type="presOf" srcId="{030CAB3A-82FC-422C-A6E8-08880C96720F}" destId="{6D891C4B-C974-49C0-9AED-4144E0B546BA}" srcOrd="0" destOrd="0" presId="urn:microsoft.com/office/officeart/2005/8/layout/radial4"/>
    <dgm:cxn modelId="{0EE56C24-1949-4C79-BC9B-E00F97C2CF1E}" type="presOf" srcId="{77D3340D-A437-4829-823E-D6DE6D312AF1}" destId="{F1D245F0-26A4-4AB0-9DF9-5218E08F558B}" srcOrd="0" destOrd="0" presId="urn:microsoft.com/office/officeart/2005/8/layout/radial4"/>
    <dgm:cxn modelId="{121D28DC-0CEC-425B-9FE5-B1399305EFAD}" type="presOf" srcId="{94420C6D-2F50-48C5-AF96-C2AA0E4621BB}" destId="{3C3D6C5B-2B89-43C2-917D-11350F5CA93B}" srcOrd="0" destOrd="0" presId="urn:microsoft.com/office/officeart/2005/8/layout/radial4"/>
    <dgm:cxn modelId="{50A8D8FF-D733-4D06-9C4D-27903987A45F}" srcId="{94420C6D-2F50-48C5-AF96-C2AA0E4621BB}" destId="{C0EA096D-475C-4091-A3B4-5CEC4C99E387}" srcOrd="2" destOrd="0" parTransId="{5B0B6A73-12AD-4407-8775-5CC4C5C1FFD1}" sibTransId="{186FCE9A-06AF-4D4F-B5E5-E901BD68CCB6}"/>
    <dgm:cxn modelId="{9D047FE7-7962-4FDD-8D11-1396661D670E}" type="presOf" srcId="{5B0B6A73-12AD-4407-8775-5CC4C5C1FFD1}" destId="{9353B5B1-095E-4FDB-8F54-26215DC4CB2A}" srcOrd="0" destOrd="0" presId="urn:microsoft.com/office/officeart/2005/8/layout/radial4"/>
    <dgm:cxn modelId="{92C1E18F-AAF4-4F35-92FC-E3C99FE248DB}" srcId="{94420C6D-2F50-48C5-AF96-C2AA0E4621BB}" destId="{030CAB3A-82FC-422C-A6E8-08880C96720F}" srcOrd="0" destOrd="0" parTransId="{8ED076FC-B72F-402D-955A-99D9FB854998}" sibTransId="{12B35792-357F-4C1E-BB35-150C68D7947A}"/>
    <dgm:cxn modelId="{E9C7CD5E-9782-48C9-BADE-5C753A9EFCE0}" type="presOf" srcId="{FD1C4995-B239-4D80-AD91-71EA67471BCB}" destId="{9B5E96A2-B416-43B4-A324-F33A85CB01F4}" srcOrd="0" destOrd="0" presId="urn:microsoft.com/office/officeart/2005/8/layout/radial4"/>
    <dgm:cxn modelId="{D905A263-10EE-4EF5-96FB-12CEA7B363F7}" type="presOf" srcId="{8ED076FC-B72F-402D-955A-99D9FB854998}" destId="{792A2911-B786-47A1-B7B9-765EF2BCDEB5}" srcOrd="0" destOrd="0" presId="urn:microsoft.com/office/officeart/2005/8/layout/radial4"/>
    <dgm:cxn modelId="{2F537346-30BE-4892-8228-CC9099AF809E}" type="presParOf" srcId="{ED87026B-5264-4496-A524-489BEBAF5385}" destId="{3C3D6C5B-2B89-43C2-917D-11350F5CA93B}" srcOrd="0" destOrd="0" presId="urn:microsoft.com/office/officeart/2005/8/layout/radial4"/>
    <dgm:cxn modelId="{413C3C18-880A-4284-A02E-3799669721B7}" type="presParOf" srcId="{ED87026B-5264-4496-A524-489BEBAF5385}" destId="{792A2911-B786-47A1-B7B9-765EF2BCDEB5}" srcOrd="1" destOrd="0" presId="urn:microsoft.com/office/officeart/2005/8/layout/radial4"/>
    <dgm:cxn modelId="{D6845B89-8D01-4B51-899B-67E29E6D1C87}" type="presParOf" srcId="{ED87026B-5264-4496-A524-489BEBAF5385}" destId="{6D891C4B-C974-49C0-9AED-4144E0B546BA}" srcOrd="2" destOrd="0" presId="urn:microsoft.com/office/officeart/2005/8/layout/radial4"/>
    <dgm:cxn modelId="{C684165C-02AE-4175-9FFA-69BE9FD60A2B}" type="presParOf" srcId="{ED87026B-5264-4496-A524-489BEBAF5385}" destId="{F1D245F0-26A4-4AB0-9DF9-5218E08F558B}" srcOrd="3" destOrd="0" presId="urn:microsoft.com/office/officeart/2005/8/layout/radial4"/>
    <dgm:cxn modelId="{5F32185D-1E37-4A42-AFF5-9DCA1DD0224E}" type="presParOf" srcId="{ED87026B-5264-4496-A524-489BEBAF5385}" destId="{9B5E96A2-B416-43B4-A324-F33A85CB01F4}" srcOrd="4" destOrd="0" presId="urn:microsoft.com/office/officeart/2005/8/layout/radial4"/>
    <dgm:cxn modelId="{9C5B9121-0367-4084-82B7-ADBA571D06A5}" type="presParOf" srcId="{ED87026B-5264-4496-A524-489BEBAF5385}" destId="{9353B5B1-095E-4FDB-8F54-26215DC4CB2A}" srcOrd="5" destOrd="0" presId="urn:microsoft.com/office/officeart/2005/8/layout/radial4"/>
    <dgm:cxn modelId="{C8CC841D-0025-4718-8487-48B94287D6C5}" type="presParOf" srcId="{ED87026B-5264-4496-A524-489BEBAF5385}" destId="{149AF679-85A1-4BA2-B182-6356F95F2AA7}"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3CC1-B2E1-40F7-B4D9-5CE844DF05E7}">
      <dsp:nvSpPr>
        <dsp:cNvPr id="0" name=""/>
        <dsp:cNvSpPr/>
      </dsp:nvSpPr>
      <dsp:spPr>
        <a:xfrm>
          <a:off x="0" y="0"/>
          <a:ext cx="4858842" cy="1582511"/>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BFEEE4-3B8D-4BE3-BBEC-466E35B88945}">
      <dsp:nvSpPr>
        <dsp:cNvPr id="0" name=""/>
        <dsp:cNvSpPr/>
      </dsp:nvSpPr>
      <dsp:spPr>
        <a:xfrm>
          <a:off x="147884" y="331729"/>
          <a:ext cx="1322468" cy="919053"/>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9F552C-EAC4-400D-A3AA-6F299ADF1AA3}">
      <dsp:nvSpPr>
        <dsp:cNvPr id="0" name=""/>
        <dsp:cNvSpPr/>
      </dsp:nvSpPr>
      <dsp:spPr>
        <a:xfrm rot="10800000">
          <a:off x="147884" y="1582511"/>
          <a:ext cx="1322468" cy="1934181"/>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kern="1200" dirty="0" smtClean="0"/>
            <a:t>Division of Chemical Health and Safety</a:t>
          </a:r>
          <a:endParaRPr lang="en-US" sz="2000" kern="1200" dirty="0"/>
        </a:p>
      </dsp:txBody>
      <dsp:txXfrm rot="10800000">
        <a:off x="188554" y="1582511"/>
        <a:ext cx="1241128" cy="1893511"/>
      </dsp:txXfrm>
    </dsp:sp>
    <dsp:sp modelId="{AD4E4EB7-80F7-46EE-95DB-22526D0B06D2}">
      <dsp:nvSpPr>
        <dsp:cNvPr id="0" name=""/>
        <dsp:cNvSpPr/>
      </dsp:nvSpPr>
      <dsp:spPr>
        <a:xfrm>
          <a:off x="1896697" y="226181"/>
          <a:ext cx="1065446" cy="1186852"/>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7390A9-4B69-45B0-BED7-DC176AA008C8}">
      <dsp:nvSpPr>
        <dsp:cNvPr id="0" name=""/>
        <dsp:cNvSpPr/>
      </dsp:nvSpPr>
      <dsp:spPr>
        <a:xfrm rot="10800000">
          <a:off x="1602600" y="1582511"/>
          <a:ext cx="1653641" cy="1934181"/>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kern="1200" dirty="0" smtClean="0"/>
            <a:t>Division of Chemical Information</a:t>
          </a:r>
          <a:endParaRPr lang="en-US" sz="2000" kern="1200" dirty="0"/>
        </a:p>
      </dsp:txBody>
      <dsp:txXfrm rot="10800000">
        <a:off x="1653455" y="1582511"/>
        <a:ext cx="1551931" cy="1883326"/>
      </dsp:txXfrm>
    </dsp:sp>
    <dsp:sp modelId="{32C28B0A-CF70-4C65-B848-48B3E5C05EA2}">
      <dsp:nvSpPr>
        <dsp:cNvPr id="0" name=""/>
        <dsp:cNvSpPr/>
      </dsp:nvSpPr>
      <dsp:spPr>
        <a:xfrm>
          <a:off x="3414620" y="304550"/>
          <a:ext cx="1270204" cy="973411"/>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A71BF8-D698-4E5A-A8F6-C43377093E18}">
      <dsp:nvSpPr>
        <dsp:cNvPr id="0" name=""/>
        <dsp:cNvSpPr/>
      </dsp:nvSpPr>
      <dsp:spPr>
        <a:xfrm rot="10800000">
          <a:off x="3388488" y="1582511"/>
          <a:ext cx="1322468" cy="1934181"/>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dirty="0" smtClean="0"/>
            <a:t>Division of Chemical Education</a:t>
          </a:r>
          <a:endParaRPr lang="en-US" sz="1800" kern="1200" dirty="0"/>
        </a:p>
      </dsp:txBody>
      <dsp:txXfrm rot="10800000">
        <a:off x="3429158" y="1582511"/>
        <a:ext cx="1241128" cy="18935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236AF-BC91-481A-A48D-1146F512808E}">
      <dsp:nvSpPr>
        <dsp:cNvPr id="0" name=""/>
        <dsp:cNvSpPr/>
      </dsp:nvSpPr>
      <dsp:spPr>
        <a:xfrm>
          <a:off x="2774524" y="0"/>
          <a:ext cx="1705875" cy="1706049"/>
        </a:xfrm>
        <a:prstGeom prst="circularArrow">
          <a:avLst>
            <a:gd name="adj1" fmla="val 10980"/>
            <a:gd name="adj2" fmla="val 1142322"/>
            <a:gd name="adj3" fmla="val 4500000"/>
            <a:gd name="adj4" fmla="val 10800000"/>
            <a:gd name="adj5" fmla="val 12500"/>
          </a:avLst>
        </a:prstGeom>
        <a:gradFill rotWithShape="0">
          <a:gsLst>
            <a:gs pos="42000">
              <a:srgbClr val="CC403C"/>
            </a:gs>
            <a:gs pos="100000">
              <a:srgbClr val="FF9B9A"/>
            </a:gs>
          </a:gsLst>
          <a:lin ang="162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9FAB74-5B37-4E14-ABFC-3E32D49B3B9F}">
      <dsp:nvSpPr>
        <dsp:cNvPr id="0" name=""/>
        <dsp:cNvSpPr/>
      </dsp:nvSpPr>
      <dsp:spPr>
        <a:xfrm>
          <a:off x="3151154" y="617543"/>
          <a:ext cx="951975" cy="475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High School</a:t>
          </a:r>
          <a:endParaRPr lang="en-US" sz="1400" b="1" kern="1200" dirty="0"/>
        </a:p>
      </dsp:txBody>
      <dsp:txXfrm>
        <a:off x="3151154" y="617543"/>
        <a:ext cx="951975" cy="475938"/>
      </dsp:txXfrm>
    </dsp:sp>
    <dsp:sp modelId="{91021331-25BA-484A-B2E1-1750EA358A76}">
      <dsp:nvSpPr>
        <dsp:cNvPr id="0" name=""/>
        <dsp:cNvSpPr/>
      </dsp:nvSpPr>
      <dsp:spPr>
        <a:xfrm>
          <a:off x="2300616" y="980378"/>
          <a:ext cx="1705875" cy="1706049"/>
        </a:xfrm>
        <a:prstGeom prst="leftCircularArrow">
          <a:avLst>
            <a:gd name="adj1" fmla="val 10980"/>
            <a:gd name="adj2" fmla="val 1142322"/>
            <a:gd name="adj3" fmla="val 6300000"/>
            <a:gd name="adj4" fmla="val 18900000"/>
            <a:gd name="adj5" fmla="val 12500"/>
          </a:avLst>
        </a:prstGeom>
        <a:gradFill rotWithShape="0">
          <a:gsLst>
            <a:gs pos="54000">
              <a:srgbClr val="A0CA4A"/>
            </a:gs>
            <a:gs pos="87000">
              <a:srgbClr val="CC403C"/>
            </a:gs>
          </a:gsLst>
          <a:lin ang="162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9CA5D4-7AD0-4492-8EB9-6BD0CC6CE4F1}">
      <dsp:nvSpPr>
        <dsp:cNvPr id="0" name=""/>
        <dsp:cNvSpPr/>
      </dsp:nvSpPr>
      <dsp:spPr>
        <a:xfrm>
          <a:off x="2557757" y="1599732"/>
          <a:ext cx="1187113" cy="475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Undergraduate teaching labs</a:t>
          </a:r>
          <a:endParaRPr lang="en-US" sz="1400" kern="1200" dirty="0"/>
        </a:p>
      </dsp:txBody>
      <dsp:txXfrm>
        <a:off x="2557757" y="1599732"/>
        <a:ext cx="1187113" cy="475938"/>
      </dsp:txXfrm>
    </dsp:sp>
    <dsp:sp modelId="{8C153036-DC6F-47FD-A428-E0174088DF15}">
      <dsp:nvSpPr>
        <dsp:cNvPr id="0" name=""/>
        <dsp:cNvSpPr/>
      </dsp:nvSpPr>
      <dsp:spPr>
        <a:xfrm>
          <a:off x="2774524" y="1964376"/>
          <a:ext cx="1705875" cy="1706049"/>
        </a:xfrm>
        <a:prstGeom prst="circularArrow">
          <a:avLst>
            <a:gd name="adj1" fmla="val 10980"/>
            <a:gd name="adj2" fmla="val 1142322"/>
            <a:gd name="adj3" fmla="val 4500000"/>
            <a:gd name="adj4" fmla="val 13500000"/>
            <a:gd name="adj5" fmla="val 12500"/>
          </a:avLst>
        </a:prstGeom>
        <a:gradFill rotWithShape="0">
          <a:gsLst>
            <a:gs pos="67000">
              <a:srgbClr val="7F5BAB"/>
            </a:gs>
            <a:gs pos="79000">
              <a:srgbClr val="A0CA4A"/>
            </a:gs>
          </a:gsLst>
          <a:lin ang="162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5BBA1F-820D-4ACD-88A1-800E691A6B91}">
      <dsp:nvSpPr>
        <dsp:cNvPr id="0" name=""/>
        <dsp:cNvSpPr/>
      </dsp:nvSpPr>
      <dsp:spPr>
        <a:xfrm>
          <a:off x="3151154" y="2581920"/>
          <a:ext cx="951975" cy="475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“Mentored” research labs</a:t>
          </a:r>
          <a:endParaRPr lang="en-US" sz="1400" kern="1200" dirty="0"/>
        </a:p>
      </dsp:txBody>
      <dsp:txXfrm>
        <a:off x="3151154" y="2581920"/>
        <a:ext cx="951975" cy="475938"/>
      </dsp:txXfrm>
    </dsp:sp>
    <dsp:sp modelId="{060CCDD9-2B13-4E06-888C-97FB7FF21D65}">
      <dsp:nvSpPr>
        <dsp:cNvPr id="0" name=""/>
        <dsp:cNvSpPr/>
      </dsp:nvSpPr>
      <dsp:spPr>
        <a:xfrm>
          <a:off x="2422213" y="3057858"/>
          <a:ext cx="1465561" cy="1466270"/>
        </a:xfrm>
        <a:prstGeom prst="blockArc">
          <a:avLst>
            <a:gd name="adj1" fmla="val 0"/>
            <a:gd name="adj2" fmla="val 18900000"/>
            <a:gd name="adj3" fmla="val 12740"/>
          </a:avLst>
        </a:prstGeom>
        <a:gradFill rotWithShape="0">
          <a:gsLst>
            <a:gs pos="0">
              <a:srgbClr val="39B7D9"/>
            </a:gs>
            <a:gs pos="84000">
              <a:srgbClr val="7F5BAB"/>
            </a:gs>
          </a:gsLst>
          <a:lin ang="162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3CBEB4-8B8A-44F9-9EEF-14CE86242CCB}">
      <dsp:nvSpPr>
        <dsp:cNvPr id="0" name=""/>
        <dsp:cNvSpPr/>
      </dsp:nvSpPr>
      <dsp:spPr>
        <a:xfrm>
          <a:off x="2675326" y="3564108"/>
          <a:ext cx="951975" cy="475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Research </a:t>
          </a:r>
          <a:br>
            <a:rPr lang="en-US" sz="1400" b="1" kern="1200" dirty="0" smtClean="0">
              <a:solidFill>
                <a:schemeClr val="tx1"/>
              </a:solidFill>
            </a:rPr>
          </a:br>
          <a:r>
            <a:rPr lang="en-US" sz="1400" b="1" kern="1200" dirty="0" smtClean="0">
              <a:solidFill>
                <a:schemeClr val="tx1"/>
              </a:solidFill>
            </a:rPr>
            <a:t>lab work</a:t>
          </a:r>
          <a:endParaRPr lang="en-US" sz="1400" kern="1200" dirty="0"/>
        </a:p>
      </dsp:txBody>
      <dsp:txXfrm>
        <a:off x="2675326" y="3564108"/>
        <a:ext cx="951975" cy="4759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A74AE7-DFF2-4152-8FC1-083C2AB46294}">
      <dsp:nvSpPr>
        <dsp:cNvPr id="0" name=""/>
        <dsp:cNvSpPr/>
      </dsp:nvSpPr>
      <dsp:spPr>
        <a:xfrm>
          <a:off x="3311" y="306806"/>
          <a:ext cx="1693794" cy="85201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92024" tIns="68580" rIns="192024" bIns="68580" numCol="1" spcCol="1270" anchor="ctr" anchorCtr="0">
          <a:noAutofit/>
        </a:bodyPr>
        <a:lstStyle/>
        <a:p>
          <a:pPr lvl="0" algn="r" defTabSz="1200150">
            <a:lnSpc>
              <a:spcPct val="90000"/>
            </a:lnSpc>
            <a:spcBef>
              <a:spcPct val="0"/>
            </a:spcBef>
            <a:spcAft>
              <a:spcPct val="35000"/>
            </a:spcAft>
          </a:pPr>
          <a:r>
            <a:rPr lang="en-US" sz="2700" kern="1200" dirty="0" smtClean="0">
              <a:latin typeface="Arial" panose="020B0604020202020204" pitchFamily="34" charset="0"/>
              <a:cs typeface="Arial" panose="020B0604020202020204" pitchFamily="34" charset="0"/>
            </a:rPr>
            <a:t>Tier 1 (&gt;80%)</a:t>
          </a:r>
          <a:endParaRPr lang="en-US" sz="2700" kern="1200" dirty="0">
            <a:latin typeface="Arial" panose="020B0604020202020204" pitchFamily="34" charset="0"/>
            <a:cs typeface="Arial" panose="020B0604020202020204" pitchFamily="34" charset="0"/>
          </a:endParaRPr>
        </a:p>
      </dsp:txBody>
      <dsp:txXfrm>
        <a:off x="3311" y="306806"/>
        <a:ext cx="1693794" cy="852018"/>
      </dsp:txXfrm>
    </dsp:sp>
    <dsp:sp modelId="{244F61CF-048A-4E57-BF99-A9E7880841E6}">
      <dsp:nvSpPr>
        <dsp:cNvPr id="0" name=""/>
        <dsp:cNvSpPr/>
      </dsp:nvSpPr>
      <dsp:spPr>
        <a:xfrm>
          <a:off x="1697105" y="67175"/>
          <a:ext cx="338758" cy="1331279"/>
        </a:xfrm>
        <a:prstGeom prst="leftBrace">
          <a:avLst>
            <a:gd name="adj1" fmla="val 35000"/>
            <a:gd name="adj2" fmla="val 50000"/>
          </a:avLst>
        </a:prstGeom>
        <a:noFill/>
        <a:ln w="254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A59DEB5-3299-4D9F-9E3E-46A6CC73777E}">
      <dsp:nvSpPr>
        <dsp:cNvPr id="0" name=""/>
        <dsp:cNvSpPr/>
      </dsp:nvSpPr>
      <dsp:spPr>
        <a:xfrm>
          <a:off x="2171368" y="67175"/>
          <a:ext cx="4607120" cy="1331279"/>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228600" lvl="1" indent="-228600" algn="l" defTabSz="1200150">
            <a:lnSpc>
              <a:spcPct val="90000"/>
            </a:lnSpc>
            <a:spcBef>
              <a:spcPct val="0"/>
            </a:spcBef>
            <a:spcAft>
              <a:spcPct val="15000"/>
            </a:spcAft>
            <a:buChar char="•"/>
          </a:pPr>
          <a:r>
            <a:rPr lang="en-US" sz="2700" b="0" kern="1200"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Section 2- Hazards</a:t>
          </a:r>
          <a:endParaRPr lang="en-US" sz="2700" b="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228600" lvl="1" indent="-228600" algn="l" defTabSz="1200150">
            <a:lnSpc>
              <a:spcPct val="90000"/>
            </a:lnSpc>
            <a:spcBef>
              <a:spcPct val="0"/>
            </a:spcBef>
            <a:spcAft>
              <a:spcPct val="15000"/>
            </a:spcAft>
            <a:buChar char="•"/>
          </a:pPr>
          <a:r>
            <a:rPr lang="en-US" sz="2700" b="0" kern="1200"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Section 7- Handling and Storage</a:t>
          </a:r>
          <a:endParaRPr lang="en-US" sz="2700" b="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sp:txBody>
      <dsp:txXfrm>
        <a:off x="2171368" y="67175"/>
        <a:ext cx="4607120" cy="1331279"/>
      </dsp:txXfrm>
    </dsp:sp>
    <dsp:sp modelId="{A8425B3C-65D0-41BC-8DA4-0555D6C00298}">
      <dsp:nvSpPr>
        <dsp:cNvPr id="0" name=""/>
        <dsp:cNvSpPr/>
      </dsp:nvSpPr>
      <dsp:spPr>
        <a:xfrm>
          <a:off x="3311" y="2322614"/>
          <a:ext cx="1693794" cy="120285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92024" tIns="68580" rIns="192024" bIns="68580" numCol="1" spcCol="1270" anchor="ctr" anchorCtr="0">
          <a:noAutofit/>
        </a:bodyPr>
        <a:lstStyle/>
        <a:p>
          <a:pPr lvl="0" algn="r" defTabSz="1200150">
            <a:lnSpc>
              <a:spcPct val="90000"/>
            </a:lnSpc>
            <a:spcBef>
              <a:spcPct val="0"/>
            </a:spcBef>
            <a:spcAft>
              <a:spcPct val="35000"/>
            </a:spcAft>
          </a:pPr>
          <a:r>
            <a:rPr lang="en-US" sz="2700" kern="1200" dirty="0" smtClean="0">
              <a:latin typeface="Arial" panose="020B0604020202020204" pitchFamily="34" charset="0"/>
              <a:cs typeface="Arial" panose="020B0604020202020204" pitchFamily="34" charset="0"/>
            </a:rPr>
            <a:t>Tier 2 (40-50%)</a:t>
          </a:r>
          <a:endParaRPr lang="en-US" sz="2700" kern="1200" dirty="0">
            <a:latin typeface="Arial" panose="020B0604020202020204" pitchFamily="34" charset="0"/>
            <a:cs typeface="Arial" panose="020B0604020202020204" pitchFamily="34" charset="0"/>
          </a:endParaRPr>
        </a:p>
      </dsp:txBody>
      <dsp:txXfrm>
        <a:off x="3311" y="2322614"/>
        <a:ext cx="1693794" cy="1202850"/>
      </dsp:txXfrm>
    </dsp:sp>
    <dsp:sp modelId="{00963D24-BF9B-41BD-BD4E-E81F061AAADB}">
      <dsp:nvSpPr>
        <dsp:cNvPr id="0" name=""/>
        <dsp:cNvSpPr/>
      </dsp:nvSpPr>
      <dsp:spPr>
        <a:xfrm>
          <a:off x="1697105" y="1495655"/>
          <a:ext cx="338758" cy="2856768"/>
        </a:xfrm>
        <a:prstGeom prst="leftBrace">
          <a:avLst>
            <a:gd name="adj1" fmla="val 35000"/>
            <a:gd name="adj2" fmla="val 50000"/>
          </a:avLst>
        </a:prstGeom>
        <a:noFill/>
        <a:ln w="254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B5F3186-9EA4-474A-AF6D-FFDF6028F378}">
      <dsp:nvSpPr>
        <dsp:cNvPr id="0" name=""/>
        <dsp:cNvSpPr/>
      </dsp:nvSpPr>
      <dsp:spPr>
        <a:xfrm>
          <a:off x="2171368" y="1495655"/>
          <a:ext cx="4607120" cy="2856768"/>
        </a:xfrm>
        <a:prstGeom prst="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228600" lvl="1" indent="-228600" algn="l" defTabSz="1200150">
            <a:lnSpc>
              <a:spcPct val="90000"/>
            </a:lnSpc>
            <a:spcBef>
              <a:spcPct val="0"/>
            </a:spcBef>
            <a:spcAft>
              <a:spcPct val="15000"/>
            </a:spcAft>
            <a:buChar char="•"/>
          </a:pPr>
          <a:r>
            <a:rPr lang="en-US" sz="2700" b="0" kern="1200"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Section 8- Exposure Controls/Personal Protection</a:t>
          </a:r>
          <a:endParaRPr lang="en-US" sz="2700" b="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228600" lvl="1" indent="-228600" algn="l" defTabSz="1200150">
            <a:lnSpc>
              <a:spcPct val="90000"/>
            </a:lnSpc>
            <a:spcBef>
              <a:spcPct val="0"/>
            </a:spcBef>
            <a:spcAft>
              <a:spcPct val="15000"/>
            </a:spcAft>
            <a:buChar char="•"/>
          </a:pPr>
          <a:r>
            <a:rPr lang="en-US" sz="2700" b="0" kern="1200"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Section 10- Stability and Reactivity</a:t>
          </a:r>
          <a:endParaRPr lang="en-US" sz="2700" b="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228600" lvl="1" indent="-228600" algn="l" defTabSz="1200150">
            <a:lnSpc>
              <a:spcPct val="90000"/>
            </a:lnSpc>
            <a:spcBef>
              <a:spcPct val="0"/>
            </a:spcBef>
            <a:spcAft>
              <a:spcPct val="15000"/>
            </a:spcAft>
            <a:buChar char="•"/>
          </a:pPr>
          <a:r>
            <a:rPr lang="en-US" sz="2700" b="0" kern="1200"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Section 13- Disposal Considerations</a:t>
          </a:r>
          <a:endParaRPr lang="en-US" sz="2700" b="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sp:txBody>
      <dsp:txXfrm>
        <a:off x="2171368" y="1495655"/>
        <a:ext cx="4607120" cy="28567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D39B5-6E5A-FA48-994B-67B256879AB5}">
      <dsp:nvSpPr>
        <dsp:cNvPr id="0" name=""/>
        <dsp:cNvSpPr/>
      </dsp:nvSpPr>
      <dsp:spPr>
        <a:xfrm>
          <a:off x="3251199" y="0"/>
          <a:ext cx="1625599" cy="965771"/>
        </a:xfrm>
        <a:prstGeom prst="trapezoid">
          <a:avLst>
            <a:gd name="adj" fmla="val 84161"/>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Introductory STEM </a:t>
          </a:r>
          <a:r>
            <a:rPr lang="en-US" sz="1600" kern="1200" dirty="0" smtClean="0"/>
            <a:t>(supervised)</a:t>
          </a:r>
          <a:endParaRPr lang="en-US" sz="1600" kern="1200" dirty="0"/>
        </a:p>
      </dsp:txBody>
      <dsp:txXfrm>
        <a:off x="3251199" y="0"/>
        <a:ext cx="1625599" cy="965771"/>
      </dsp:txXfrm>
    </dsp:sp>
    <dsp:sp modelId="{D74C47FC-4EE7-1144-A39E-D07B2AD73D6A}">
      <dsp:nvSpPr>
        <dsp:cNvPr id="0" name=""/>
        <dsp:cNvSpPr/>
      </dsp:nvSpPr>
      <dsp:spPr>
        <a:xfrm>
          <a:off x="2438399" y="965771"/>
          <a:ext cx="3251199" cy="965771"/>
        </a:xfrm>
        <a:prstGeom prst="trapezoid">
          <a:avLst>
            <a:gd name="adj" fmla="val 84161"/>
          </a:avLst>
        </a:prstGeom>
        <a:gradFill rotWithShape="0">
          <a:gsLst>
            <a:gs pos="0">
              <a:schemeClr val="accent5">
                <a:hueOff val="-2483469"/>
                <a:satOff val="9953"/>
                <a:lumOff val="2157"/>
                <a:alphaOff val="0"/>
                <a:tint val="50000"/>
                <a:satMod val="300000"/>
              </a:schemeClr>
            </a:gs>
            <a:gs pos="35000">
              <a:schemeClr val="accent5">
                <a:hueOff val="-2483469"/>
                <a:satOff val="9953"/>
                <a:lumOff val="2157"/>
                <a:alphaOff val="0"/>
                <a:tint val="37000"/>
                <a:satMod val="300000"/>
              </a:schemeClr>
            </a:gs>
            <a:gs pos="100000">
              <a:schemeClr val="accent5">
                <a:hueOff val="-2483469"/>
                <a:satOff val="9953"/>
                <a:lumOff val="215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Mentored undergrad </a:t>
          </a:r>
          <a:br>
            <a:rPr lang="en-US" sz="1600" b="1" kern="1200" dirty="0" smtClean="0"/>
          </a:br>
          <a:r>
            <a:rPr lang="en-US" sz="1600" kern="1200" dirty="0" smtClean="0"/>
            <a:t>(overseen on a daily basis)</a:t>
          </a:r>
          <a:endParaRPr lang="en-US" sz="1600" kern="1200" dirty="0"/>
        </a:p>
      </dsp:txBody>
      <dsp:txXfrm>
        <a:off x="3007359" y="965771"/>
        <a:ext cx="2113279" cy="965771"/>
      </dsp:txXfrm>
    </dsp:sp>
    <dsp:sp modelId="{DEE51ADA-37F6-1344-BB96-4D370397F9B8}">
      <dsp:nvSpPr>
        <dsp:cNvPr id="0" name=""/>
        <dsp:cNvSpPr/>
      </dsp:nvSpPr>
      <dsp:spPr>
        <a:xfrm>
          <a:off x="1625599" y="1931542"/>
          <a:ext cx="4876799" cy="965771"/>
        </a:xfrm>
        <a:prstGeom prst="trapezoid">
          <a:avLst>
            <a:gd name="adj" fmla="val 84161"/>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Graduate</a:t>
          </a:r>
          <a:r>
            <a:rPr lang="en-US" sz="1600" kern="1200" dirty="0" smtClean="0"/>
            <a:t> </a:t>
          </a:r>
          <a:br>
            <a:rPr lang="en-US" sz="1600" kern="1200" dirty="0" smtClean="0"/>
          </a:br>
          <a:r>
            <a:rPr lang="en-US" sz="1600" kern="1200" dirty="0" smtClean="0"/>
            <a:t>(provided general scientific oversight empowered by  safety leadership) </a:t>
          </a:r>
          <a:endParaRPr lang="en-US" sz="1600" kern="1200" dirty="0"/>
        </a:p>
      </dsp:txBody>
      <dsp:txXfrm>
        <a:off x="2479039" y="1931542"/>
        <a:ext cx="3169919" cy="965771"/>
      </dsp:txXfrm>
    </dsp:sp>
    <dsp:sp modelId="{B0E485CA-7666-E841-B304-CF20087F98B2}">
      <dsp:nvSpPr>
        <dsp:cNvPr id="0" name=""/>
        <dsp:cNvSpPr/>
      </dsp:nvSpPr>
      <dsp:spPr>
        <a:xfrm>
          <a:off x="812799" y="2897314"/>
          <a:ext cx="6502399" cy="965771"/>
        </a:xfrm>
        <a:prstGeom prst="trapezoid">
          <a:avLst>
            <a:gd name="adj" fmla="val 84161"/>
          </a:avLst>
        </a:prstGeom>
        <a:gradFill rotWithShape="0">
          <a:gsLst>
            <a:gs pos="0">
              <a:schemeClr val="accent5">
                <a:hueOff val="-7450407"/>
                <a:satOff val="29858"/>
                <a:lumOff val="6471"/>
                <a:alphaOff val="0"/>
                <a:tint val="50000"/>
                <a:satMod val="300000"/>
              </a:schemeClr>
            </a:gs>
            <a:gs pos="35000">
              <a:schemeClr val="accent5">
                <a:hueOff val="-7450407"/>
                <a:satOff val="29858"/>
                <a:lumOff val="6471"/>
                <a:alphaOff val="0"/>
                <a:tint val="37000"/>
                <a:satMod val="300000"/>
              </a:schemeClr>
            </a:gs>
            <a:gs pos="100000">
              <a:schemeClr val="accent5">
                <a:hueOff val="-7450407"/>
                <a:satOff val="29858"/>
                <a:lumOff val="64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Professional Chemists</a:t>
          </a:r>
          <a:br>
            <a:rPr lang="en-US" sz="1600" b="1" kern="1200" dirty="0" smtClean="0"/>
          </a:br>
          <a:r>
            <a:rPr lang="en-US" sz="1600" kern="1200" dirty="0" smtClean="0"/>
            <a:t>(safety leaders expected address novel hazards, support research teams and coordinate with institutional support services)</a:t>
          </a:r>
          <a:endParaRPr lang="en-US" sz="1600" kern="1200" dirty="0"/>
        </a:p>
      </dsp:txBody>
      <dsp:txXfrm>
        <a:off x="1950719" y="2897314"/>
        <a:ext cx="4226559" cy="965771"/>
      </dsp:txXfrm>
    </dsp:sp>
    <dsp:sp modelId="{EDBEE600-6100-9B46-8F9D-C3B44312F639}">
      <dsp:nvSpPr>
        <dsp:cNvPr id="0" name=""/>
        <dsp:cNvSpPr/>
      </dsp:nvSpPr>
      <dsp:spPr>
        <a:xfrm>
          <a:off x="0" y="3863085"/>
          <a:ext cx="8127998" cy="965771"/>
        </a:xfrm>
        <a:prstGeom prst="trapezoid">
          <a:avLst>
            <a:gd name="adj" fmla="val 84161"/>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Safety professional </a:t>
          </a:r>
          <a:br>
            <a:rPr lang="en-US" sz="1600" b="1" kern="1200" dirty="0" smtClean="0"/>
          </a:br>
          <a:r>
            <a:rPr lang="en-US" sz="1600" kern="1200" dirty="0" smtClean="0"/>
            <a:t>(liaison to other stakeholders)</a:t>
          </a:r>
          <a:endParaRPr lang="en-US" sz="1600" kern="1200" dirty="0"/>
        </a:p>
      </dsp:txBody>
      <dsp:txXfrm>
        <a:off x="1422399" y="3863085"/>
        <a:ext cx="5283199" cy="9657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3D6C5B-2B89-43C2-917D-11350F5CA93B}">
      <dsp:nvSpPr>
        <dsp:cNvPr id="0" name=""/>
        <dsp:cNvSpPr/>
      </dsp:nvSpPr>
      <dsp:spPr>
        <a:xfrm>
          <a:off x="3012588" y="2308565"/>
          <a:ext cx="1937988" cy="193798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Learning</a:t>
          </a:r>
          <a:endParaRPr lang="en-US" sz="3000" kern="1200" dirty="0"/>
        </a:p>
      </dsp:txBody>
      <dsp:txXfrm>
        <a:off x="3296400" y="2592377"/>
        <a:ext cx="1370364" cy="1370364"/>
      </dsp:txXfrm>
    </dsp:sp>
    <dsp:sp modelId="{792A2911-B786-47A1-B7B9-765EF2BCDEB5}">
      <dsp:nvSpPr>
        <dsp:cNvPr id="0" name=""/>
        <dsp:cNvSpPr/>
      </dsp:nvSpPr>
      <dsp:spPr>
        <a:xfrm rot="12900000">
          <a:off x="1767033" y="1970391"/>
          <a:ext cx="1484244" cy="552326"/>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891C4B-C974-49C0-9AED-4144E0B546BA}">
      <dsp:nvSpPr>
        <dsp:cNvPr id="0" name=""/>
        <dsp:cNvSpPr/>
      </dsp:nvSpPr>
      <dsp:spPr>
        <a:xfrm>
          <a:off x="980700" y="1084455"/>
          <a:ext cx="1841089" cy="147287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b="1" u="sng" kern="1200" dirty="0" smtClean="0">
              <a:latin typeface="Arial" charset="0"/>
            </a:rPr>
            <a:t>Knowledge:</a:t>
          </a:r>
        </a:p>
        <a:p>
          <a:pPr lvl="0" algn="ctr" defTabSz="577850">
            <a:lnSpc>
              <a:spcPct val="90000"/>
            </a:lnSpc>
            <a:spcBef>
              <a:spcPct val="0"/>
            </a:spcBef>
            <a:spcAft>
              <a:spcPct val="35000"/>
            </a:spcAft>
          </a:pPr>
          <a:r>
            <a:rPr lang="en-US" sz="1300" b="1" i="1" kern="1200" dirty="0" smtClean="0">
              <a:latin typeface="Arial" charset="0"/>
            </a:rPr>
            <a:t>Acquisition of information</a:t>
          </a:r>
          <a:r>
            <a:rPr lang="en-US" sz="1300" kern="1200" dirty="0" smtClean="0">
              <a:latin typeface="Arial" charset="0"/>
            </a:rPr>
            <a:t/>
          </a:r>
          <a:br>
            <a:rPr lang="en-US" sz="1300" kern="1200" dirty="0" smtClean="0">
              <a:latin typeface="Arial" charset="0"/>
            </a:rPr>
          </a:br>
          <a:r>
            <a:rPr lang="en-US" sz="1300" kern="1200" dirty="0" smtClean="0">
              <a:latin typeface="Arial" charset="0"/>
            </a:rPr>
            <a:t>GHS; CPT Safety Education Guidelines</a:t>
          </a:r>
          <a:endParaRPr lang="en-US" sz="1300" kern="1200" dirty="0"/>
        </a:p>
      </dsp:txBody>
      <dsp:txXfrm>
        <a:off x="1023839" y="1127594"/>
        <a:ext cx="1754811" cy="1386593"/>
      </dsp:txXfrm>
    </dsp:sp>
    <dsp:sp modelId="{F1D245F0-26A4-4AB0-9DF9-5218E08F558B}">
      <dsp:nvSpPr>
        <dsp:cNvPr id="0" name=""/>
        <dsp:cNvSpPr/>
      </dsp:nvSpPr>
      <dsp:spPr>
        <a:xfrm rot="16200000">
          <a:off x="3239460" y="1203894"/>
          <a:ext cx="1484244" cy="552326"/>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5E96A2-B416-43B4-A324-F33A85CB01F4}">
      <dsp:nvSpPr>
        <dsp:cNvPr id="0" name=""/>
        <dsp:cNvSpPr/>
      </dsp:nvSpPr>
      <dsp:spPr>
        <a:xfrm>
          <a:off x="3061038" y="1499"/>
          <a:ext cx="1841089" cy="147287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b="1" u="sng" kern="1200" dirty="0" smtClean="0">
              <a:latin typeface="Arial" charset="0"/>
            </a:rPr>
            <a:t>Skills:</a:t>
          </a:r>
        </a:p>
        <a:p>
          <a:pPr lvl="0" algn="ctr" defTabSz="577850">
            <a:lnSpc>
              <a:spcPct val="90000"/>
            </a:lnSpc>
            <a:spcBef>
              <a:spcPct val="0"/>
            </a:spcBef>
            <a:spcAft>
              <a:spcPct val="35000"/>
            </a:spcAft>
          </a:pPr>
          <a:r>
            <a:rPr lang="en-US" sz="1300" b="1" i="1" kern="1200" dirty="0" smtClean="0">
              <a:latin typeface="Arial" charset="0"/>
            </a:rPr>
            <a:t>Using information in specific context</a:t>
          </a:r>
        </a:p>
        <a:p>
          <a:pPr lvl="0" algn="ctr" defTabSz="577850">
            <a:lnSpc>
              <a:spcPct val="90000"/>
            </a:lnSpc>
            <a:spcBef>
              <a:spcPct val="0"/>
            </a:spcBef>
            <a:spcAft>
              <a:spcPct val="35000"/>
            </a:spcAft>
          </a:pPr>
          <a:r>
            <a:rPr lang="en-US" sz="1300" kern="1200" dirty="0" smtClean="0">
              <a:latin typeface="Arial" charset="0"/>
            </a:rPr>
            <a:t>Math and Lab Operations; SACL and Prudent Practices</a:t>
          </a:r>
          <a:endParaRPr lang="en-US" sz="1300" kern="1200" dirty="0"/>
        </a:p>
      </dsp:txBody>
      <dsp:txXfrm>
        <a:off x="3104177" y="44638"/>
        <a:ext cx="1754811" cy="1386593"/>
      </dsp:txXfrm>
    </dsp:sp>
    <dsp:sp modelId="{9353B5B1-095E-4FDB-8F54-26215DC4CB2A}">
      <dsp:nvSpPr>
        <dsp:cNvPr id="0" name=""/>
        <dsp:cNvSpPr/>
      </dsp:nvSpPr>
      <dsp:spPr>
        <a:xfrm rot="19500000">
          <a:off x="4711887" y="1970391"/>
          <a:ext cx="1484244" cy="552326"/>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9AF679-85A1-4BA2-B182-6356F95F2AA7}">
      <dsp:nvSpPr>
        <dsp:cNvPr id="0" name=""/>
        <dsp:cNvSpPr/>
      </dsp:nvSpPr>
      <dsp:spPr>
        <a:xfrm>
          <a:off x="5141376" y="1084455"/>
          <a:ext cx="1841089" cy="147287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b="1" u="sng" kern="1200" dirty="0" smtClean="0">
              <a:latin typeface="Arial" charset="0"/>
            </a:rPr>
            <a:t>Culture:</a:t>
          </a:r>
        </a:p>
        <a:p>
          <a:pPr lvl="0" algn="ctr" defTabSz="577850">
            <a:lnSpc>
              <a:spcPct val="90000"/>
            </a:lnSpc>
            <a:spcBef>
              <a:spcPct val="0"/>
            </a:spcBef>
            <a:spcAft>
              <a:spcPct val="35000"/>
            </a:spcAft>
          </a:pPr>
          <a:r>
            <a:rPr lang="en-US" sz="1300" b="1" i="1" kern="1200" dirty="0" smtClean="0">
              <a:latin typeface="Arial" charset="0"/>
            </a:rPr>
            <a:t>Group learning </a:t>
          </a:r>
          <a:r>
            <a:rPr lang="en-US" sz="1300" b="1" u="sng" kern="1200" dirty="0" smtClean="0">
              <a:latin typeface="Arial" charset="0"/>
            </a:rPr>
            <a:t> </a:t>
          </a:r>
          <a:r>
            <a:rPr lang="en-US" sz="1300" kern="1200" dirty="0" smtClean="0">
              <a:latin typeface="Arial" charset="0"/>
            </a:rPr>
            <a:t/>
          </a:r>
          <a:br>
            <a:rPr lang="en-US" sz="1300" kern="1200" dirty="0" smtClean="0">
              <a:latin typeface="Arial" charset="0"/>
            </a:rPr>
          </a:br>
          <a:r>
            <a:rPr lang="en-US" sz="1300" kern="1200" dirty="0" smtClean="0">
              <a:latin typeface="Arial" charset="0"/>
            </a:rPr>
            <a:t>Community safety awareness; Leadership and empowerment</a:t>
          </a:r>
          <a:endParaRPr lang="en-US" sz="1300" kern="1200" dirty="0"/>
        </a:p>
      </dsp:txBody>
      <dsp:txXfrm>
        <a:off x="5184515" y="1127594"/>
        <a:ext cx="1754811" cy="1386593"/>
      </dsp:txXfrm>
    </dsp:sp>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Arial" charset="0"/>
              </a:defRPr>
            </a:lvl1pPr>
          </a:lstStyle>
          <a:p>
            <a:fld id="{B8783919-9E1C-8D4A-B413-2B6ACAE98A1E}" type="datetimeFigureOut">
              <a:rPr lang="en-US" smtClean="0"/>
              <a:pPr/>
              <a:t>7/14/17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Arial" charset="0"/>
              </a:defRPr>
            </a:lvl1pPr>
          </a:lstStyle>
          <a:p>
            <a:fld id="{E2B24723-903B-054D-BB3E-CB78764B063D}" type="slidenum">
              <a:rPr lang="en-US" smtClean="0"/>
              <a:pPr/>
              <a:t>‹#›</a:t>
            </a:fld>
            <a:endParaRPr lang="en-US" dirty="0"/>
          </a:p>
        </p:txBody>
      </p:sp>
    </p:spTree>
    <p:extLst>
      <p:ext uri="{BB962C8B-B14F-4D97-AF65-F5344CB8AC3E}">
        <p14:creationId xmlns:p14="http://schemas.microsoft.com/office/powerpoint/2010/main" val="3557564246"/>
      </p:ext>
    </p:extLst>
  </p:cSld>
  <p:clrMap bg1="lt1" tx1="dk1" bg2="lt2" tx2="dk2" accent1="accent1" accent2="accent2" accent3="accent3" accent4="accent4" accent5="accent5" accent6="accent6" hlink="hlink" folHlink="folHlink"/>
  <p:notesStyle>
    <a:lvl1pPr marL="0" algn="l" defTabSz="457200" rtl="0" eaLnBrk="1" latinLnBrk="0" hangingPunct="1">
      <a:defRPr sz="1200" b="0" i="0" kern="1200">
        <a:solidFill>
          <a:schemeClr val="tx1"/>
        </a:solidFill>
        <a:latin typeface="Arial" charset="0"/>
        <a:ea typeface="+mn-ea"/>
        <a:cs typeface="+mn-cs"/>
      </a:defRPr>
    </a:lvl1pPr>
    <a:lvl2pPr marL="457200" algn="l" defTabSz="457200" rtl="0" eaLnBrk="1" latinLnBrk="0" hangingPunct="1">
      <a:defRPr sz="1200" b="0" i="0" kern="1200">
        <a:solidFill>
          <a:schemeClr val="tx1"/>
        </a:solidFill>
        <a:latin typeface="Arial" charset="0"/>
        <a:ea typeface="+mn-ea"/>
        <a:cs typeface="+mn-cs"/>
      </a:defRPr>
    </a:lvl2pPr>
    <a:lvl3pPr marL="914400" algn="l" defTabSz="457200" rtl="0" eaLnBrk="1" latinLnBrk="0" hangingPunct="1">
      <a:defRPr sz="1200" b="0" i="0" kern="1200">
        <a:solidFill>
          <a:schemeClr val="tx1"/>
        </a:solidFill>
        <a:latin typeface="Arial" charset="0"/>
        <a:ea typeface="+mn-ea"/>
        <a:cs typeface="+mn-cs"/>
      </a:defRPr>
    </a:lvl3pPr>
    <a:lvl4pPr marL="1371600" algn="l" defTabSz="457200" rtl="0" eaLnBrk="1" latinLnBrk="0" hangingPunct="1">
      <a:defRPr sz="1200" b="0" i="0" kern="1200">
        <a:solidFill>
          <a:schemeClr val="tx1"/>
        </a:solidFill>
        <a:latin typeface="Arial" charset="0"/>
        <a:ea typeface="+mn-ea"/>
        <a:cs typeface="+mn-cs"/>
      </a:defRPr>
    </a:lvl4pPr>
    <a:lvl5pPr marL="1828800" algn="l" defTabSz="457200" rtl="0" eaLnBrk="1" latinLnBrk="0" hangingPunct="1">
      <a:defRPr sz="1200" b="0" i="0" kern="1200">
        <a:solidFill>
          <a:schemeClr val="tx1"/>
        </a:solidFill>
        <a:latin typeface="Arial"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B24723-903B-054D-BB3E-CB78764B063D}" type="slidenum">
              <a:rPr lang="en-US" smtClean="0"/>
              <a:pPr/>
              <a:t>1</a:t>
            </a:fld>
            <a:endParaRPr lang="en-US"/>
          </a:p>
        </p:txBody>
      </p:sp>
    </p:spTree>
    <p:extLst>
      <p:ext uri="{BB962C8B-B14F-4D97-AF65-F5344CB8AC3E}">
        <p14:creationId xmlns:p14="http://schemas.microsoft.com/office/powerpoint/2010/main" val="3195015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B24723-903B-054D-BB3E-CB78764B063D}" type="slidenum">
              <a:rPr lang="en-US" smtClean="0"/>
              <a:pPr/>
              <a:t>10</a:t>
            </a:fld>
            <a:endParaRPr lang="en-US"/>
          </a:p>
        </p:txBody>
      </p:sp>
    </p:spTree>
    <p:extLst>
      <p:ext uri="{BB962C8B-B14F-4D97-AF65-F5344CB8AC3E}">
        <p14:creationId xmlns:p14="http://schemas.microsoft.com/office/powerpoint/2010/main" val="1431232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05B44-C99D-D24C-B379-6F3EA05FAD2B}" type="slidenum">
              <a:rPr lang="en-US" smtClean="0"/>
              <a:pPr/>
              <a:t>11</a:t>
            </a:fld>
            <a:endParaRPr lang="en-US"/>
          </a:p>
        </p:txBody>
      </p:sp>
    </p:spTree>
    <p:extLst>
      <p:ext uri="{BB962C8B-B14F-4D97-AF65-F5344CB8AC3E}">
        <p14:creationId xmlns:p14="http://schemas.microsoft.com/office/powerpoint/2010/main" val="1149466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B24723-903B-054D-BB3E-CB78764B063D}" type="slidenum">
              <a:rPr lang="en-US" smtClean="0"/>
              <a:pPr/>
              <a:t>12</a:t>
            </a:fld>
            <a:endParaRPr lang="en-US"/>
          </a:p>
        </p:txBody>
      </p:sp>
    </p:spTree>
    <p:extLst>
      <p:ext uri="{BB962C8B-B14F-4D97-AF65-F5344CB8AC3E}">
        <p14:creationId xmlns:p14="http://schemas.microsoft.com/office/powerpoint/2010/main" val="1924552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238A43C5-C284-2A41-AE77-8483414C175F}" type="slidenum">
              <a:rPr lang="en-US">
                <a:latin typeface="Times" pitchFamily="-109" charset="0"/>
              </a:rPr>
              <a:pPr/>
              <a:t>13</a:t>
            </a:fld>
            <a:endParaRPr lang="en-US">
              <a:latin typeface="Times" pitchFamily="-109" charset="0"/>
            </a:endParaRPr>
          </a:p>
        </p:txBody>
      </p:sp>
      <p:sp>
        <p:nvSpPr>
          <p:cNvPr id="21507" name="Rectangle 2"/>
          <p:cNvSpPr>
            <a:spLocks noGrp="1" noRot="1" noChangeAspect="1" noChangeArrowheads="1"/>
          </p:cNvSpPr>
          <p:nvPr>
            <p:ph type="sldImg"/>
          </p:nvPr>
        </p:nvSpPr>
        <p:spPr>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New Roman" pitchFamily="-109" charset="0"/>
              <a:ea typeface="Geneva" pitchFamily="-109" charset="0"/>
              <a:cs typeface="Geneva" pitchFamily="-109" charset="0"/>
            </a:endParaRPr>
          </a:p>
        </p:txBody>
      </p:sp>
    </p:spTree>
    <p:extLst>
      <p:ext uri="{BB962C8B-B14F-4D97-AF65-F5344CB8AC3E}">
        <p14:creationId xmlns:p14="http://schemas.microsoft.com/office/powerpoint/2010/main" val="1622696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B24723-903B-054D-BB3E-CB78764B063D}" type="slidenum">
              <a:rPr lang="en-US" smtClean="0"/>
              <a:pPr/>
              <a:t>14</a:t>
            </a:fld>
            <a:endParaRPr lang="en-US"/>
          </a:p>
        </p:txBody>
      </p:sp>
    </p:spTree>
    <p:extLst>
      <p:ext uri="{BB962C8B-B14F-4D97-AF65-F5344CB8AC3E}">
        <p14:creationId xmlns:p14="http://schemas.microsoft.com/office/powerpoint/2010/main" val="1483917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05B44-C99D-D24C-B379-6F3EA05FAD2B}" type="slidenum">
              <a:rPr lang="en-US" smtClean="0"/>
              <a:pPr/>
              <a:t>15</a:t>
            </a:fld>
            <a:endParaRPr lang="en-US"/>
          </a:p>
        </p:txBody>
      </p:sp>
    </p:spTree>
    <p:extLst>
      <p:ext uri="{BB962C8B-B14F-4D97-AF65-F5344CB8AC3E}">
        <p14:creationId xmlns:p14="http://schemas.microsoft.com/office/powerpoint/2010/main" val="818293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238A43C5-C284-2A41-AE77-8483414C175F}" type="slidenum">
              <a:rPr lang="en-US">
                <a:solidFill>
                  <a:prstClr val="black"/>
                </a:solidFill>
                <a:latin typeface="Times" pitchFamily="-109" charset="0"/>
              </a:rPr>
              <a:pPr/>
              <a:t>16</a:t>
            </a:fld>
            <a:endParaRPr lang="en-US">
              <a:solidFill>
                <a:prstClr val="black"/>
              </a:solidFill>
              <a:latin typeface="Times" pitchFamily="-109" charset="0"/>
            </a:endParaRPr>
          </a:p>
        </p:txBody>
      </p:sp>
      <p:sp>
        <p:nvSpPr>
          <p:cNvPr id="21507" name="Rectangle 2"/>
          <p:cNvSpPr>
            <a:spLocks noGrp="1" noRot="1" noChangeAspect="1" noChangeArrowheads="1"/>
          </p:cNvSpPr>
          <p:nvPr>
            <p:ph type="sldImg"/>
          </p:nvPr>
        </p:nvSpPr>
        <p:spPr>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p:spPr>
        <p:txBody>
          <a:bodyPr/>
          <a:lstStyle/>
          <a:p>
            <a:r>
              <a:rPr lang="en-US" dirty="0" smtClean="0"/>
              <a:t>*Low hanging fruit, done almost immediately</a:t>
            </a:r>
            <a:r>
              <a:rPr lang="en-US" baseline="0" dirty="0" smtClean="0"/>
              <a:t> based on community practices</a:t>
            </a:r>
            <a:endParaRPr lang="en-US" dirty="0" smtClean="0"/>
          </a:p>
          <a:p>
            <a:r>
              <a:rPr lang="en-US" dirty="0" smtClean="0"/>
              <a:t>PubChem is a publicly supported and accessible resource that sources data from authoritative chemical safety agencies</a:t>
            </a:r>
          </a:p>
          <a:p>
            <a:r>
              <a:rPr lang="en-US" dirty="0" smtClean="0"/>
              <a:t>Firs</a:t>
            </a:r>
            <a:r>
              <a:rPr lang="en-US" baseline="0" dirty="0" smtClean="0"/>
              <a:t>t step – very quick and efficient low hanging fruit</a:t>
            </a:r>
          </a:p>
          <a:p>
            <a:r>
              <a:rPr lang="en-US" baseline="0" dirty="0" smtClean="0"/>
              <a:t>A- Map </a:t>
            </a:r>
            <a:r>
              <a:rPr lang="en-US" dirty="0" smtClean="0"/>
              <a:t>a Laboratory</a:t>
            </a:r>
            <a:r>
              <a:rPr lang="en-US" baseline="0" dirty="0" smtClean="0"/>
              <a:t> Chemical Safety Summary (LCSS) view in PubChem, based on community developed form</a:t>
            </a:r>
          </a:p>
          <a:p>
            <a:r>
              <a:rPr lang="en-US" baseline="0" dirty="0" smtClean="0"/>
              <a:t>B- Flexible data structure enabled rapid development of dynamic view from many sources</a:t>
            </a:r>
          </a:p>
          <a:p>
            <a:r>
              <a:rPr lang="en-US" baseline="0" dirty="0" smtClean="0"/>
              <a:t>C- Provides linking and contextual provenance of source data</a:t>
            </a:r>
          </a:p>
          <a:p>
            <a:r>
              <a:rPr lang="en-US" dirty="0" smtClean="0"/>
              <a:t>provenance for authority – to support prof. judgment, and support rationale documentation later</a:t>
            </a:r>
          </a:p>
          <a:p>
            <a:r>
              <a:rPr lang="en-US" dirty="0" smtClean="0"/>
              <a:t>provenance represents a key relationship of professionals and their data</a:t>
            </a:r>
          </a:p>
        </p:txBody>
      </p:sp>
    </p:spTree>
    <p:extLst>
      <p:ext uri="{BB962C8B-B14F-4D97-AF65-F5344CB8AC3E}">
        <p14:creationId xmlns:p14="http://schemas.microsoft.com/office/powerpoint/2010/main" val="1162106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4F71984C-E642-45E4-BA96-9277ABABDB49}" type="slidenum">
              <a:rPr lang="en-GB" smtClean="0"/>
              <a:pPr/>
              <a:t>17</a:t>
            </a:fld>
            <a:endParaRPr lang="en-GB"/>
          </a:p>
        </p:txBody>
      </p:sp>
    </p:spTree>
    <p:extLst>
      <p:ext uri="{BB962C8B-B14F-4D97-AF65-F5344CB8AC3E}">
        <p14:creationId xmlns:p14="http://schemas.microsoft.com/office/powerpoint/2010/main" val="1388799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05B44-C99D-D24C-B379-6F3EA05FAD2B}" type="slidenum">
              <a:rPr lang="en-US" smtClean="0"/>
              <a:pPr/>
              <a:t>18</a:t>
            </a:fld>
            <a:endParaRPr lang="en-US"/>
          </a:p>
        </p:txBody>
      </p:sp>
    </p:spTree>
    <p:extLst>
      <p:ext uri="{BB962C8B-B14F-4D97-AF65-F5344CB8AC3E}">
        <p14:creationId xmlns:p14="http://schemas.microsoft.com/office/powerpoint/2010/main" val="1185746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B24723-903B-054D-BB3E-CB78764B063D}"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B24723-903B-054D-BB3E-CB78764B063D}" type="slidenum">
              <a:rPr lang="en-US" smtClean="0"/>
              <a:pPr/>
              <a:t>2</a:t>
            </a:fld>
            <a:endParaRPr lang="en-US"/>
          </a:p>
        </p:txBody>
      </p:sp>
    </p:spTree>
    <p:extLst>
      <p:ext uri="{BB962C8B-B14F-4D97-AF65-F5344CB8AC3E}">
        <p14:creationId xmlns:p14="http://schemas.microsoft.com/office/powerpoint/2010/main" val="3369729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238A43C5-C284-2A41-AE77-8483414C175F}" type="slidenum">
              <a:rPr lang="en-US">
                <a:solidFill>
                  <a:prstClr val="black"/>
                </a:solidFill>
                <a:latin typeface="Times" pitchFamily="-109" charset="0"/>
              </a:rPr>
              <a:pPr/>
              <a:t>20</a:t>
            </a:fld>
            <a:endParaRPr lang="en-US">
              <a:solidFill>
                <a:prstClr val="black"/>
              </a:solidFill>
              <a:latin typeface="Times" pitchFamily="-109" charset="0"/>
            </a:endParaRPr>
          </a:p>
        </p:txBody>
      </p:sp>
      <p:sp>
        <p:nvSpPr>
          <p:cNvPr id="21507" name="Rectangle 2"/>
          <p:cNvSpPr>
            <a:spLocks noGrp="1" noRot="1" noChangeAspect="1" noChangeArrowheads="1"/>
          </p:cNvSpPr>
          <p:nvPr>
            <p:ph type="sldImg"/>
          </p:nvPr>
        </p:nvSpPr>
        <p:spPr>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p:spPr>
        <p:txBody>
          <a:bodyPr/>
          <a:lstStyle/>
          <a:p>
            <a:r>
              <a:rPr lang="en-US" dirty="0" smtClean="0"/>
              <a:t>*Low hanging fruit, done almost immediately</a:t>
            </a:r>
            <a:r>
              <a:rPr lang="en-US" baseline="0" dirty="0" smtClean="0"/>
              <a:t> based on community practices</a:t>
            </a:r>
            <a:endParaRPr lang="en-US" dirty="0" smtClean="0"/>
          </a:p>
          <a:p>
            <a:r>
              <a:rPr lang="en-US" dirty="0" smtClean="0"/>
              <a:t>PubChem is a publicly supported and accessible resource that sources data from authoritative chemical safety agencies</a:t>
            </a:r>
          </a:p>
          <a:p>
            <a:r>
              <a:rPr lang="en-US" dirty="0" smtClean="0"/>
              <a:t>Firs</a:t>
            </a:r>
            <a:r>
              <a:rPr lang="en-US" baseline="0" dirty="0" smtClean="0"/>
              <a:t>t step – very quick and efficient low hanging fruit</a:t>
            </a:r>
          </a:p>
          <a:p>
            <a:r>
              <a:rPr lang="en-US" baseline="0" dirty="0" smtClean="0"/>
              <a:t>A- Map </a:t>
            </a:r>
            <a:r>
              <a:rPr lang="en-US" dirty="0" smtClean="0"/>
              <a:t>a Laboratory</a:t>
            </a:r>
            <a:r>
              <a:rPr lang="en-US" baseline="0" dirty="0" smtClean="0"/>
              <a:t> Chemical Safety Summary (LCSS) view in PubChem, based on community developed form</a:t>
            </a:r>
          </a:p>
          <a:p>
            <a:r>
              <a:rPr lang="en-US" baseline="0" dirty="0" smtClean="0"/>
              <a:t>B- Flexible data structure enabled rapid development of dynamic view from many sources</a:t>
            </a:r>
          </a:p>
          <a:p>
            <a:r>
              <a:rPr lang="en-US" baseline="0" dirty="0" smtClean="0"/>
              <a:t>C- Provides linking and contextual provenance of source data</a:t>
            </a:r>
          </a:p>
          <a:p>
            <a:r>
              <a:rPr lang="en-US" dirty="0" smtClean="0"/>
              <a:t>provenance for authority – to support prof. judgment, and support rationale documentation later</a:t>
            </a:r>
          </a:p>
          <a:p>
            <a:r>
              <a:rPr lang="en-US" dirty="0" smtClean="0"/>
              <a:t>provenance represents a key relationship of professionals and their data</a:t>
            </a:r>
          </a:p>
        </p:txBody>
      </p:sp>
    </p:spTree>
    <p:extLst>
      <p:ext uri="{BB962C8B-B14F-4D97-AF65-F5344CB8AC3E}">
        <p14:creationId xmlns:p14="http://schemas.microsoft.com/office/powerpoint/2010/main" val="948014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05B44-C99D-D24C-B379-6F3EA05FAD2B}" type="slidenum">
              <a:rPr lang="en-US" smtClean="0"/>
              <a:pPr/>
              <a:t>21</a:t>
            </a:fld>
            <a:endParaRPr lang="en-US"/>
          </a:p>
        </p:txBody>
      </p:sp>
    </p:spTree>
    <p:extLst>
      <p:ext uri="{BB962C8B-B14F-4D97-AF65-F5344CB8AC3E}">
        <p14:creationId xmlns:p14="http://schemas.microsoft.com/office/powerpoint/2010/main" val="1492378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University of California is using this data stream in their mobile app for managing chemicals</a:t>
            </a:r>
            <a:r>
              <a:rPr lang="en-US" baseline="0" dirty="0" smtClean="0"/>
              <a:t> and information </a:t>
            </a:r>
            <a:r>
              <a:rPr lang="en-US" dirty="0" smtClean="0"/>
              <a:t>across all 10 campuses.</a:t>
            </a:r>
          </a:p>
          <a:p>
            <a:endParaRPr lang="en-US" dirty="0" smtClean="0"/>
          </a:p>
        </p:txBody>
      </p:sp>
      <p:sp>
        <p:nvSpPr>
          <p:cNvPr id="4" name="Slide Number Placeholder 3"/>
          <p:cNvSpPr>
            <a:spLocks noGrp="1"/>
          </p:cNvSpPr>
          <p:nvPr>
            <p:ph type="sldNum" sz="quarter" idx="10"/>
          </p:nvPr>
        </p:nvSpPr>
        <p:spPr/>
        <p:txBody>
          <a:bodyPr/>
          <a:lstStyle/>
          <a:p>
            <a:fld id="{29A918F8-59F6-4047-B598-70D6284D3FD8}" type="slidenum">
              <a:rPr lang="en-US" smtClean="0"/>
              <a:pPr/>
              <a:t>22</a:t>
            </a:fld>
            <a:endParaRPr lang="en-US"/>
          </a:p>
        </p:txBody>
      </p:sp>
    </p:spTree>
    <p:extLst>
      <p:ext uri="{BB962C8B-B14F-4D97-AF65-F5344CB8AC3E}">
        <p14:creationId xmlns:p14="http://schemas.microsoft.com/office/powerpoint/2010/main" val="509684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B24723-903B-054D-BB3E-CB78764B063D}"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B24723-903B-054D-BB3E-CB78764B063D}"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B24723-903B-054D-BB3E-CB78764B063D}"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GB" baseline="0" dirty="0" smtClean="0"/>
              <a:t>red boxes are processes, brown boxes are participants </a:t>
            </a:r>
          </a:p>
          <a:p>
            <a:pPr defTabSz="966612">
              <a:defRPr/>
            </a:pPr>
            <a:r>
              <a:rPr lang="en-GB" baseline="0" dirty="0" smtClean="0"/>
              <a:t>processes can have as many participants as they want, processes can be linked successively</a:t>
            </a:r>
          </a:p>
          <a:p>
            <a:pPr defTabSz="966612">
              <a:defRPr/>
            </a:pPr>
            <a:r>
              <a:rPr lang="en-GB" dirty="0" smtClean="0"/>
              <a:t>1- Black arrows indicate direction</a:t>
            </a:r>
            <a:r>
              <a:rPr lang="en-GB" baseline="0" dirty="0" smtClean="0"/>
              <a:t> of participation relationship</a:t>
            </a:r>
          </a:p>
          <a:p>
            <a:r>
              <a:rPr lang="en-GB" baseline="0" dirty="0" smtClean="0"/>
              <a:t>2- Green lines indicate succession relationship (reverse </a:t>
            </a:r>
            <a:r>
              <a:rPr lang="en-GB" baseline="0" dirty="0" err="1" smtClean="0"/>
              <a:t>OreChem</a:t>
            </a:r>
            <a:r>
              <a:rPr lang="en-GB" baseline="0" dirty="0" smtClean="0"/>
              <a:t>)</a:t>
            </a:r>
          </a:p>
          <a:p>
            <a:pPr algn="l">
              <a:lnSpc>
                <a:spcPct val="120000"/>
              </a:lnSpc>
            </a:pPr>
            <a:r>
              <a:rPr lang="en-GB" dirty="0" smtClean="0"/>
              <a:t>Chemical processes planning/enactment split</a:t>
            </a:r>
            <a:endParaRPr lang="en-GB" sz="1100" dirty="0"/>
          </a:p>
          <a:p>
            <a:pPr defTabSz="483306">
              <a:lnSpc>
                <a:spcPct val="120000"/>
              </a:lnSpc>
              <a:defRPr/>
            </a:pPr>
            <a:r>
              <a:rPr lang="en-GB" b="1" dirty="0" smtClean="0">
                <a:solidFill>
                  <a:srgbClr val="FF0000"/>
                </a:solidFill>
              </a:rPr>
              <a:t>Planning</a:t>
            </a:r>
            <a:r>
              <a:rPr lang="en-GB" b="1" i="1" dirty="0" smtClean="0">
                <a:solidFill>
                  <a:srgbClr val="FF0000"/>
                </a:solidFill>
              </a:rPr>
              <a:t> </a:t>
            </a:r>
            <a:r>
              <a:rPr lang="en-GB" dirty="0" smtClean="0"/>
              <a:t>relates processes to other processes</a:t>
            </a:r>
            <a:r>
              <a:rPr lang="en-GB" baseline="0" dirty="0" smtClean="0"/>
              <a:t> and it prospective. </a:t>
            </a:r>
          </a:p>
          <a:p>
            <a:pPr defTabSz="483306">
              <a:lnSpc>
                <a:spcPct val="120000"/>
              </a:lnSpc>
              <a:defRPr/>
            </a:pPr>
            <a:r>
              <a:rPr lang="en-GB" sz="1100" dirty="0"/>
              <a:t>	Such-and-such a process follows another.</a:t>
            </a:r>
            <a:endParaRPr lang="en-GB" sz="1100" b="1" dirty="0"/>
          </a:p>
          <a:p>
            <a:pPr algn="l">
              <a:lnSpc>
                <a:spcPct val="120000"/>
              </a:lnSpc>
            </a:pPr>
            <a:r>
              <a:rPr lang="en-GB" b="1" dirty="0" smtClean="0">
                <a:solidFill>
                  <a:srgbClr val="FF0000"/>
                </a:solidFill>
              </a:rPr>
              <a:t>Enactment</a:t>
            </a:r>
            <a:r>
              <a:rPr lang="en-GB" b="1" dirty="0" smtClean="0"/>
              <a:t> </a:t>
            </a:r>
            <a:r>
              <a:rPr lang="en-GB" dirty="0" smtClean="0"/>
              <a:t>relates the products of processes to other products of processes and</a:t>
            </a:r>
            <a:r>
              <a:rPr lang="en-GB" baseline="0" dirty="0" smtClean="0"/>
              <a:t> is retrospective</a:t>
            </a:r>
            <a:r>
              <a:rPr lang="en-GB" dirty="0" smtClean="0"/>
              <a:t>. </a:t>
            </a:r>
          </a:p>
          <a:p>
            <a:pPr algn="l">
              <a:lnSpc>
                <a:spcPct val="120000"/>
              </a:lnSpc>
            </a:pPr>
            <a:r>
              <a:rPr lang="en-GB" dirty="0" smtClean="0"/>
              <a:t>	Such-and-such an artefact is produced from another.</a:t>
            </a:r>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4F71984C-E642-45E4-BA96-9277ABABDB49}" type="slidenum">
              <a:rPr lang="en-GB" smtClean="0"/>
              <a:t>26</a:t>
            </a:fld>
            <a:endParaRPr lang="en-GB"/>
          </a:p>
        </p:txBody>
      </p:sp>
    </p:spTree>
    <p:extLst>
      <p:ext uri="{BB962C8B-B14F-4D97-AF65-F5344CB8AC3E}">
        <p14:creationId xmlns:p14="http://schemas.microsoft.com/office/powerpoint/2010/main" val="1230979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0E842E78-9ED0-F54F-9E6A-0A6C2CD2B8D1}" type="slidenum">
              <a:rPr lang="en-US" smtClean="0"/>
              <a:pPr/>
              <a:t>28</a:t>
            </a:fld>
            <a:endParaRPr lang="en-US"/>
          </a:p>
        </p:txBody>
      </p:sp>
    </p:spTree>
    <p:extLst>
      <p:ext uri="{BB962C8B-B14F-4D97-AF65-F5344CB8AC3E}">
        <p14:creationId xmlns:p14="http://schemas.microsoft.com/office/powerpoint/2010/main" val="1484414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of respondents are at least moderately comfortable with their knowledge of </a:t>
            </a:r>
            <a:r>
              <a:rPr lang="en-US" dirty="0" err="1" smtClean="0"/>
              <a:t>ghs</a:t>
            </a:r>
            <a:r>
              <a:rPr lang="en-US" dirty="0" smtClean="0"/>
              <a:t>. 10/97 report being “unfamiliar” with Signal</a:t>
            </a:r>
            <a:r>
              <a:rPr lang="en-US" baseline="0" dirty="0" smtClean="0"/>
              <a:t> words which is where the assessment process begins.</a:t>
            </a:r>
            <a:endParaRPr lang="en-US" dirty="0"/>
          </a:p>
        </p:txBody>
      </p:sp>
      <p:sp>
        <p:nvSpPr>
          <p:cNvPr id="4" name="Slide Number Placeholder 3"/>
          <p:cNvSpPr>
            <a:spLocks noGrp="1"/>
          </p:cNvSpPr>
          <p:nvPr>
            <p:ph type="sldNum" sz="quarter" idx="10"/>
          </p:nvPr>
        </p:nvSpPr>
        <p:spPr/>
        <p:txBody>
          <a:bodyPr/>
          <a:lstStyle/>
          <a:p>
            <a:fld id="{837E621A-E2E8-41F8-8A00-ED8B9E5E268A}" type="slidenum">
              <a:rPr lang="en-US" smtClean="0"/>
              <a:t>31</a:t>
            </a:fld>
            <a:endParaRPr lang="en-US"/>
          </a:p>
        </p:txBody>
      </p:sp>
    </p:spTree>
    <p:extLst>
      <p:ext uri="{BB962C8B-B14F-4D97-AF65-F5344CB8AC3E}">
        <p14:creationId xmlns:p14="http://schemas.microsoft.com/office/powerpoint/2010/main" val="12633829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0E842E78-9ED0-F54F-9E6A-0A6C2CD2B8D1}" type="slidenum">
              <a:rPr lang="en-US" smtClean="0"/>
              <a:pPr/>
              <a:t>32</a:t>
            </a:fld>
            <a:endParaRPr lang="en-US"/>
          </a:p>
        </p:txBody>
      </p:sp>
    </p:spTree>
    <p:extLst>
      <p:ext uri="{BB962C8B-B14F-4D97-AF65-F5344CB8AC3E}">
        <p14:creationId xmlns:p14="http://schemas.microsoft.com/office/powerpoint/2010/main" val="230533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B24723-903B-054D-BB3E-CB78764B063D}" type="slidenum">
              <a:rPr lang="en-US" smtClean="0"/>
              <a:pPr/>
              <a:t>3</a:t>
            </a:fld>
            <a:endParaRPr lang="en-US"/>
          </a:p>
        </p:txBody>
      </p:sp>
    </p:spTree>
    <p:extLst>
      <p:ext uri="{BB962C8B-B14F-4D97-AF65-F5344CB8AC3E}">
        <p14:creationId xmlns:p14="http://schemas.microsoft.com/office/powerpoint/2010/main" val="6919869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0E842E78-9ED0-F54F-9E6A-0A6C2CD2B8D1}" type="slidenum">
              <a:rPr lang="en-US" smtClean="0"/>
              <a:pPr/>
              <a:t>33</a:t>
            </a:fld>
            <a:endParaRPr lang="en-US"/>
          </a:p>
        </p:txBody>
      </p:sp>
    </p:spTree>
    <p:extLst>
      <p:ext uri="{BB962C8B-B14F-4D97-AF65-F5344CB8AC3E}">
        <p14:creationId xmlns:p14="http://schemas.microsoft.com/office/powerpoint/2010/main" val="49912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DCC549-5924-5246-ACA1-D92388590174}" type="slidenum">
              <a:rPr lang="en-US" smtClean="0"/>
              <a:pPr/>
              <a:t>34</a:t>
            </a:fld>
            <a:endParaRPr lang="en-US"/>
          </a:p>
        </p:txBody>
      </p:sp>
    </p:spTree>
    <p:extLst>
      <p:ext uri="{BB962C8B-B14F-4D97-AF65-F5344CB8AC3E}">
        <p14:creationId xmlns:p14="http://schemas.microsoft.com/office/powerpoint/2010/main" val="5030908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DCC549-5924-5246-ACA1-D92388590174}" type="slidenum">
              <a:rPr lang="en-US" smtClean="0"/>
              <a:pPr/>
              <a:t>35</a:t>
            </a:fld>
            <a:endParaRPr lang="en-US"/>
          </a:p>
        </p:txBody>
      </p:sp>
    </p:spTree>
    <p:extLst>
      <p:ext uri="{BB962C8B-B14F-4D97-AF65-F5344CB8AC3E}">
        <p14:creationId xmlns:p14="http://schemas.microsoft.com/office/powerpoint/2010/main" val="8194850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DCC549-5924-5246-ACA1-D92388590174}" type="slidenum">
              <a:rPr lang="en-US" smtClean="0"/>
              <a:pPr/>
              <a:t>36</a:t>
            </a:fld>
            <a:endParaRPr lang="en-US"/>
          </a:p>
        </p:txBody>
      </p:sp>
    </p:spTree>
    <p:extLst>
      <p:ext uri="{BB962C8B-B14F-4D97-AF65-F5344CB8AC3E}">
        <p14:creationId xmlns:p14="http://schemas.microsoft.com/office/powerpoint/2010/main" val="6513713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DCC549-5924-5246-ACA1-D92388590174}" type="slidenum">
              <a:rPr lang="en-US" smtClean="0"/>
              <a:pPr/>
              <a:t>37</a:t>
            </a:fld>
            <a:endParaRPr lang="en-US"/>
          </a:p>
        </p:txBody>
      </p:sp>
    </p:spTree>
    <p:extLst>
      <p:ext uri="{BB962C8B-B14F-4D97-AF65-F5344CB8AC3E}">
        <p14:creationId xmlns:p14="http://schemas.microsoft.com/office/powerpoint/2010/main" val="12595547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DCC549-5924-5246-ACA1-D92388590174}" type="slidenum">
              <a:rPr lang="en-US" smtClean="0"/>
              <a:pPr/>
              <a:t>38</a:t>
            </a:fld>
            <a:endParaRPr lang="en-US"/>
          </a:p>
        </p:txBody>
      </p:sp>
    </p:spTree>
    <p:extLst>
      <p:ext uri="{BB962C8B-B14F-4D97-AF65-F5344CB8AC3E}">
        <p14:creationId xmlns:p14="http://schemas.microsoft.com/office/powerpoint/2010/main" val="20174625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DCC549-5924-5246-ACA1-D92388590174}" type="slidenum">
              <a:rPr lang="en-US" smtClean="0"/>
              <a:pPr/>
              <a:t>39</a:t>
            </a:fld>
            <a:endParaRPr lang="en-US"/>
          </a:p>
        </p:txBody>
      </p:sp>
    </p:spTree>
    <p:extLst>
      <p:ext uri="{BB962C8B-B14F-4D97-AF65-F5344CB8AC3E}">
        <p14:creationId xmlns:p14="http://schemas.microsoft.com/office/powerpoint/2010/main" val="896708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DCC549-5924-5246-ACA1-D92388590174}" type="slidenum">
              <a:rPr lang="en-US" smtClean="0"/>
              <a:pPr/>
              <a:t>40</a:t>
            </a:fld>
            <a:endParaRPr lang="en-US"/>
          </a:p>
        </p:txBody>
      </p:sp>
    </p:spTree>
    <p:extLst>
      <p:ext uri="{BB962C8B-B14F-4D97-AF65-F5344CB8AC3E}">
        <p14:creationId xmlns:p14="http://schemas.microsoft.com/office/powerpoint/2010/main" val="14237106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B24723-903B-054D-BB3E-CB78764B063D}" type="slidenum">
              <a:rPr lang="en-US" smtClean="0"/>
              <a:pPr/>
              <a:t>41</a:t>
            </a:fld>
            <a:endParaRPr lang="en-US"/>
          </a:p>
        </p:txBody>
      </p:sp>
    </p:spTree>
    <p:extLst>
      <p:ext uri="{BB962C8B-B14F-4D97-AF65-F5344CB8AC3E}">
        <p14:creationId xmlns:p14="http://schemas.microsoft.com/office/powerpoint/2010/main" val="7703799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4F71984C-E642-45E4-BA96-9277ABABDB49}" type="slidenum">
              <a:rPr lang="en-GB" smtClean="0"/>
              <a:pPr/>
              <a:t>42</a:t>
            </a:fld>
            <a:endParaRPr lang="en-GB"/>
          </a:p>
        </p:txBody>
      </p:sp>
    </p:spTree>
    <p:extLst>
      <p:ext uri="{BB962C8B-B14F-4D97-AF65-F5344CB8AC3E}">
        <p14:creationId xmlns:p14="http://schemas.microsoft.com/office/powerpoint/2010/main" val="130481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05B44-C99D-D24C-B379-6F3EA05FAD2B}" type="slidenum">
              <a:rPr lang="en-US" smtClean="0"/>
              <a:pPr/>
              <a:t>4</a:t>
            </a:fld>
            <a:endParaRPr lang="en-US"/>
          </a:p>
        </p:txBody>
      </p:sp>
    </p:spTree>
    <p:extLst>
      <p:ext uri="{BB962C8B-B14F-4D97-AF65-F5344CB8AC3E}">
        <p14:creationId xmlns:p14="http://schemas.microsoft.com/office/powerpoint/2010/main" val="8040504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term "</a:t>
            </a:r>
            <a:r>
              <a:rPr lang="en-US" b="1" dirty="0" smtClean="0">
                <a:solidFill>
                  <a:srgbClr val="FF0000"/>
                </a:solidFill>
              </a:rPr>
              <a:t>safety culture</a:t>
            </a:r>
            <a:r>
              <a:rPr lang="en-US" dirty="0" smtClean="0"/>
              <a:t>" ha</a:t>
            </a:r>
            <a:r>
              <a:rPr lang="en-US" baseline="0" dirty="0" smtClean="0"/>
              <a:t>s been used increasingly frequently over the last few decades, and </a:t>
            </a:r>
            <a:r>
              <a:rPr lang="en-US" b="1" baseline="0" dirty="0" smtClean="0">
                <a:solidFill>
                  <a:srgbClr val="FF0000"/>
                </a:solidFill>
              </a:rPr>
              <a:t>its meaning has evolved over that time</a:t>
            </a:r>
            <a:r>
              <a:rPr lang="en-US" baseline="0" dirty="0" smtClean="0"/>
              <a:t>. One model for an organization's safety culture is provided by </a:t>
            </a:r>
            <a:r>
              <a:rPr lang="en-US" baseline="0" dirty="0" err="1" smtClean="0"/>
              <a:t>Dupont</a:t>
            </a:r>
            <a:r>
              <a:rPr lang="en-US" baseline="0" dirty="0" smtClean="0"/>
              <a:t>, who describes "safety culture' in terms of 4 stages: </a:t>
            </a:r>
            <a:r>
              <a:rPr lang="en-US" b="0" dirty="0" smtClean="0"/>
              <a:t>Reactive,</a:t>
            </a:r>
            <a:r>
              <a:rPr lang="en-US" b="0" baseline="0" dirty="0" smtClean="0"/>
              <a:t> </a:t>
            </a:r>
            <a:r>
              <a:rPr lang="sk-SK" b="0" dirty="0" smtClean="0"/>
              <a:t>Dependent,</a:t>
            </a:r>
            <a:r>
              <a:rPr lang="sk-SK" b="0" baseline="0" dirty="0" smtClean="0"/>
              <a:t> </a:t>
            </a:r>
            <a:r>
              <a:rPr lang="sk-SK" b="0" dirty="0" smtClean="0"/>
              <a:t>Independent </a:t>
            </a:r>
            <a:r>
              <a:rPr lang="sk-SK" b="0" baseline="0" dirty="0" smtClean="0"/>
              <a:t>and </a:t>
            </a:r>
            <a:r>
              <a:rPr lang="sk-SK" b="0" dirty="0" smtClean="0"/>
              <a:t>Interdependent.</a:t>
            </a:r>
            <a:endParaRPr lang="sk-SK" b="0" dirty="0"/>
          </a:p>
          <a:p>
            <a:r>
              <a:rPr lang="en-US" baseline="0" dirty="0" smtClean="0"/>
              <a:t>Further information about this model can be found at</a:t>
            </a:r>
          </a:p>
          <a:p>
            <a:r>
              <a:rPr lang="en-US" dirty="0" smtClean="0"/>
              <a:t>http://</a:t>
            </a:r>
            <a:r>
              <a:rPr lang="en-US" dirty="0" err="1" smtClean="0"/>
              <a:t>www.dupont.com</a:t>
            </a:r>
            <a:r>
              <a:rPr lang="en-US" dirty="0" smtClean="0"/>
              <a:t>/products-and-services/consulting-services-process-technologies/brands/sustainable-solutions/sub-brands/operational-risk-management/uses-and-applications/</a:t>
            </a:r>
            <a:r>
              <a:rPr lang="en-US" dirty="0" err="1" smtClean="0"/>
              <a:t>bradley-curve.html</a:t>
            </a:r>
            <a:endParaRPr lang="en-US" dirty="0" smtClean="0"/>
          </a:p>
          <a:p>
            <a:endParaRPr lang="en-US" dirty="0" smtClean="0"/>
          </a:p>
          <a:p>
            <a:pPr defTabSz="432421">
              <a:defRPr/>
            </a:pPr>
            <a:r>
              <a:rPr lang="en-US" dirty="0" smtClean="0"/>
              <a:t>It is not clear if the </a:t>
            </a:r>
            <a:r>
              <a:rPr lang="en-US" dirty="0" err="1" smtClean="0"/>
              <a:t>Dupont</a:t>
            </a:r>
            <a:r>
              <a:rPr lang="en-US" dirty="0" smtClean="0"/>
              <a:t> model applies</a:t>
            </a:r>
            <a:r>
              <a:rPr lang="en-US" baseline="0" dirty="0" smtClean="0"/>
              <a:t> well in a decentralized technical community such as found in higher education laboratories. </a:t>
            </a:r>
            <a:r>
              <a:rPr lang="en-US" dirty="0" smtClean="0"/>
              <a:t>For this reason, information</a:t>
            </a:r>
            <a:r>
              <a:rPr lang="en-US" baseline="0" dirty="0" smtClean="0"/>
              <a:t> from</a:t>
            </a:r>
            <a:r>
              <a:rPr lang="en-US" dirty="0" smtClean="0"/>
              <a:t> other</a:t>
            </a:r>
            <a:r>
              <a:rPr lang="en-US" baseline="0" dirty="0" smtClean="0"/>
              <a:t> sources, such as </a:t>
            </a:r>
            <a:r>
              <a:rPr lang="en-US" b="1" baseline="0" dirty="0" smtClean="0">
                <a:solidFill>
                  <a:srgbClr val="FF0000"/>
                </a:solidFill>
              </a:rPr>
              <a:t>the safety culture literature </a:t>
            </a:r>
            <a:r>
              <a:rPr lang="en-US" baseline="0" dirty="0" smtClean="0"/>
              <a:t>outlined</a:t>
            </a:r>
            <a:r>
              <a:rPr lang="en-US" dirty="0" smtClean="0"/>
              <a:t> in the National Academy's </a:t>
            </a:r>
            <a:r>
              <a:rPr lang="en-US" i="1" dirty="0" smtClean="0"/>
              <a:t>Safe</a:t>
            </a:r>
            <a:r>
              <a:rPr lang="en-US" i="1" baseline="0" dirty="0" smtClean="0"/>
              <a:t> Science </a:t>
            </a:r>
            <a:r>
              <a:rPr lang="en-US" baseline="0" dirty="0" smtClean="0"/>
              <a:t>report and Dr. Susan </a:t>
            </a:r>
            <a:r>
              <a:rPr lang="en-US" dirty="0" err="1" smtClean="0"/>
              <a:t>Silbey's</a:t>
            </a:r>
            <a:r>
              <a:rPr lang="en-US" dirty="0" smtClean="0"/>
              <a:t> article </a:t>
            </a:r>
            <a:r>
              <a:rPr lang="en-US" i="1" dirty="0"/>
              <a:t>Taming Prometheus: Talk About Safety and Culture </a:t>
            </a:r>
            <a:r>
              <a:rPr lang="en-US" i="0" dirty="0" smtClean="0"/>
              <a:t>at</a:t>
            </a:r>
            <a:endParaRPr lang="en-US" i="0" dirty="0"/>
          </a:p>
          <a:p>
            <a:pPr defTabSz="432421">
              <a:defRPr/>
            </a:pPr>
            <a:r>
              <a:rPr lang="en-US" dirty="0" smtClean="0"/>
              <a:t>http://</a:t>
            </a:r>
            <a:r>
              <a:rPr lang="en-US" dirty="0" err="1" smtClean="0"/>
              <a:t>web.mit.edu</a:t>
            </a:r>
            <a:r>
              <a:rPr lang="en-US" dirty="0" smtClean="0"/>
              <a:t>/~</a:t>
            </a:r>
            <a:r>
              <a:rPr lang="en-US" dirty="0" err="1" smtClean="0"/>
              <a:t>ssilbey</a:t>
            </a:r>
            <a:r>
              <a:rPr lang="en-US" dirty="0" smtClean="0"/>
              <a:t>/www/</a:t>
            </a:r>
            <a:r>
              <a:rPr lang="en-US" dirty="0" err="1" smtClean="0"/>
              <a:t>pdf</a:t>
            </a:r>
            <a:r>
              <a:rPr lang="en-US" dirty="0" smtClean="0"/>
              <a:t>/</a:t>
            </a:r>
            <a:r>
              <a:rPr lang="en-US" dirty="0" err="1" smtClean="0"/>
              <a:t>safety_culture.pdf</a:t>
            </a:r>
            <a:endParaRPr lang="en-US" dirty="0" smtClean="0"/>
          </a:p>
          <a:p>
            <a:pPr defTabSz="432421">
              <a:defRPr/>
            </a:pPr>
            <a:r>
              <a:rPr lang="en-US" dirty="0" smtClean="0"/>
              <a:t>should also be considered as potential</a:t>
            </a:r>
            <a:r>
              <a:rPr lang="en-US" baseline="0" dirty="0" smtClean="0"/>
              <a:t> models for the laboratory safety culture at UMass are developed and assessed.</a:t>
            </a:r>
            <a:endParaRPr lang="en-US" dirty="0" smtClean="0"/>
          </a:p>
          <a:p>
            <a:endParaRPr lang="en-US" dirty="0"/>
          </a:p>
        </p:txBody>
      </p:sp>
      <p:sp>
        <p:nvSpPr>
          <p:cNvPr id="4" name="Slide Number Placeholder 3"/>
          <p:cNvSpPr>
            <a:spLocks noGrp="1"/>
          </p:cNvSpPr>
          <p:nvPr>
            <p:ph type="sldNum" sz="quarter" idx="10"/>
          </p:nvPr>
        </p:nvSpPr>
        <p:spPr/>
        <p:txBody>
          <a:bodyPr/>
          <a:lstStyle/>
          <a:p>
            <a:fld id="{2BF1D5C6-FE0D-5E4C-BA0E-5B81F735C441}" type="slidenum">
              <a:rPr lang="en-US" smtClean="0"/>
              <a:pPr/>
              <a:t>43</a:t>
            </a:fld>
            <a:endParaRPr lang="en-US"/>
          </a:p>
        </p:txBody>
      </p:sp>
    </p:spTree>
    <p:extLst>
      <p:ext uri="{BB962C8B-B14F-4D97-AF65-F5344CB8AC3E}">
        <p14:creationId xmlns:p14="http://schemas.microsoft.com/office/powerpoint/2010/main" val="2684320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B24723-903B-054D-BB3E-CB78764B063D}" type="slidenum">
              <a:rPr lang="en-US" smtClean="0"/>
              <a:pPr/>
              <a:t>44</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0E842E78-9ED0-F54F-9E6A-0A6C2CD2B8D1}" type="slidenum">
              <a:rPr lang="en-US" smtClean="0"/>
              <a:pPr/>
              <a:t>45</a:t>
            </a:fld>
            <a:endParaRPr lang="en-US"/>
          </a:p>
        </p:txBody>
      </p:sp>
    </p:spTree>
    <p:extLst>
      <p:ext uri="{BB962C8B-B14F-4D97-AF65-F5344CB8AC3E}">
        <p14:creationId xmlns:p14="http://schemas.microsoft.com/office/powerpoint/2010/main" val="17392030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3BA8DD-66E7-4C57-A03E-0CA5044DDA33}" type="slidenum">
              <a:rPr lang="en-US" smtClean="0"/>
              <a:pPr/>
              <a:t>46</a:t>
            </a:fld>
            <a:endParaRPr lang="en-US"/>
          </a:p>
        </p:txBody>
      </p:sp>
    </p:spTree>
    <p:extLst>
      <p:ext uri="{BB962C8B-B14F-4D97-AF65-F5344CB8AC3E}">
        <p14:creationId xmlns:p14="http://schemas.microsoft.com/office/powerpoint/2010/main" val="14693939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3BA8DD-66E7-4C57-A03E-0CA5044DDA33}" type="slidenum">
              <a:rPr lang="en-US" smtClean="0"/>
              <a:pPr/>
              <a:t>47</a:t>
            </a:fld>
            <a:endParaRPr lang="en-US"/>
          </a:p>
        </p:txBody>
      </p:sp>
    </p:spTree>
    <p:extLst>
      <p:ext uri="{BB962C8B-B14F-4D97-AF65-F5344CB8AC3E}">
        <p14:creationId xmlns:p14="http://schemas.microsoft.com/office/powerpoint/2010/main" val="7145788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238A43C5-C284-2A41-AE77-8483414C175F}" type="slidenum">
              <a:rPr lang="en-US">
                <a:latin typeface="Times" pitchFamily="-109" charset="0"/>
              </a:rPr>
              <a:pPr/>
              <a:t>48</a:t>
            </a:fld>
            <a:endParaRPr lang="en-US">
              <a:latin typeface="Times" pitchFamily="-109" charset="0"/>
            </a:endParaRPr>
          </a:p>
        </p:txBody>
      </p:sp>
      <p:sp>
        <p:nvSpPr>
          <p:cNvPr id="21507" name="Rectangle 2"/>
          <p:cNvSpPr>
            <a:spLocks noGrp="1" noRot="1" noChangeAspect="1" noChangeArrowheads="1"/>
          </p:cNvSpPr>
          <p:nvPr>
            <p:ph type="sldImg"/>
          </p:nvPr>
        </p:nvSpPr>
        <p:spPr>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New Roman" pitchFamily="-109" charset="0"/>
              <a:ea typeface="Geneva" pitchFamily="-109" charset="0"/>
              <a:cs typeface="Geneva" pitchFamily="-109" charset="0"/>
            </a:endParaRPr>
          </a:p>
        </p:txBody>
      </p:sp>
    </p:spTree>
    <p:extLst>
      <p:ext uri="{BB962C8B-B14F-4D97-AF65-F5344CB8AC3E}">
        <p14:creationId xmlns:p14="http://schemas.microsoft.com/office/powerpoint/2010/main" val="16896446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a:t>
            </a:r>
            <a:r>
              <a:rPr lang="en-US" baseline="0" dirty="0" smtClean="0"/>
              <a:t> points:</a:t>
            </a:r>
          </a:p>
          <a:p>
            <a:pPr marL="171450" indent="-171450">
              <a:buFontTx/>
              <a:buChar char="-"/>
            </a:pPr>
            <a:r>
              <a:rPr lang="en-US" baseline="0" dirty="0" smtClean="0"/>
              <a:t>Why, What and How?  </a:t>
            </a:r>
          </a:p>
          <a:p>
            <a:pPr marL="171450" indent="-171450">
              <a:buFontTx/>
              <a:buChar char="-"/>
            </a:pPr>
            <a:r>
              <a:rPr lang="en-US" baseline="0" dirty="0" smtClean="0"/>
              <a:t>Mary Beth to speak on </a:t>
            </a:r>
            <a:r>
              <a:rPr lang="en-US" sz="1200" kern="1200" dirty="0" smtClean="0">
                <a:solidFill>
                  <a:schemeClr val="tx1"/>
                </a:solidFill>
                <a:effectLst/>
                <a:ea typeface="+mn-ea"/>
                <a:cs typeface="+mn-cs"/>
              </a:rPr>
              <a:t>Context of why we are introducing them into the academic environment (</a:t>
            </a:r>
            <a:r>
              <a:rPr lang="en-US" sz="1200" kern="1200" dirty="0" err="1" smtClean="0">
                <a:solidFill>
                  <a:schemeClr val="tx1"/>
                </a:solidFill>
                <a:effectLst/>
                <a:ea typeface="+mn-ea"/>
                <a:cs typeface="+mn-cs"/>
              </a:rPr>
              <a:t>mb</a:t>
            </a:r>
            <a:r>
              <a:rPr lang="en-US" sz="1200" kern="1200" dirty="0" smtClean="0">
                <a:solidFill>
                  <a:schemeClr val="tx1"/>
                </a:solidFill>
                <a:effectLst/>
                <a:ea typeface="+mn-ea"/>
                <a:cs typeface="+mn-cs"/>
              </a:rPr>
              <a:t> to present…this will include using them to identify near misses and how they might relate to questions about safety culture)</a:t>
            </a:r>
            <a:endParaRPr lang="en-US" dirty="0" smtClean="0"/>
          </a:p>
          <a:p>
            <a:endParaRPr lang="en-US" dirty="0" smtClean="0"/>
          </a:p>
          <a:p>
            <a:r>
              <a:rPr lang="en-US" dirty="0" smtClean="0"/>
              <a:t>Excellent communications tool</a:t>
            </a:r>
          </a:p>
          <a:p>
            <a:pPr lvl="1"/>
            <a:r>
              <a:rPr lang="en-US" dirty="0" smtClean="0"/>
              <a:t>Able to illustrate a lot of important information on one page</a:t>
            </a:r>
          </a:p>
          <a:p>
            <a:pPr lvl="1"/>
            <a:r>
              <a:rPr lang="en-US" dirty="0" smtClean="0"/>
              <a:t>Simple concepts</a:t>
            </a:r>
          </a:p>
          <a:p>
            <a:pPr lvl="1"/>
            <a:r>
              <a:rPr lang="en-US" dirty="0" smtClean="0"/>
              <a:t>Easy to understand at all levels, but…</a:t>
            </a:r>
          </a:p>
          <a:p>
            <a:pPr lvl="1"/>
            <a:r>
              <a:rPr lang="en-US" dirty="0" smtClean="0"/>
              <a:t>Easy to get it wrong!</a:t>
            </a:r>
          </a:p>
          <a:p>
            <a:r>
              <a:rPr lang="en-US" dirty="0" smtClean="0"/>
              <a:t>Based on sound scientific principles</a:t>
            </a:r>
          </a:p>
          <a:p>
            <a:r>
              <a:rPr lang="en-US" dirty="0" smtClean="0"/>
              <a:t>Not good for identifying hazards</a:t>
            </a:r>
          </a:p>
          <a:p>
            <a:endParaRPr lang="en-US" dirty="0" smtClean="0"/>
          </a:p>
          <a:p>
            <a:r>
              <a:rPr lang="en-US" dirty="0" smtClean="0"/>
              <a:t>Even more information can be conveyed</a:t>
            </a:r>
          </a:p>
          <a:p>
            <a:pPr lvl="2"/>
            <a:r>
              <a:rPr lang="en-US" dirty="0" smtClean="0"/>
              <a:t>Barriers can be color-coded to show ownership (Operations, Maintenance, Administration, etc.)</a:t>
            </a:r>
          </a:p>
          <a:p>
            <a:pPr lvl="2"/>
            <a:r>
              <a:rPr lang="en-US" dirty="0" smtClean="0"/>
              <a:t>Barriers can show strength / effectiveness of each barrier</a:t>
            </a:r>
          </a:p>
          <a:p>
            <a:pPr lvl="2"/>
            <a:r>
              <a:rPr lang="en-US" dirty="0" smtClean="0"/>
              <a:t>Deeper functions can link documents – specific procedures, etc.</a:t>
            </a:r>
          </a:p>
          <a:p>
            <a:endParaRPr lang="en-US" dirty="0" smtClean="0"/>
          </a:p>
        </p:txBody>
      </p:sp>
      <p:sp>
        <p:nvSpPr>
          <p:cNvPr id="4" name="Slide Number Placeholder 3"/>
          <p:cNvSpPr>
            <a:spLocks noGrp="1"/>
          </p:cNvSpPr>
          <p:nvPr>
            <p:ph type="sldNum" sz="quarter" idx="10"/>
          </p:nvPr>
        </p:nvSpPr>
        <p:spPr/>
        <p:txBody>
          <a:bodyPr/>
          <a:lstStyle/>
          <a:p>
            <a:fld id="{AD2EC2AB-FD5C-4EF7-AF8D-FB95907AF3A4}" type="slidenum">
              <a:rPr lang="en-US" smtClean="0"/>
              <a:pPr/>
              <a:t>49</a:t>
            </a:fld>
            <a:endParaRPr lang="en-US" dirty="0"/>
          </a:p>
        </p:txBody>
      </p:sp>
    </p:spTree>
    <p:extLst>
      <p:ext uri="{BB962C8B-B14F-4D97-AF65-F5344CB8AC3E}">
        <p14:creationId xmlns:p14="http://schemas.microsoft.com/office/powerpoint/2010/main" val="17954780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end this segment (Overview of Bowtie), discuss how to read a bowtie.</a:t>
            </a:r>
          </a:p>
          <a:p>
            <a:endParaRPr lang="en-US" dirty="0" smtClean="0"/>
          </a:p>
          <a:p>
            <a:r>
              <a:rPr lang="en-US" dirty="0" smtClean="0"/>
              <a:t>Depending on time, presenter can either continue on discussing the basic parts/definitions</a:t>
            </a:r>
            <a:r>
              <a:rPr lang="en-US" baseline="0" dirty="0" smtClean="0"/>
              <a:t> of the bowtie, or save it until after the break.</a:t>
            </a:r>
            <a:endParaRPr lang="en-US" dirty="0" smtClean="0"/>
          </a:p>
          <a:p>
            <a:endParaRPr lang="en-US" dirty="0" smtClean="0"/>
          </a:p>
          <a:p>
            <a:r>
              <a:rPr lang="en-US" dirty="0" smtClean="0"/>
              <a:t>Bowtie</a:t>
            </a:r>
            <a:r>
              <a:rPr lang="en-US" baseline="0" dirty="0" smtClean="0"/>
              <a:t> also takes out the complexity of both the Fault tree and Event tree, making it an excellent tool for communication of risk at all levels of the organisation, not only for the experts at the HSE department. Taking out the complexity has some consequences, which we will discuss later on.</a:t>
            </a:r>
          </a:p>
          <a:p>
            <a:endParaRPr lang="en-US" baseline="0" dirty="0" smtClean="0"/>
          </a:p>
          <a:p>
            <a:r>
              <a:rPr lang="en-US" baseline="0" dirty="0" smtClean="0"/>
              <a:t>Important to note is that the Bowtie method is meant for a higher abstraction level. Whereas Fault trees and Event trees are focused sometimes on the level of a single valve, Bowtie tends to focus on a higher level, and thus provides an excellent overview. It also means that Fault trees and Event trees are not obsolete, they can still be used for a more detailed picture.</a:t>
            </a:r>
            <a:endParaRPr lang="en-US" dirty="0"/>
          </a:p>
        </p:txBody>
      </p:sp>
      <p:sp>
        <p:nvSpPr>
          <p:cNvPr id="4" name="Slide Number Placeholder 3"/>
          <p:cNvSpPr>
            <a:spLocks noGrp="1"/>
          </p:cNvSpPr>
          <p:nvPr>
            <p:ph type="sldNum" sz="quarter" idx="10"/>
          </p:nvPr>
        </p:nvSpPr>
        <p:spPr/>
        <p:txBody>
          <a:bodyPr/>
          <a:lstStyle/>
          <a:p>
            <a:fld id="{5AD7B0CE-1D77-4E3C-86C0-C3F229BEB925}" type="slidenum">
              <a:rPr lang="en-US" smtClean="0"/>
              <a:pPr/>
              <a:t>50</a:t>
            </a:fld>
            <a:endParaRPr lang="en-US" dirty="0"/>
          </a:p>
        </p:txBody>
      </p:sp>
    </p:spTree>
    <p:extLst>
      <p:ext uri="{BB962C8B-B14F-4D97-AF65-F5344CB8AC3E}">
        <p14:creationId xmlns:p14="http://schemas.microsoft.com/office/powerpoint/2010/main" val="7148124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2EC2AB-FD5C-4EF7-AF8D-FB95907AF3A4}" type="slidenum">
              <a:rPr lang="en-US" smtClean="0"/>
              <a:pPr/>
              <a:t>51</a:t>
            </a:fld>
            <a:endParaRPr lang="en-US" dirty="0"/>
          </a:p>
        </p:txBody>
      </p:sp>
    </p:spTree>
    <p:extLst>
      <p:ext uri="{BB962C8B-B14F-4D97-AF65-F5344CB8AC3E}">
        <p14:creationId xmlns:p14="http://schemas.microsoft.com/office/powerpoint/2010/main" val="10478075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we don’t know what we are trying to avoid, then it will be difficult to build a safety culture that prevents it.</a:t>
            </a:r>
            <a:endParaRPr lang="en-US" dirty="0"/>
          </a:p>
        </p:txBody>
      </p:sp>
      <p:sp>
        <p:nvSpPr>
          <p:cNvPr id="4" name="Slide Number Placeholder 3"/>
          <p:cNvSpPr>
            <a:spLocks noGrp="1"/>
          </p:cNvSpPr>
          <p:nvPr>
            <p:ph type="sldNum" sz="quarter" idx="10"/>
          </p:nvPr>
        </p:nvSpPr>
        <p:spPr/>
        <p:txBody>
          <a:bodyPr/>
          <a:lstStyle/>
          <a:p>
            <a:fld id="{FE636DE4-D41C-4083-83E8-057F0E88B920}" type="slidenum">
              <a:rPr lang="en-US" smtClean="0"/>
              <a:pPr/>
              <a:t>52</a:t>
            </a:fld>
            <a:endParaRPr lang="en-US"/>
          </a:p>
        </p:txBody>
      </p:sp>
    </p:spTree>
    <p:extLst>
      <p:ext uri="{BB962C8B-B14F-4D97-AF65-F5344CB8AC3E}">
        <p14:creationId xmlns:p14="http://schemas.microsoft.com/office/powerpoint/2010/main" val="520802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B24723-903B-054D-BB3E-CB78764B063D}" type="slidenum">
              <a:rPr lang="en-US" smtClean="0"/>
              <a:pPr/>
              <a:t>5</a:t>
            </a:fld>
            <a:endParaRPr lang="en-US"/>
          </a:p>
        </p:txBody>
      </p:sp>
    </p:spTree>
    <p:extLst>
      <p:ext uri="{BB962C8B-B14F-4D97-AF65-F5344CB8AC3E}">
        <p14:creationId xmlns:p14="http://schemas.microsoft.com/office/powerpoint/2010/main" val="9930367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FDD0B6-2736-4094-B092-AB274D8C168E}" type="slidenum">
              <a:rPr lang="en-GB"/>
              <a:pPr/>
              <a:t>53</a:t>
            </a:fld>
            <a:endParaRPr lang="en-GB"/>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r>
              <a:rPr lang="en-US"/>
              <a:t>In reality, Bow Ties can get quite complicated and they are not as simple as of the earlier figures implied.  Nevertheless, they are still easier for communications and explanation than QRA.</a:t>
            </a:r>
          </a:p>
        </p:txBody>
      </p:sp>
    </p:spTree>
    <p:extLst>
      <p:ext uri="{BB962C8B-B14F-4D97-AF65-F5344CB8AC3E}">
        <p14:creationId xmlns:p14="http://schemas.microsoft.com/office/powerpoint/2010/main" val="5661507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B24723-903B-054D-BB3E-CB78764B063D}" type="slidenum">
              <a:rPr lang="en-US" smtClean="0"/>
              <a:pPr/>
              <a:t>54</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B24723-903B-054D-BB3E-CB78764B063D}" type="slidenum">
              <a:rPr lang="en-US" smtClean="0"/>
              <a:pPr/>
              <a:t>55</a:t>
            </a:fld>
            <a:endParaRPr lang="en-US"/>
          </a:p>
        </p:txBody>
      </p:sp>
    </p:spTree>
    <p:extLst>
      <p:ext uri="{BB962C8B-B14F-4D97-AF65-F5344CB8AC3E}">
        <p14:creationId xmlns:p14="http://schemas.microsoft.com/office/powerpoint/2010/main" val="2909214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B24723-903B-054D-BB3E-CB78764B063D}" type="slidenum">
              <a:rPr lang="en-US" smtClean="0"/>
              <a:pPr/>
              <a:t>6</a:t>
            </a:fld>
            <a:endParaRPr lang="en-US"/>
          </a:p>
        </p:txBody>
      </p:sp>
    </p:spTree>
    <p:extLst>
      <p:ext uri="{BB962C8B-B14F-4D97-AF65-F5344CB8AC3E}">
        <p14:creationId xmlns:p14="http://schemas.microsoft.com/office/powerpoint/2010/main" val="236696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B24723-903B-054D-BB3E-CB78764B063D}" type="slidenum">
              <a:rPr lang="en-US" smtClean="0"/>
              <a:pPr/>
              <a:t>7</a:t>
            </a:fld>
            <a:endParaRPr lang="en-US"/>
          </a:p>
        </p:txBody>
      </p:sp>
    </p:spTree>
    <p:extLst>
      <p:ext uri="{BB962C8B-B14F-4D97-AF65-F5344CB8AC3E}">
        <p14:creationId xmlns:p14="http://schemas.microsoft.com/office/powerpoint/2010/main" val="688449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B24723-903B-054D-BB3E-CB78764B063D}" type="slidenum">
              <a:rPr lang="en-US" smtClean="0"/>
              <a:pPr/>
              <a:t>8</a:t>
            </a:fld>
            <a:endParaRPr lang="en-US"/>
          </a:p>
        </p:txBody>
      </p:sp>
    </p:spTree>
    <p:extLst>
      <p:ext uri="{BB962C8B-B14F-4D97-AF65-F5344CB8AC3E}">
        <p14:creationId xmlns:p14="http://schemas.microsoft.com/office/powerpoint/2010/main" val="2119229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DCC549-5924-5246-ACA1-D92388590174}" type="slidenum">
              <a:rPr lang="en-US" smtClean="0"/>
              <a:pPr/>
              <a:t>9</a:t>
            </a:fld>
            <a:endParaRPr lang="en-US"/>
          </a:p>
        </p:txBody>
      </p:sp>
    </p:spTree>
    <p:extLst>
      <p:ext uri="{BB962C8B-B14F-4D97-AF65-F5344CB8AC3E}">
        <p14:creationId xmlns:p14="http://schemas.microsoft.com/office/powerpoint/2010/main" val="1488484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C70E62-DB39-DF44-97C6-A92CD0A6386B}" type="datetimeFigureOut">
              <a:rPr lang="en-US" smtClean="0"/>
              <a:pPr/>
              <a:t>7/14/17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4C99B-F545-1F47-99EC-B04D168F0359}" type="slidenum">
              <a:rPr lang="en-US" smtClean="0"/>
              <a:pPr/>
              <a:t>‹#›</a:t>
            </a:fld>
            <a:endParaRPr lang="en-US"/>
          </a:p>
        </p:txBody>
      </p:sp>
    </p:spTree>
    <p:extLst>
      <p:ext uri="{BB962C8B-B14F-4D97-AF65-F5344CB8AC3E}">
        <p14:creationId xmlns:p14="http://schemas.microsoft.com/office/powerpoint/2010/main" val="4198217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C70E62-DB39-DF44-97C6-A92CD0A6386B}" type="datetimeFigureOut">
              <a:rPr lang="en-US" smtClean="0"/>
              <a:pPr/>
              <a:t>7/14/17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4C99B-F545-1F47-99EC-B04D168F0359}" type="slidenum">
              <a:rPr lang="en-US" smtClean="0"/>
              <a:pPr/>
              <a:t>‹#›</a:t>
            </a:fld>
            <a:endParaRPr lang="en-US"/>
          </a:p>
        </p:txBody>
      </p:sp>
    </p:spTree>
    <p:extLst>
      <p:ext uri="{BB962C8B-B14F-4D97-AF65-F5344CB8AC3E}">
        <p14:creationId xmlns:p14="http://schemas.microsoft.com/office/powerpoint/2010/main" val="2846260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C70E62-DB39-DF44-97C6-A92CD0A6386B}" type="datetimeFigureOut">
              <a:rPr lang="en-US" smtClean="0"/>
              <a:pPr/>
              <a:t>7/14/17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4C99B-F545-1F47-99EC-B04D168F0359}" type="slidenum">
              <a:rPr lang="en-US" smtClean="0"/>
              <a:pPr/>
              <a:t>‹#›</a:t>
            </a:fld>
            <a:endParaRPr lang="en-US"/>
          </a:p>
        </p:txBody>
      </p:sp>
    </p:spTree>
    <p:extLst>
      <p:ext uri="{BB962C8B-B14F-4D97-AF65-F5344CB8AC3E}">
        <p14:creationId xmlns:p14="http://schemas.microsoft.com/office/powerpoint/2010/main" val="1997326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DC70E62-DB39-DF44-97C6-A92CD0A6386B}" type="datetimeFigureOut">
              <a:rPr lang="en-US" smtClean="0"/>
              <a:pPr/>
              <a:t>7/14/17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4C99B-F545-1F47-99EC-B04D168F0359}" type="slidenum">
              <a:rPr lang="en-US" smtClean="0"/>
              <a:pPr/>
              <a:t>‹#›</a:t>
            </a:fld>
            <a:endParaRPr lang="en-US"/>
          </a:p>
        </p:txBody>
      </p:sp>
    </p:spTree>
    <p:extLst>
      <p:ext uri="{BB962C8B-B14F-4D97-AF65-F5344CB8AC3E}">
        <p14:creationId xmlns:p14="http://schemas.microsoft.com/office/powerpoint/2010/main" val="164650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C70E62-DB39-DF44-97C6-A92CD0A6386B}" type="datetimeFigureOut">
              <a:rPr lang="en-US" smtClean="0"/>
              <a:pPr/>
              <a:t>7/14/17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4C99B-F545-1F47-99EC-B04D168F0359}" type="slidenum">
              <a:rPr lang="en-US" smtClean="0"/>
              <a:pPr/>
              <a:t>‹#›</a:t>
            </a:fld>
            <a:endParaRPr lang="en-US"/>
          </a:p>
        </p:txBody>
      </p:sp>
    </p:spTree>
    <p:extLst>
      <p:ext uri="{BB962C8B-B14F-4D97-AF65-F5344CB8AC3E}">
        <p14:creationId xmlns:p14="http://schemas.microsoft.com/office/powerpoint/2010/main" val="3092157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C70E62-DB39-DF44-97C6-A92CD0A6386B}" type="datetimeFigureOut">
              <a:rPr lang="en-US" smtClean="0"/>
              <a:pPr/>
              <a:t>7/14/17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E4C99B-F545-1F47-99EC-B04D168F0359}" type="slidenum">
              <a:rPr lang="en-US" smtClean="0"/>
              <a:pPr/>
              <a:t>‹#›</a:t>
            </a:fld>
            <a:endParaRPr lang="en-US"/>
          </a:p>
        </p:txBody>
      </p:sp>
    </p:spTree>
    <p:extLst>
      <p:ext uri="{BB962C8B-B14F-4D97-AF65-F5344CB8AC3E}">
        <p14:creationId xmlns:p14="http://schemas.microsoft.com/office/powerpoint/2010/main" val="1744999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C70E62-DB39-DF44-97C6-A92CD0A6386B}" type="datetimeFigureOut">
              <a:rPr lang="en-US" smtClean="0"/>
              <a:pPr/>
              <a:t>7/14/17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E4C99B-F545-1F47-99EC-B04D168F0359}" type="slidenum">
              <a:rPr lang="en-US" smtClean="0"/>
              <a:pPr/>
              <a:t>‹#›</a:t>
            </a:fld>
            <a:endParaRPr lang="en-US"/>
          </a:p>
        </p:txBody>
      </p:sp>
    </p:spTree>
    <p:extLst>
      <p:ext uri="{BB962C8B-B14F-4D97-AF65-F5344CB8AC3E}">
        <p14:creationId xmlns:p14="http://schemas.microsoft.com/office/powerpoint/2010/main" val="1117912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C70E62-DB39-DF44-97C6-A92CD0A6386B}" type="datetimeFigureOut">
              <a:rPr lang="en-US" smtClean="0"/>
              <a:pPr/>
              <a:t>7/14/17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E4C99B-F545-1F47-99EC-B04D168F0359}" type="slidenum">
              <a:rPr lang="en-US" smtClean="0"/>
              <a:pPr/>
              <a:t>‹#›</a:t>
            </a:fld>
            <a:endParaRPr lang="en-US"/>
          </a:p>
        </p:txBody>
      </p:sp>
    </p:spTree>
    <p:extLst>
      <p:ext uri="{BB962C8B-B14F-4D97-AF65-F5344CB8AC3E}">
        <p14:creationId xmlns:p14="http://schemas.microsoft.com/office/powerpoint/2010/main" val="870982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C70E62-DB39-DF44-97C6-A92CD0A6386B}" type="datetimeFigureOut">
              <a:rPr lang="en-US" smtClean="0"/>
              <a:pPr/>
              <a:t>7/14/17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E4C99B-F545-1F47-99EC-B04D168F0359}" type="slidenum">
              <a:rPr lang="en-US" smtClean="0"/>
              <a:pPr/>
              <a:t>‹#›</a:t>
            </a:fld>
            <a:endParaRPr lang="en-US"/>
          </a:p>
        </p:txBody>
      </p:sp>
    </p:spTree>
    <p:extLst>
      <p:ext uri="{BB962C8B-B14F-4D97-AF65-F5344CB8AC3E}">
        <p14:creationId xmlns:p14="http://schemas.microsoft.com/office/powerpoint/2010/main" val="2199186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C70E62-DB39-DF44-97C6-A92CD0A6386B}" type="datetimeFigureOut">
              <a:rPr lang="en-US" smtClean="0"/>
              <a:pPr/>
              <a:t>7/14/17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E4C99B-F545-1F47-99EC-B04D168F0359}" type="slidenum">
              <a:rPr lang="en-US" smtClean="0"/>
              <a:pPr/>
              <a:t>‹#›</a:t>
            </a:fld>
            <a:endParaRPr lang="en-US"/>
          </a:p>
        </p:txBody>
      </p:sp>
    </p:spTree>
    <p:extLst>
      <p:ext uri="{BB962C8B-B14F-4D97-AF65-F5344CB8AC3E}">
        <p14:creationId xmlns:p14="http://schemas.microsoft.com/office/powerpoint/2010/main" val="3984852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C70E62-DB39-DF44-97C6-A92CD0A6386B}" type="datetimeFigureOut">
              <a:rPr lang="en-US" smtClean="0"/>
              <a:pPr/>
              <a:t>7/14/17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E4C99B-F545-1F47-99EC-B04D168F0359}" type="slidenum">
              <a:rPr lang="en-US" smtClean="0"/>
              <a:pPr/>
              <a:t>‹#›</a:t>
            </a:fld>
            <a:endParaRPr lang="en-US"/>
          </a:p>
        </p:txBody>
      </p:sp>
    </p:spTree>
    <p:extLst>
      <p:ext uri="{BB962C8B-B14F-4D97-AF65-F5344CB8AC3E}">
        <p14:creationId xmlns:p14="http://schemas.microsoft.com/office/powerpoint/2010/main" val="28757734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i="0">
                <a:solidFill>
                  <a:schemeClr val="tx1">
                    <a:tint val="75000"/>
                  </a:schemeClr>
                </a:solidFill>
                <a:latin typeface="Arial" charset="0"/>
              </a:defRPr>
            </a:lvl1pPr>
          </a:lstStyle>
          <a:p>
            <a:fld id="{3DC70E62-DB39-DF44-97C6-A92CD0A6386B}" type="datetimeFigureOut">
              <a:rPr lang="en-US" smtClean="0"/>
              <a:pPr/>
              <a:t>7/14/17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i="0">
                <a:solidFill>
                  <a:schemeClr val="tx1">
                    <a:tint val="75000"/>
                  </a:schemeClr>
                </a:solidFill>
                <a:latin typeface="Arial"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chemeClr val="tx1">
                    <a:tint val="75000"/>
                  </a:schemeClr>
                </a:solidFill>
                <a:latin typeface="Arial" charset="0"/>
              </a:defRPr>
            </a:lvl1pPr>
          </a:lstStyle>
          <a:p>
            <a:fld id="{8AE4C99B-F545-1F47-99EC-B04D168F0359}" type="slidenum">
              <a:rPr lang="en-US" smtClean="0"/>
              <a:pPr/>
              <a:t>‹#›</a:t>
            </a:fld>
            <a:endParaRPr lang="en-US" dirty="0"/>
          </a:p>
        </p:txBody>
      </p:sp>
    </p:spTree>
    <p:extLst>
      <p:ext uri="{BB962C8B-B14F-4D97-AF65-F5344CB8AC3E}">
        <p14:creationId xmlns:p14="http://schemas.microsoft.com/office/powerpoint/2010/main" val="2321738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0" i="0" kern="1200">
          <a:solidFill>
            <a:schemeClr val="tx1"/>
          </a:solidFill>
          <a:latin typeface="Arial" charset="0"/>
          <a:ea typeface="+mj-ea"/>
          <a:cs typeface="+mj-cs"/>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Arial" charset="0"/>
          <a:ea typeface="+mn-ea"/>
          <a:cs typeface="+mn-cs"/>
        </a:defRPr>
      </a:lvl1pPr>
      <a:lvl2pPr marL="742950" indent="-285750" algn="l" defTabSz="457200" rtl="0" eaLnBrk="1" latinLnBrk="0" hangingPunct="1">
        <a:spcBef>
          <a:spcPct val="20000"/>
        </a:spcBef>
        <a:buFont typeface="Arial"/>
        <a:buChar char="–"/>
        <a:defRPr sz="2800" b="0" i="0" kern="1200">
          <a:solidFill>
            <a:schemeClr val="tx1"/>
          </a:solidFill>
          <a:latin typeface="Arial" charset="0"/>
          <a:ea typeface="+mn-ea"/>
          <a:cs typeface="+mn-cs"/>
        </a:defRPr>
      </a:lvl2pPr>
      <a:lvl3pPr marL="1143000" indent="-228600" algn="l" defTabSz="457200" rtl="0" eaLnBrk="1" latinLnBrk="0" hangingPunct="1">
        <a:spcBef>
          <a:spcPct val="20000"/>
        </a:spcBef>
        <a:buFont typeface="Arial"/>
        <a:buChar char="•"/>
        <a:defRPr sz="2400" b="0" i="0" kern="1200">
          <a:solidFill>
            <a:schemeClr val="tx1"/>
          </a:solidFill>
          <a:latin typeface="Arial" charset="0"/>
          <a:ea typeface="+mn-ea"/>
          <a:cs typeface="+mn-cs"/>
        </a:defRPr>
      </a:lvl3pPr>
      <a:lvl4pPr marL="1600200" indent="-228600" algn="l" defTabSz="457200" rtl="0" eaLnBrk="1" latinLnBrk="0" hangingPunct="1">
        <a:spcBef>
          <a:spcPct val="20000"/>
        </a:spcBef>
        <a:buFont typeface="Arial"/>
        <a:buChar char="–"/>
        <a:defRPr sz="2000" b="0" i="0" kern="1200">
          <a:solidFill>
            <a:schemeClr val="tx1"/>
          </a:solidFill>
          <a:latin typeface="Arial" charset="0"/>
          <a:ea typeface="+mn-ea"/>
          <a:cs typeface="+mn-cs"/>
        </a:defRPr>
      </a:lvl4pPr>
      <a:lvl5pPr marL="2057400" indent="-228600" algn="l" defTabSz="457200" rtl="0" eaLnBrk="1" latinLnBrk="0" hangingPunct="1">
        <a:spcBef>
          <a:spcPct val="20000"/>
        </a:spcBef>
        <a:buFont typeface="Arial"/>
        <a:buChar char="»"/>
        <a:defRPr sz="2000" b="0" i="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6.gif"/></Relationships>
</file>

<file path=ppt/slides/_rels/slide15.xml.rels><?xml version="1.0" encoding="UTF-8" standalone="yes"?>
<Relationships xmlns="http://schemas.openxmlformats.org/package/2006/relationships"><Relationship Id="rId11" Type="http://schemas.openxmlformats.org/officeDocument/2006/relationships/image" Target="../media/image35.png"/><Relationship Id="rId12" Type="http://schemas.openxmlformats.org/officeDocument/2006/relationships/image" Target="../media/image36.jpeg"/><Relationship Id="rId13"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7.gif"/><Relationship Id="rId4" Type="http://schemas.openxmlformats.org/officeDocument/2006/relationships/image" Target="../media/image28.gif"/><Relationship Id="rId5" Type="http://schemas.openxmlformats.org/officeDocument/2006/relationships/image" Target="../media/image29.png"/><Relationship Id="rId6" Type="http://schemas.openxmlformats.org/officeDocument/2006/relationships/image" Target="../media/image30.gif"/><Relationship Id="rId7" Type="http://schemas.openxmlformats.org/officeDocument/2006/relationships/image" Target="../media/image31.png"/><Relationship Id="rId8" Type="http://schemas.openxmlformats.org/officeDocument/2006/relationships/image" Target="../media/image32.jpeg"/><Relationship Id="rId9" Type="http://schemas.openxmlformats.org/officeDocument/2006/relationships/image" Target="../media/image33.jpeg"/><Relationship Id="rId10" Type="http://schemas.openxmlformats.org/officeDocument/2006/relationships/image" Target="../media/image34.gi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47.png"/><Relationship Id="rId5" Type="http://schemas.openxmlformats.org/officeDocument/2006/relationships/image" Target="../media/image48.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0.tiff"/><Relationship Id="rId4" Type="http://schemas.openxmlformats.org/officeDocument/2006/relationships/image" Target="../media/image51.tiff"/><Relationship Id="rId5" Type="http://schemas.openxmlformats.org/officeDocument/2006/relationships/image" Target="../media/image52.tiff"/><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NUL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7.png"/><Relationship Id="rId3" Type="http://schemas.openxmlformats.org/officeDocument/2006/relationships/image" Target="../media/image58.png"/></Relationships>
</file>

<file path=ppt/slides/_rels/slide28.xml.rels><?xml version="1.0" encoding="UTF-8" standalone="yes"?>
<Relationships xmlns="http://schemas.openxmlformats.org/package/2006/relationships"><Relationship Id="rId3" Type="http://schemas.openxmlformats.org/officeDocument/2006/relationships/hyperlink" Target="http://acscinf.org/content/webinars" TargetMode="External"/><Relationship Id="rId4" Type="http://schemas.openxmlformats.org/officeDocument/2006/relationships/hyperlink" Target="http://confchem.ccce.divched.org/2015FallCCCENLP3" TargetMode="External"/><Relationship Id="rId5" Type="http://schemas.openxmlformats.org/officeDocument/2006/relationships/hyperlink" Target="https://youtu.be/-eNxsNd8sC4" TargetMode="External"/><Relationship Id="rId6" Type="http://schemas.openxmlformats.org/officeDocument/2006/relationships/hyperlink" Target="https://go.usa.gov/xNkTx" TargetMode="Externa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chart" Target="../charts/char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6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6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6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6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6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6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66.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67.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tif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68.emf"/></Relationships>
</file>

<file path=ppt/slides/_rels/slide41.xml.rels><?xml version="1.0" encoding="UTF-8" standalone="yes"?>
<Relationships xmlns="http://schemas.openxmlformats.org/package/2006/relationships"><Relationship Id="rId3" Type="http://schemas.openxmlformats.org/officeDocument/2006/relationships/image" Target="../media/image69.jpeg"/><Relationship Id="rId4" Type="http://schemas.openxmlformats.org/officeDocument/2006/relationships/image" Target="../media/image70.jpe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7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7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73.png"/></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8.xml.rels><?xml version="1.0" encoding="UTF-8" standalone="yes"?>
<Relationships xmlns="http://schemas.openxmlformats.org/package/2006/relationships"><Relationship Id="rId3" Type="http://schemas.openxmlformats.org/officeDocument/2006/relationships/image" Target="../media/image74.jpeg"/><Relationship Id="rId4" Type="http://schemas.openxmlformats.org/officeDocument/2006/relationships/image" Target="../media/image75.png"/><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9.xml.rels><?xml version="1.0" encoding="UTF-8" standalone="yes"?>
<Relationships xmlns="http://schemas.openxmlformats.org/package/2006/relationships"><Relationship Id="rId3" Type="http://schemas.openxmlformats.org/officeDocument/2006/relationships/image" Target="../media/image76.jpeg"/><Relationship Id="rId4" Type="http://schemas.openxmlformats.org/officeDocument/2006/relationships/image" Target="../media/image77.png"/><Relationship Id="rId5" Type="http://schemas.openxmlformats.org/officeDocument/2006/relationships/image" Target="../media/image78.pn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diagramData" Target="../diagrams/data1.xml"/><Relationship Id="rId7" Type="http://schemas.openxmlformats.org/officeDocument/2006/relationships/diagramLayout" Target="../diagrams/layout1.xml"/><Relationship Id="rId8" Type="http://schemas.openxmlformats.org/officeDocument/2006/relationships/diagramQuickStyle" Target="../diagrams/quickStyle1.xml"/><Relationship Id="rId9" Type="http://schemas.openxmlformats.org/officeDocument/2006/relationships/diagramColors" Target="../diagrams/colors1.xml"/><Relationship Id="rId10"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7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80.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image" Target="../media/image81.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82.png"/></Relationships>
</file>

<file path=ppt/slides/_rels/slide55.xml.rels><?xml version="1.0" encoding="UTF-8" standalone="yes"?>
<Relationships xmlns="http://schemas.openxmlformats.org/package/2006/relationships"><Relationship Id="rId3" Type="http://schemas.openxmlformats.org/officeDocument/2006/relationships/hyperlink" Target="https://www.acs.org/content/acs/en/chemical-safety/guidelines-for-chemical-laboratory-safety.html" TargetMode="External"/><Relationship Id="rId4" Type="http://schemas.openxmlformats.org/officeDocument/2006/relationships/hyperlink" Target="https://www.acs.org/content/dam/acsorg/education/policies/recommendations-for-the-teaching-of-high-school-chemistry.pdf" TargetMode="External"/><Relationship Id="rId5" Type="http://schemas.openxmlformats.org/officeDocument/2006/relationships/hyperlink" Target="http://www.acs.org/safety" TargetMode="External"/><Relationship Id="rId6" Type="http://schemas.openxmlformats.org/officeDocument/2006/relationships/hyperlink" Target="https://www.acs.org/content/acs/en/chemical-safety/guidelines-for-chemical-laboratory-safety/resources-supporting-guidelines-for-chemical-laboratory-safety/building-strong-safety-cultures.html" TargetMode="External"/><Relationship Id="rId7" Type="http://schemas.openxmlformats.org/officeDocument/2006/relationships/hyperlink" Target="http://www.aplu.org/library/safety-culture/file" TargetMode="External"/><Relationship Id="rId8" Type="http://schemas.openxmlformats.org/officeDocument/2006/relationships/hyperlink" Target="https://www.nap.edu/catalog/12654/prudent-practices-in-the-laboratory-handling-and-management-of-chemical" TargetMode="External"/><Relationship Id="rId9" Type="http://schemas.openxmlformats.org/officeDocument/2006/relationships/hyperlink" Target="https://www.acs.org/content/acs/en/about/governance/committees/chemicalsafety/hazard-assessment.html" TargetMode="External"/><Relationship Id="rId10" Type="http://schemas.openxmlformats.org/officeDocument/2006/relationships/hyperlink" Target="https://www.nap.edu/catalog/18706/safe-science-promoting-a-culture-of-safety-in-academic-chemical" TargetMode="External"/><Relationship Id="rId1" Type="http://schemas.openxmlformats.org/officeDocument/2006/relationships/slideLayout" Target="../slideLayouts/slideLayout6.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hyperlink" Target="http://www.acs.org/safety" TargetMode="External"/><Relationship Id="rId5"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bwMode="auto">
          <a:xfrm>
            <a:off x="76200" y="736600"/>
            <a:ext cx="9067800" cy="449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lang="en-US" sz="3600" b="1" dirty="0">
                <a:solidFill>
                  <a:srgbClr val="507281"/>
                </a:solidFill>
                <a:latin typeface="Arial" charset="0"/>
              </a:rPr>
              <a:t>ACS </a:t>
            </a:r>
            <a:r>
              <a:rPr lang="en-US" sz="3600" b="1" dirty="0" smtClean="0">
                <a:solidFill>
                  <a:srgbClr val="507281"/>
                </a:solidFill>
                <a:latin typeface="Arial" charset="0"/>
              </a:rPr>
              <a:t>Chemical Safety </a:t>
            </a:r>
            <a:r>
              <a:rPr lang="en-US" sz="3600" b="1" dirty="0">
                <a:solidFill>
                  <a:srgbClr val="507281"/>
                </a:solidFill>
                <a:latin typeface="Arial" charset="0"/>
              </a:rPr>
              <a:t>Tools </a:t>
            </a:r>
            <a:r>
              <a:rPr lang="en-US" sz="3600" dirty="0" smtClean="0">
                <a:solidFill>
                  <a:srgbClr val="507281"/>
                </a:solidFill>
                <a:latin typeface="Arial" charset="0"/>
              </a:rPr>
              <a:t/>
            </a:r>
            <a:br>
              <a:rPr lang="en-US" sz="3600" dirty="0" smtClean="0">
                <a:solidFill>
                  <a:srgbClr val="507281"/>
                </a:solidFill>
                <a:latin typeface="Arial" charset="0"/>
              </a:rPr>
            </a:br>
            <a:endParaRPr lang="en-US" sz="3600" dirty="0" smtClean="0">
              <a:solidFill>
                <a:srgbClr val="507281"/>
              </a:solidFill>
              <a:latin typeface="Arial" charset="0"/>
            </a:endParaRPr>
          </a:p>
          <a:p>
            <a:pPr algn="ctr">
              <a:defRPr/>
            </a:pPr>
            <a:r>
              <a:rPr lang="en-US" sz="2400" dirty="0" err="1" smtClean="0">
                <a:solidFill>
                  <a:srgbClr val="507281"/>
                </a:solidFill>
                <a:latin typeface="Arial" charset="0"/>
              </a:rPr>
              <a:t>Samuella</a:t>
            </a:r>
            <a:r>
              <a:rPr lang="en-US" sz="2400" dirty="0" smtClean="0">
                <a:solidFill>
                  <a:srgbClr val="507281"/>
                </a:solidFill>
                <a:latin typeface="Arial" charset="0"/>
              </a:rPr>
              <a:t> Sigmann, CCHO</a:t>
            </a:r>
          </a:p>
          <a:p>
            <a:pPr algn="ctr">
              <a:defRPr/>
            </a:pPr>
            <a:r>
              <a:rPr lang="en-US" sz="2000" dirty="0" smtClean="0">
                <a:solidFill>
                  <a:srgbClr val="507281"/>
                </a:solidFill>
                <a:latin typeface="Arial" charset="0"/>
              </a:rPr>
              <a:t>Appalachian State University, Boone, NC</a:t>
            </a:r>
          </a:p>
          <a:p>
            <a:pPr lvl="0" algn="ctr">
              <a:defRPr/>
            </a:pPr>
            <a:endParaRPr lang="en-US" sz="2400" dirty="0" smtClean="0">
              <a:solidFill>
                <a:srgbClr val="507281"/>
              </a:solidFill>
              <a:latin typeface="Arial" charset="0"/>
            </a:endParaRPr>
          </a:p>
          <a:p>
            <a:pPr lvl="0" algn="ctr">
              <a:defRPr/>
            </a:pPr>
            <a:r>
              <a:rPr lang="en-US" sz="2400" dirty="0" smtClean="0">
                <a:solidFill>
                  <a:srgbClr val="507281"/>
                </a:solidFill>
                <a:latin typeface="Arial" charset="0"/>
              </a:rPr>
              <a:t>Ralph Stuart, CIH, CCHO</a:t>
            </a:r>
            <a:endParaRPr lang="en-US" sz="2000" dirty="0" smtClean="0">
              <a:solidFill>
                <a:srgbClr val="507281"/>
              </a:solidFill>
              <a:latin typeface="Arial" charset="0"/>
            </a:endParaRPr>
          </a:p>
          <a:p>
            <a:pPr algn="ctr">
              <a:defRPr/>
            </a:pPr>
            <a:r>
              <a:rPr lang="en-US" sz="2000" dirty="0" smtClean="0">
                <a:solidFill>
                  <a:srgbClr val="507281"/>
                </a:solidFill>
                <a:latin typeface="Arial" charset="0"/>
              </a:rPr>
              <a:t>Chemical Hygiene Officer</a:t>
            </a:r>
            <a:r>
              <a:rPr lang="en-US" sz="2000" dirty="0">
                <a:solidFill>
                  <a:srgbClr val="507281"/>
                </a:solidFill>
                <a:latin typeface="Arial" charset="0"/>
              </a:rPr>
              <a:t>, </a:t>
            </a:r>
            <a:r>
              <a:rPr lang="en-US" sz="2000" dirty="0" smtClean="0">
                <a:solidFill>
                  <a:srgbClr val="507281"/>
                </a:solidFill>
                <a:latin typeface="Arial" charset="0"/>
              </a:rPr>
              <a:t>Keene State College, Keene, NH</a:t>
            </a:r>
          </a:p>
          <a:p>
            <a:pPr lvl="0">
              <a:defRPr/>
            </a:pPr>
            <a:endParaRPr lang="en-US" sz="2400" dirty="0" smtClean="0">
              <a:solidFill>
                <a:srgbClr val="507281"/>
              </a:solidFill>
              <a:latin typeface="Arial" charset="0"/>
            </a:endParaRPr>
          </a:p>
        </p:txBody>
      </p:sp>
      <p:sp>
        <p:nvSpPr>
          <p:cNvPr id="2" name="Title 1"/>
          <p:cNvSpPr>
            <a:spLocks noGrp="1"/>
          </p:cNvSpPr>
          <p:nvPr>
            <p:ph type="title"/>
          </p:nvPr>
        </p:nvSpPr>
        <p:spPr>
          <a:xfrm>
            <a:off x="3378200" y="5894340"/>
            <a:ext cx="2667000" cy="428720"/>
          </a:xfrm>
        </p:spPr>
        <p:txBody>
          <a:bodyPr>
            <a:normAutofit fontScale="90000"/>
          </a:bodyPr>
          <a:lstStyle/>
          <a:p>
            <a:r>
              <a:rPr lang="en-US" sz="2400" dirty="0" smtClean="0">
                <a:solidFill>
                  <a:srgbClr val="507281"/>
                </a:solidFill>
                <a:latin typeface="Arial" pitchFamily="34" charset="0"/>
                <a:cs typeface="Arial" pitchFamily="34" charset="0"/>
              </a:rPr>
              <a:t>July, 2017</a:t>
            </a:r>
            <a:endParaRPr lang="en-US" sz="2400" dirty="0">
              <a:solidFill>
                <a:srgbClr val="507281"/>
              </a:solidFill>
              <a:latin typeface="Arial" pitchFamily="34" charset="0"/>
              <a:cs typeface="Arial" pitchFamily="34" charset="0"/>
            </a:endParaRPr>
          </a:p>
        </p:txBody>
      </p:sp>
      <p:sp>
        <p:nvSpPr>
          <p:cNvPr id="7" name="Rectangle 6"/>
          <p:cNvSpPr/>
          <p:nvPr/>
        </p:nvSpPr>
        <p:spPr>
          <a:xfrm>
            <a:off x="0" y="0"/>
            <a:ext cx="9144000" cy="304800"/>
          </a:xfrm>
          <a:prstGeom prst="rect">
            <a:avLst/>
          </a:prstGeom>
          <a:solidFill>
            <a:srgbClr val="CE112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E1126"/>
              </a:solidFill>
              <a:latin typeface="Arial"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99080" y="5566200"/>
            <a:ext cx="2222500" cy="1085000"/>
          </a:xfrm>
          <a:prstGeom prst="rect">
            <a:avLst/>
          </a:prstGeom>
        </p:spPr>
      </p:pic>
      <p:pic>
        <p:nvPicPr>
          <p:cNvPr id="8" name="Picture 7" descr="ASUbird_logo_blackandgoldbird_RGB_600x168.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4411" y="5710735"/>
            <a:ext cx="2916492" cy="81661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034"/>
            <a:ext cx="9144000" cy="1143000"/>
          </a:xfrm>
        </p:spPr>
        <p:txBody>
          <a:bodyPr>
            <a:noAutofit/>
          </a:bodyPr>
          <a:lstStyle/>
          <a:p>
            <a:r>
              <a:rPr lang="en-US" sz="3600" b="1" dirty="0">
                <a:solidFill>
                  <a:schemeClr val="accent5">
                    <a:lumMod val="50000"/>
                  </a:schemeClr>
                </a:solidFill>
                <a:ea typeface="Geneva" pitchFamily="-109" charset="0"/>
                <a:cs typeface="Geneva" pitchFamily="-109" charset="0"/>
              </a:rPr>
              <a:t>Changes in the ACS </a:t>
            </a:r>
            <a:r>
              <a:rPr lang="en-US" sz="3600" b="1" dirty="0" smtClean="0">
                <a:solidFill>
                  <a:schemeClr val="accent5">
                    <a:lumMod val="50000"/>
                  </a:schemeClr>
                </a:solidFill>
                <a:ea typeface="Geneva" pitchFamily="-109" charset="0"/>
                <a:cs typeface="Geneva" pitchFamily="-109" charset="0"/>
              </a:rPr>
              <a:t>Approach</a:t>
            </a:r>
            <a:r>
              <a:rPr lang="en-US" sz="3600" b="1" dirty="0">
                <a:solidFill>
                  <a:schemeClr val="accent5">
                    <a:lumMod val="50000"/>
                  </a:schemeClr>
                </a:solidFill>
                <a:ea typeface="Geneva" pitchFamily="-109" charset="0"/>
                <a:cs typeface="Geneva" pitchFamily="-109" charset="0"/>
              </a:rPr>
              <a:t/>
            </a:r>
            <a:br>
              <a:rPr lang="en-US" sz="3600" b="1" dirty="0">
                <a:solidFill>
                  <a:schemeClr val="accent5">
                    <a:lumMod val="50000"/>
                  </a:schemeClr>
                </a:solidFill>
                <a:ea typeface="Geneva" pitchFamily="-109" charset="0"/>
                <a:cs typeface="Geneva" pitchFamily="-109" charset="0"/>
              </a:rPr>
            </a:br>
            <a:r>
              <a:rPr lang="en-US" sz="3600" b="1" dirty="0">
                <a:solidFill>
                  <a:schemeClr val="accent5">
                    <a:lumMod val="50000"/>
                  </a:schemeClr>
                </a:solidFill>
                <a:ea typeface="Geneva" pitchFamily="-109" charset="0"/>
                <a:cs typeface="Geneva" pitchFamily="-109" charset="0"/>
              </a:rPr>
              <a:t>to Chemical </a:t>
            </a:r>
            <a:r>
              <a:rPr lang="en-US" sz="3600" b="1" dirty="0" smtClean="0">
                <a:solidFill>
                  <a:schemeClr val="accent5">
                    <a:lumMod val="50000"/>
                  </a:schemeClr>
                </a:solidFill>
                <a:ea typeface="Geneva" pitchFamily="-109" charset="0"/>
                <a:cs typeface="Geneva" pitchFamily="-109" charset="0"/>
              </a:rPr>
              <a:t>Safety since 2011</a:t>
            </a:r>
            <a:endParaRPr lang="en-US" sz="3600" b="1" dirty="0">
              <a:solidFill>
                <a:schemeClr val="accent5">
                  <a:lumMod val="50000"/>
                </a:schemeClr>
              </a:solidFill>
              <a:ea typeface="Geneva" pitchFamily="-109" charset="0"/>
              <a:cs typeface="Geneva" pitchFamily="-109" charset="0"/>
            </a:endParaRPr>
          </a:p>
        </p:txBody>
      </p:sp>
      <p:cxnSp>
        <p:nvCxnSpPr>
          <p:cNvPr id="9" name="Straight Connector 8"/>
          <p:cNvCxnSpPr/>
          <p:nvPr/>
        </p:nvCxnSpPr>
        <p:spPr>
          <a:xfrm>
            <a:off x="0" y="1219200"/>
            <a:ext cx="9144000" cy="1588"/>
          </a:xfrm>
          <a:prstGeom prst="line">
            <a:avLst/>
          </a:prstGeom>
          <a:ln/>
        </p:spPr>
        <p:style>
          <a:lnRef idx="2">
            <a:schemeClr val="accent2"/>
          </a:lnRef>
          <a:fillRef idx="0">
            <a:schemeClr val="accent2"/>
          </a:fillRef>
          <a:effectRef idx="1">
            <a:schemeClr val="accent2"/>
          </a:effectRef>
          <a:fontRef idx="minor">
            <a:schemeClr val="tx1"/>
          </a:fontRef>
        </p:style>
      </p:cxnSp>
      <p:sp>
        <p:nvSpPr>
          <p:cNvPr id="3" name="TextBox 2"/>
          <p:cNvSpPr txBox="1"/>
          <p:nvPr/>
        </p:nvSpPr>
        <p:spPr>
          <a:xfrm>
            <a:off x="151662" y="1364673"/>
            <a:ext cx="6135486" cy="5262979"/>
          </a:xfrm>
          <a:prstGeom prst="rect">
            <a:avLst/>
          </a:prstGeom>
          <a:noFill/>
        </p:spPr>
        <p:txBody>
          <a:bodyPr wrap="square" rtlCol="0">
            <a:spAutoFit/>
          </a:bodyPr>
          <a:lstStyle/>
          <a:p>
            <a:pPr marL="342900" indent="-342900">
              <a:buAutoNum type="arabicPeriod"/>
            </a:pPr>
            <a:r>
              <a:rPr lang="en-US" sz="2400" b="1" dirty="0" smtClean="0">
                <a:latin typeface="Arial" charset="0"/>
                <a:ea typeface="Arial" charset="0"/>
                <a:cs typeface="Arial" charset="0"/>
              </a:rPr>
              <a:t>Technical focus </a:t>
            </a:r>
            <a:r>
              <a:rPr lang="en-US" sz="2400" dirty="0" smtClean="0">
                <a:latin typeface="Arial" charset="0"/>
                <a:ea typeface="Arial" charset="0"/>
                <a:cs typeface="Arial" charset="0"/>
              </a:rPr>
              <a:t>of safety changed from </a:t>
            </a:r>
            <a:r>
              <a:rPr lang="en-US" sz="2400" i="1" dirty="0" smtClean="0">
                <a:latin typeface="Arial" charset="0"/>
                <a:ea typeface="Arial" charset="0"/>
                <a:cs typeface="Arial" charset="0"/>
              </a:rPr>
              <a:t>hazard identification</a:t>
            </a:r>
            <a:r>
              <a:rPr lang="en-US" sz="2400" b="1" i="1" dirty="0" smtClean="0">
                <a:latin typeface="Arial" charset="0"/>
                <a:ea typeface="Arial" charset="0"/>
                <a:cs typeface="Arial" charset="0"/>
              </a:rPr>
              <a:t> </a:t>
            </a:r>
            <a:r>
              <a:rPr lang="en-US" sz="2400" dirty="0" smtClean="0">
                <a:latin typeface="Arial" charset="0"/>
                <a:ea typeface="Arial" charset="0"/>
                <a:cs typeface="Arial" charset="0"/>
              </a:rPr>
              <a:t>to </a:t>
            </a:r>
            <a:r>
              <a:rPr lang="en-US" sz="2400" b="1" i="1" dirty="0" smtClean="0">
                <a:solidFill>
                  <a:schemeClr val="accent2"/>
                </a:solidFill>
                <a:latin typeface="Arial" charset="0"/>
                <a:ea typeface="Arial" charset="0"/>
                <a:cs typeface="Arial" charset="0"/>
              </a:rPr>
              <a:t>risk assessment </a:t>
            </a:r>
            <a:r>
              <a:rPr lang="en-US" sz="2400" dirty="0">
                <a:latin typeface="Arial" charset="0"/>
                <a:ea typeface="Arial" charset="0"/>
                <a:cs typeface="Arial" charset="0"/>
              </a:rPr>
              <a:t>processes</a:t>
            </a:r>
          </a:p>
          <a:p>
            <a:pPr marL="342900" indent="-342900">
              <a:buAutoNum type="arabicPeriod"/>
            </a:pPr>
            <a:r>
              <a:rPr lang="en-US" sz="2400" b="1" dirty="0" smtClean="0">
                <a:latin typeface="Arial" charset="0"/>
                <a:ea typeface="Arial" charset="0"/>
                <a:cs typeface="Arial" charset="0"/>
              </a:rPr>
              <a:t>Safety management </a:t>
            </a:r>
            <a:r>
              <a:rPr lang="en-US" sz="2400" dirty="0" smtClean="0">
                <a:latin typeface="Arial" charset="0"/>
                <a:ea typeface="Arial" charset="0"/>
                <a:cs typeface="Arial" charset="0"/>
              </a:rPr>
              <a:t>based on </a:t>
            </a:r>
            <a:r>
              <a:rPr lang="en-US" sz="2400" i="1" dirty="0" smtClean="0">
                <a:latin typeface="Arial" charset="0"/>
                <a:ea typeface="Arial" charset="0"/>
                <a:cs typeface="Arial" charset="0"/>
              </a:rPr>
              <a:t>rules</a:t>
            </a:r>
            <a:r>
              <a:rPr lang="en-US" sz="2400" dirty="0" smtClean="0">
                <a:latin typeface="Arial" charset="0"/>
                <a:ea typeface="Arial" charset="0"/>
                <a:cs typeface="Arial" charset="0"/>
              </a:rPr>
              <a:t> </a:t>
            </a:r>
            <a:r>
              <a:rPr lang="en-US" sz="2400" dirty="0">
                <a:latin typeface="Arial" charset="0"/>
                <a:ea typeface="Arial" charset="0"/>
                <a:cs typeface="Arial" charset="0"/>
              </a:rPr>
              <a:t>to </a:t>
            </a:r>
            <a:r>
              <a:rPr lang="en-US" sz="2400" dirty="0" smtClean="0">
                <a:latin typeface="Arial" charset="0"/>
                <a:ea typeface="Arial" charset="0"/>
                <a:cs typeface="Arial" charset="0"/>
              </a:rPr>
              <a:t>development of a </a:t>
            </a:r>
            <a:r>
              <a:rPr lang="en-US" sz="2400" b="1" i="1" dirty="0" smtClean="0">
                <a:solidFill>
                  <a:schemeClr val="accent2"/>
                </a:solidFill>
                <a:latin typeface="Arial" charset="0"/>
                <a:ea typeface="Arial" charset="0"/>
                <a:cs typeface="Arial" charset="0"/>
              </a:rPr>
              <a:t>resilient </a:t>
            </a:r>
            <a:r>
              <a:rPr lang="en-US" sz="2400" b="1" i="1" dirty="0">
                <a:solidFill>
                  <a:schemeClr val="accent2"/>
                </a:solidFill>
                <a:latin typeface="Arial" charset="0"/>
                <a:ea typeface="Arial" charset="0"/>
                <a:cs typeface="Arial" charset="0"/>
              </a:rPr>
              <a:t>safety system</a:t>
            </a:r>
          </a:p>
          <a:p>
            <a:pPr marL="342900" indent="-342900">
              <a:buAutoNum type="arabicPeriod"/>
            </a:pPr>
            <a:r>
              <a:rPr lang="en-US" sz="2400" b="1" dirty="0" smtClean="0">
                <a:latin typeface="Arial" charset="0"/>
                <a:ea typeface="Arial" charset="0"/>
                <a:cs typeface="Arial" charset="0"/>
              </a:rPr>
              <a:t>Safety Culture</a:t>
            </a:r>
            <a:r>
              <a:rPr lang="en-US" sz="2400" i="1" dirty="0" smtClean="0">
                <a:latin typeface="Arial" charset="0"/>
                <a:ea typeface="Arial" charset="0"/>
                <a:cs typeface="Arial" charset="0"/>
              </a:rPr>
              <a:t> based on compliance </a:t>
            </a:r>
            <a:r>
              <a:rPr lang="en-US" sz="2400" dirty="0">
                <a:latin typeface="Arial" charset="0"/>
                <a:ea typeface="Arial" charset="0"/>
                <a:cs typeface="Arial" charset="0"/>
              </a:rPr>
              <a:t>to </a:t>
            </a:r>
            <a:r>
              <a:rPr lang="en-US" sz="2400" dirty="0" smtClean="0">
                <a:latin typeface="Arial" charset="0"/>
                <a:ea typeface="Arial" charset="0"/>
                <a:cs typeface="Arial" charset="0"/>
              </a:rPr>
              <a:t>a </a:t>
            </a:r>
            <a:r>
              <a:rPr lang="en-US" sz="2400" b="1" i="1" dirty="0" smtClean="0">
                <a:solidFill>
                  <a:schemeClr val="accent2"/>
                </a:solidFill>
                <a:latin typeface="Arial" charset="0"/>
                <a:ea typeface="Arial" charset="0"/>
                <a:cs typeface="Arial" charset="0"/>
              </a:rPr>
              <a:t>one </a:t>
            </a:r>
            <a:r>
              <a:rPr lang="en-US" sz="2400" b="1" i="1" dirty="0">
                <a:solidFill>
                  <a:schemeClr val="accent2"/>
                </a:solidFill>
                <a:latin typeface="Arial" charset="0"/>
                <a:ea typeface="Arial" charset="0"/>
                <a:cs typeface="Arial" charset="0"/>
              </a:rPr>
              <a:t>based on leadership and empowerment </a:t>
            </a:r>
          </a:p>
          <a:p>
            <a:pPr marL="342900" indent="-342900">
              <a:buFontTx/>
              <a:buAutoNum type="arabicPeriod"/>
            </a:pPr>
            <a:r>
              <a:rPr lang="en-US" sz="2400" b="1" dirty="0" smtClean="0">
                <a:latin typeface="Arial" charset="0"/>
                <a:ea typeface="Arial" charset="0"/>
                <a:cs typeface="Arial" charset="0"/>
              </a:rPr>
              <a:t>Safety information </a:t>
            </a:r>
            <a:r>
              <a:rPr lang="en-US" sz="2400" dirty="0" smtClean="0">
                <a:latin typeface="Arial" charset="0"/>
                <a:ea typeface="Arial" charset="0"/>
                <a:cs typeface="Arial" charset="0"/>
              </a:rPr>
              <a:t>as </a:t>
            </a:r>
            <a:r>
              <a:rPr lang="en-US" sz="2400" dirty="0">
                <a:latin typeface="Arial" charset="0"/>
                <a:ea typeface="Arial" charset="0"/>
                <a:cs typeface="Arial" charset="0"/>
              </a:rPr>
              <a:t>a </a:t>
            </a:r>
            <a:r>
              <a:rPr lang="en-US" sz="2400" i="1" dirty="0">
                <a:latin typeface="Arial" charset="0"/>
                <a:ea typeface="Arial" charset="0"/>
                <a:cs typeface="Arial" charset="0"/>
              </a:rPr>
              <a:t>training </a:t>
            </a:r>
            <a:r>
              <a:rPr lang="en-US" sz="2400" i="1" dirty="0" smtClean="0">
                <a:latin typeface="Arial" charset="0"/>
                <a:ea typeface="Arial" charset="0"/>
                <a:cs typeface="Arial" charset="0"/>
              </a:rPr>
              <a:t>topic </a:t>
            </a:r>
            <a:r>
              <a:rPr lang="en-US" sz="2400" dirty="0" smtClean="0">
                <a:latin typeface="Arial" charset="0"/>
                <a:ea typeface="Arial" charset="0"/>
                <a:cs typeface="Arial" charset="0"/>
              </a:rPr>
              <a:t>to </a:t>
            </a:r>
            <a:r>
              <a:rPr lang="en-US" sz="2400" dirty="0">
                <a:latin typeface="Arial" charset="0"/>
                <a:ea typeface="Arial" charset="0"/>
                <a:cs typeface="Arial" charset="0"/>
              </a:rPr>
              <a:t>an </a:t>
            </a:r>
            <a:r>
              <a:rPr lang="en-US" sz="2400" b="1" i="1" dirty="0">
                <a:solidFill>
                  <a:schemeClr val="accent2"/>
                </a:solidFill>
                <a:latin typeface="Arial" charset="0"/>
                <a:ea typeface="Arial" charset="0"/>
                <a:cs typeface="Arial" charset="0"/>
              </a:rPr>
              <a:t>educational </a:t>
            </a:r>
            <a:r>
              <a:rPr lang="en-US" sz="2400" b="1" i="1" dirty="0" smtClean="0">
                <a:solidFill>
                  <a:schemeClr val="accent2"/>
                </a:solidFill>
                <a:latin typeface="Arial" charset="0"/>
                <a:ea typeface="Arial" charset="0"/>
                <a:cs typeface="Arial" charset="0"/>
              </a:rPr>
              <a:t>subject that involves research </a:t>
            </a:r>
            <a:r>
              <a:rPr lang="en-US" sz="2400" b="1" i="1" dirty="0">
                <a:solidFill>
                  <a:schemeClr val="accent2"/>
                </a:solidFill>
                <a:latin typeface="Arial" charset="0"/>
                <a:ea typeface="Arial" charset="0"/>
                <a:cs typeface="Arial" charset="0"/>
              </a:rPr>
              <a:t>skills </a:t>
            </a:r>
            <a:r>
              <a:rPr lang="en-US" sz="2400" dirty="0" smtClean="0">
                <a:latin typeface="Arial" charset="0"/>
                <a:ea typeface="Arial" charset="0"/>
                <a:cs typeface="Arial" charset="0"/>
              </a:rPr>
              <a:t>including </a:t>
            </a:r>
            <a:r>
              <a:rPr lang="en-US" sz="2400" dirty="0">
                <a:latin typeface="Arial" charset="0"/>
                <a:ea typeface="Arial" charset="0"/>
                <a:cs typeface="Arial" charset="0"/>
              </a:rPr>
              <a:t>chemical information </a:t>
            </a:r>
            <a:r>
              <a:rPr lang="en-US" sz="2400" dirty="0" smtClean="0">
                <a:latin typeface="Arial" charset="0"/>
                <a:ea typeface="Arial" charset="0"/>
                <a:cs typeface="Arial" charset="0"/>
              </a:rPr>
              <a:t>literacy, communication</a:t>
            </a:r>
            <a:r>
              <a:rPr lang="en-US" sz="2400" dirty="0">
                <a:latin typeface="Arial" charset="0"/>
                <a:ea typeface="Arial" charset="0"/>
                <a:cs typeface="Arial" charset="0"/>
              </a:rPr>
              <a:t>, teamwork and ethics</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7147" y="2456508"/>
            <a:ext cx="2780920" cy="1727212"/>
          </a:xfrm>
          <a:prstGeom prst="rect">
            <a:avLst/>
          </a:prstGeom>
        </p:spPr>
      </p:pic>
    </p:spTree>
    <p:extLst>
      <p:ext uri="{BB962C8B-B14F-4D97-AF65-F5344CB8AC3E}">
        <p14:creationId xmlns:p14="http://schemas.microsoft.com/office/powerpoint/2010/main" val="918646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1" y="171468"/>
            <a:ext cx="9016116" cy="11153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accent5">
                    <a:lumMod val="50000"/>
                  </a:schemeClr>
                </a:solidFill>
                <a:latin typeface="Arial" charset="0"/>
                <a:ea typeface="Geneva" pitchFamily="-109" charset="0"/>
                <a:cs typeface="Geneva" pitchFamily="-109" charset="0"/>
              </a:rPr>
              <a:t>Evaluating </a:t>
            </a:r>
            <a:r>
              <a:rPr lang="en-US" sz="3600" b="1" dirty="0" smtClean="0">
                <a:solidFill>
                  <a:schemeClr val="accent5">
                    <a:lumMod val="50000"/>
                  </a:schemeClr>
                </a:solidFill>
                <a:latin typeface="Arial" charset="0"/>
                <a:ea typeface="Geneva" pitchFamily="-109" charset="0"/>
                <a:cs typeface="Geneva" pitchFamily="-109" charset="0"/>
              </a:rPr>
              <a:t>the Chemical </a:t>
            </a:r>
            <a:r>
              <a:rPr lang="en-US" sz="3600" b="1" dirty="0">
                <a:solidFill>
                  <a:schemeClr val="accent5">
                    <a:lumMod val="50000"/>
                  </a:schemeClr>
                </a:solidFill>
                <a:latin typeface="Arial" charset="0"/>
                <a:ea typeface="Geneva" pitchFamily="-109" charset="0"/>
                <a:cs typeface="Geneva" pitchFamily="-109" charset="0"/>
              </a:rPr>
              <a:t>Education Literature </a:t>
            </a:r>
            <a:r>
              <a:rPr lang="en-US" sz="3600" b="1" dirty="0" smtClean="0">
                <a:solidFill>
                  <a:schemeClr val="accent5">
                    <a:lumMod val="50000"/>
                  </a:schemeClr>
                </a:solidFill>
                <a:latin typeface="Arial" charset="0"/>
                <a:ea typeface="Geneva" pitchFamily="-109" charset="0"/>
                <a:cs typeface="Geneva" pitchFamily="-109" charset="0"/>
              </a:rPr>
              <a:t>using the Emerging Approach</a:t>
            </a:r>
            <a:endParaRPr lang="en-US" sz="3600" b="1" dirty="0">
              <a:solidFill>
                <a:schemeClr val="accent5">
                  <a:lumMod val="50000"/>
                </a:schemeClr>
              </a:solidFill>
              <a:latin typeface="Arial" charset="0"/>
              <a:ea typeface="Geneva" pitchFamily="-109" charset="0"/>
              <a:cs typeface="Geneva" pitchFamily="-109" charset="0"/>
            </a:endParaRPr>
          </a:p>
        </p:txBody>
      </p:sp>
      <p:cxnSp>
        <p:nvCxnSpPr>
          <p:cNvPr id="10" name="Straight Connector 9"/>
          <p:cNvCxnSpPr/>
          <p:nvPr/>
        </p:nvCxnSpPr>
        <p:spPr>
          <a:xfrm>
            <a:off x="1" y="1537960"/>
            <a:ext cx="9144000" cy="1588"/>
          </a:xfrm>
          <a:prstGeom prst="line">
            <a:avLst/>
          </a:prstGeom>
          <a:ln/>
        </p:spPr>
        <p:style>
          <a:lnRef idx="2">
            <a:schemeClr val="accent2"/>
          </a:lnRef>
          <a:fillRef idx="0">
            <a:schemeClr val="accent2"/>
          </a:fillRef>
          <a:effectRef idx="1">
            <a:schemeClr val="accent2"/>
          </a:effectRef>
          <a:fontRef idx="minor">
            <a:schemeClr val="tx1"/>
          </a:fontRef>
        </p:style>
      </p:cxn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03634" y="2506633"/>
            <a:ext cx="4112483" cy="2865865"/>
          </a:xfrm>
          <a:prstGeom prst="rect">
            <a:avLst/>
          </a:prstGeom>
        </p:spPr>
      </p:pic>
      <p:sp>
        <p:nvSpPr>
          <p:cNvPr id="7" name="TextBox 6"/>
          <p:cNvSpPr txBox="1"/>
          <p:nvPr/>
        </p:nvSpPr>
        <p:spPr>
          <a:xfrm>
            <a:off x="395576" y="2325510"/>
            <a:ext cx="4508058" cy="3046988"/>
          </a:xfrm>
          <a:prstGeom prst="rect">
            <a:avLst/>
          </a:prstGeom>
          <a:noFill/>
        </p:spPr>
        <p:txBody>
          <a:bodyPr wrap="square" rtlCol="0">
            <a:spAutoFit/>
          </a:bodyPr>
          <a:lstStyle/>
          <a:p>
            <a:r>
              <a:rPr lang="en-US" sz="2400" dirty="0" smtClean="0">
                <a:latin typeface="Arial" charset="0"/>
                <a:ea typeface="Arial" charset="0"/>
                <a:cs typeface="Arial" charset="0"/>
              </a:rPr>
              <a:t>Which of these aspects does </a:t>
            </a:r>
          </a:p>
          <a:p>
            <a:r>
              <a:rPr lang="en-US" sz="2400" dirty="0" smtClean="0">
                <a:latin typeface="Arial" charset="0"/>
                <a:ea typeface="Arial" charset="0"/>
                <a:cs typeface="Arial" charset="0"/>
              </a:rPr>
              <a:t>the article demonstrate?</a:t>
            </a:r>
          </a:p>
          <a:p>
            <a:endParaRPr lang="en-US" sz="2400" dirty="0" smtClean="0">
              <a:latin typeface="Arial" charset="0"/>
              <a:ea typeface="Arial" charset="0"/>
              <a:cs typeface="Arial" charset="0"/>
            </a:endParaRPr>
          </a:p>
          <a:p>
            <a:pPr marL="342900" indent="-342900">
              <a:buAutoNum type="arabicPeriod"/>
            </a:pPr>
            <a:r>
              <a:rPr lang="en-US" sz="2400" dirty="0" smtClean="0">
                <a:latin typeface="Arial" charset="0"/>
                <a:ea typeface="Arial" charset="0"/>
                <a:cs typeface="Arial" charset="0"/>
              </a:rPr>
              <a:t>Risk assessment</a:t>
            </a:r>
            <a:endParaRPr lang="en-US" sz="2400" dirty="0">
              <a:latin typeface="Arial" charset="0"/>
              <a:ea typeface="Arial" charset="0"/>
              <a:cs typeface="Arial" charset="0"/>
            </a:endParaRPr>
          </a:p>
          <a:p>
            <a:pPr marL="342900" indent="-342900">
              <a:buAutoNum type="arabicPeriod"/>
            </a:pPr>
            <a:r>
              <a:rPr lang="en-US" sz="2400" dirty="0">
                <a:latin typeface="Arial" charset="0"/>
                <a:ea typeface="Arial" charset="0"/>
                <a:cs typeface="Arial" charset="0"/>
              </a:rPr>
              <a:t>S</a:t>
            </a:r>
            <a:r>
              <a:rPr lang="en-US" sz="2400" dirty="0" smtClean="0">
                <a:latin typeface="Arial" charset="0"/>
                <a:ea typeface="Arial" charset="0"/>
                <a:cs typeface="Arial" charset="0"/>
              </a:rPr>
              <a:t>afety system</a:t>
            </a:r>
            <a:endParaRPr lang="en-US" sz="2400" dirty="0">
              <a:latin typeface="Arial" charset="0"/>
              <a:ea typeface="Arial" charset="0"/>
              <a:cs typeface="Arial" charset="0"/>
            </a:endParaRPr>
          </a:p>
          <a:p>
            <a:pPr marL="342900" indent="-342900">
              <a:buAutoNum type="arabicPeriod"/>
            </a:pPr>
            <a:r>
              <a:rPr lang="en-US" sz="2400" dirty="0">
                <a:latin typeface="Arial" charset="0"/>
                <a:ea typeface="Arial" charset="0"/>
                <a:cs typeface="Arial" charset="0"/>
              </a:rPr>
              <a:t>L</a:t>
            </a:r>
            <a:r>
              <a:rPr lang="en-US" sz="2400" dirty="0" smtClean="0">
                <a:latin typeface="Arial" charset="0"/>
                <a:ea typeface="Arial" charset="0"/>
                <a:cs typeface="Arial" charset="0"/>
              </a:rPr>
              <a:t>eadership </a:t>
            </a:r>
            <a:r>
              <a:rPr lang="en-US" sz="2400" dirty="0">
                <a:latin typeface="Arial" charset="0"/>
                <a:ea typeface="Arial" charset="0"/>
                <a:cs typeface="Arial" charset="0"/>
              </a:rPr>
              <a:t>and empowerment </a:t>
            </a:r>
          </a:p>
          <a:p>
            <a:pPr marL="342900" indent="-342900">
              <a:buFontTx/>
              <a:buAutoNum type="arabicPeriod"/>
            </a:pPr>
            <a:r>
              <a:rPr lang="en-US" sz="2400" dirty="0" smtClean="0">
                <a:latin typeface="Arial" charset="0"/>
                <a:ea typeface="Arial" charset="0"/>
                <a:cs typeface="Arial" charset="0"/>
              </a:rPr>
              <a:t>Educational topic</a:t>
            </a:r>
            <a:endParaRPr lang="en-US" sz="2400" dirty="0">
              <a:latin typeface="Arial" charset="0"/>
              <a:ea typeface="Arial" charset="0"/>
              <a:cs typeface="Arial" charset="0"/>
            </a:endParaRPr>
          </a:p>
        </p:txBody>
      </p:sp>
    </p:spTree>
    <p:extLst>
      <p:ext uri="{BB962C8B-B14F-4D97-AF65-F5344CB8AC3E}">
        <p14:creationId xmlns:p14="http://schemas.microsoft.com/office/powerpoint/2010/main" val="78446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 calcmode="lin" valueType="num">
                                      <p:cBhvr additive="base">
                                        <p:cTn id="1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 calcmode="lin" valueType="num">
                                      <p:cBhvr additive="base">
                                        <p:cTn id="2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 calcmode="lin" valueType="num">
                                      <p:cBhvr additive="base">
                                        <p:cTn id="2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 name="Title 1"/>
          <p:cNvSpPr txBox="1">
            <a:spLocks/>
          </p:cNvSpPr>
          <p:nvPr/>
        </p:nvSpPr>
        <p:spPr bwMode="auto">
          <a:xfrm>
            <a:off x="76200" y="736600"/>
            <a:ext cx="9067800" cy="11379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lang="en-US" sz="3600" b="1" dirty="0" smtClean="0">
                <a:solidFill>
                  <a:srgbClr val="507281"/>
                </a:solidFill>
                <a:latin typeface="Arial" charset="0"/>
              </a:rPr>
              <a:t>Technical Chemical Safety Tools</a:t>
            </a:r>
            <a:endParaRPr lang="en-US" sz="2400" b="1" dirty="0" smtClean="0">
              <a:solidFill>
                <a:srgbClr val="507281"/>
              </a:solidFill>
              <a:latin typeface="Arial" charset="0"/>
            </a:endParaRPr>
          </a:p>
        </p:txBody>
      </p:sp>
      <p:sp>
        <p:nvSpPr>
          <p:cNvPr id="7" name="Rectangle 6"/>
          <p:cNvSpPr/>
          <p:nvPr/>
        </p:nvSpPr>
        <p:spPr>
          <a:xfrm>
            <a:off x="0" y="0"/>
            <a:ext cx="9144000" cy="304800"/>
          </a:xfrm>
          <a:prstGeom prst="rect">
            <a:avLst/>
          </a:prstGeom>
          <a:solidFill>
            <a:srgbClr val="CE112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E1126"/>
              </a:solidFill>
              <a:latin typeface="Arial" charset="0"/>
            </a:endParaRPr>
          </a:p>
        </p:txBody>
      </p:sp>
      <p:pic>
        <p:nvPicPr>
          <p:cNvPr id="10" name="Picture 9" descr="ACS NFPA scen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5400" y="3733800"/>
            <a:ext cx="3093965" cy="3124200"/>
          </a:xfrm>
          <a:prstGeom prst="rect">
            <a:avLst/>
          </a:prstGeom>
        </p:spPr>
      </p:pic>
      <p:pic>
        <p:nvPicPr>
          <p:cNvPr id="11" name="Picture 10" descr="nfpa unsafe scienc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1000" y="2060448"/>
            <a:ext cx="3955868" cy="1752600"/>
          </a:xfrm>
          <a:prstGeom prst="rect">
            <a:avLst/>
          </a:prstGeom>
        </p:spPr>
      </p:pic>
      <p:sp>
        <p:nvSpPr>
          <p:cNvPr id="12" name="Bent Arrow 11"/>
          <p:cNvSpPr/>
          <p:nvPr/>
        </p:nvSpPr>
        <p:spPr>
          <a:xfrm flipV="1">
            <a:off x="1871253" y="4308348"/>
            <a:ext cx="2235525" cy="1508760"/>
          </a:xfrm>
          <a:prstGeom prst="bentArrow">
            <a:avLst>
              <a:gd name="adj1" fmla="val 25000"/>
              <a:gd name="adj2" fmla="val 25000"/>
              <a:gd name="adj3" fmla="val 25000"/>
              <a:gd name="adj4" fmla="val 55921"/>
            </a:avLst>
          </a:prstGeom>
          <a:ln/>
        </p:spPr>
        <p:style>
          <a:lnRef idx="1">
            <a:schemeClr val="accent2"/>
          </a:lnRef>
          <a:fillRef idx="3">
            <a:schemeClr val="accent2"/>
          </a:fillRef>
          <a:effectRef idx="2">
            <a:schemeClr val="accent2"/>
          </a:effectRef>
          <a:fontRef idx="minor">
            <a:schemeClr val="lt1"/>
          </a:fontRef>
        </p:style>
        <p:txBody>
          <a:bodyPr/>
          <a:lstStyle/>
          <a:p>
            <a:endParaRPr lang="en-US"/>
          </a:p>
        </p:txBody>
      </p:sp>
    </p:spTree>
    <p:extLst>
      <p:ext uri="{BB962C8B-B14F-4D97-AF65-F5344CB8AC3E}">
        <p14:creationId xmlns:p14="http://schemas.microsoft.com/office/powerpoint/2010/main" val="1223798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152400"/>
            <a:ext cx="9160565" cy="1373187"/>
          </a:xfrm>
        </p:spPr>
        <p:txBody>
          <a:bodyPr>
            <a:normAutofit/>
          </a:bodyPr>
          <a:lstStyle/>
          <a:p>
            <a:r>
              <a:rPr lang="en-US" sz="3600" b="1" dirty="0" smtClean="0">
                <a:solidFill>
                  <a:schemeClr val="accent5">
                    <a:lumMod val="50000"/>
                  </a:schemeClr>
                </a:solidFill>
                <a:ea typeface="Geneva" pitchFamily="-109" charset="0"/>
                <a:cs typeface="Geneva" pitchFamily="-109" charset="0"/>
              </a:rPr>
              <a:t>Building the System:</a:t>
            </a:r>
            <a:br>
              <a:rPr lang="en-US" sz="3600" b="1" dirty="0" smtClean="0">
                <a:solidFill>
                  <a:schemeClr val="accent5">
                    <a:lumMod val="50000"/>
                  </a:schemeClr>
                </a:solidFill>
                <a:ea typeface="Geneva" pitchFamily="-109" charset="0"/>
                <a:cs typeface="Geneva" pitchFamily="-109" charset="0"/>
              </a:rPr>
            </a:br>
            <a:r>
              <a:rPr lang="en-US" sz="3600" b="1" dirty="0" smtClean="0">
                <a:solidFill>
                  <a:schemeClr val="accent5">
                    <a:lumMod val="50000"/>
                  </a:schemeClr>
                </a:solidFill>
                <a:ea typeface="Geneva" pitchFamily="-109" charset="0"/>
                <a:cs typeface="Geneva" pitchFamily="-109" charset="0"/>
              </a:rPr>
              <a:t>The RAMP Chemical Safety Process</a:t>
            </a:r>
            <a:endParaRPr lang="en-US" sz="3600" b="1" dirty="0">
              <a:solidFill>
                <a:schemeClr val="accent5">
                  <a:lumMod val="50000"/>
                </a:schemeClr>
              </a:solidFill>
              <a:ea typeface="Geneva" pitchFamily="-109" charset="0"/>
              <a:cs typeface="Geneva" pitchFamily="-109" charset="0"/>
            </a:endParaRPr>
          </a:p>
        </p:txBody>
      </p:sp>
      <p:cxnSp>
        <p:nvCxnSpPr>
          <p:cNvPr id="4" name="Straight Connector 3"/>
          <p:cNvCxnSpPr/>
          <p:nvPr/>
        </p:nvCxnSpPr>
        <p:spPr>
          <a:xfrm>
            <a:off x="0" y="1219200"/>
            <a:ext cx="9144000" cy="1588"/>
          </a:xfrm>
          <a:prstGeom prst="line">
            <a:avLst/>
          </a:prstGeom>
          <a:ln/>
        </p:spPr>
        <p:style>
          <a:lnRef idx="2">
            <a:schemeClr val="accent2"/>
          </a:lnRef>
          <a:fillRef idx="0">
            <a:schemeClr val="accent2"/>
          </a:fillRef>
          <a:effectRef idx="1">
            <a:schemeClr val="accent2"/>
          </a:effectRef>
          <a:fontRef idx="minor">
            <a:schemeClr val="tx1"/>
          </a:fontRef>
        </p:style>
      </p:cxnSp>
      <p:sp>
        <p:nvSpPr>
          <p:cNvPr id="6" name="Content Placeholder 2"/>
          <p:cNvSpPr>
            <a:spLocks noGrp="1"/>
          </p:cNvSpPr>
          <p:nvPr>
            <p:ph idx="1"/>
          </p:nvPr>
        </p:nvSpPr>
        <p:spPr>
          <a:xfrm>
            <a:off x="152400" y="1371600"/>
            <a:ext cx="5470634" cy="4873985"/>
          </a:xfrm>
        </p:spPr>
        <p:txBody>
          <a:bodyPr>
            <a:normAutofit lnSpcReduction="10000"/>
          </a:bodyPr>
          <a:lstStyle/>
          <a:p>
            <a:pPr marL="514350" indent="-514350">
              <a:buFont typeface="+mj-lt"/>
              <a:buAutoNum type="arabicPeriod"/>
            </a:pPr>
            <a:r>
              <a:rPr lang="en-US" sz="2800" b="1" dirty="0">
                <a:solidFill>
                  <a:srgbClr val="C0504D"/>
                </a:solidFill>
              </a:rPr>
              <a:t>R</a:t>
            </a:r>
            <a:r>
              <a:rPr lang="en-US" sz="2800" dirty="0">
                <a:solidFill>
                  <a:srgbClr val="C0504D"/>
                </a:solidFill>
              </a:rPr>
              <a:t>ecognize:</a:t>
            </a:r>
            <a:r>
              <a:rPr lang="en-US" sz="2800" b="1" dirty="0">
                <a:solidFill>
                  <a:srgbClr val="C0504D"/>
                </a:solidFill>
              </a:rPr>
              <a:t> </a:t>
            </a:r>
            <a:r>
              <a:rPr lang="en-US" sz="2400" b="1" dirty="0">
                <a:solidFill>
                  <a:srgbClr val="C0504D"/>
                </a:solidFill>
              </a:rPr>
              <a:t/>
            </a:r>
            <a:br>
              <a:rPr lang="en-US" sz="2400" b="1" dirty="0">
                <a:solidFill>
                  <a:srgbClr val="C0504D"/>
                </a:solidFill>
              </a:rPr>
            </a:br>
            <a:r>
              <a:rPr lang="en-US" sz="2400" dirty="0" smtClean="0"/>
              <a:t>What are the chemical hazards? </a:t>
            </a:r>
          </a:p>
          <a:p>
            <a:pPr marL="514350" indent="-514350">
              <a:buFont typeface="+mj-lt"/>
              <a:buAutoNum type="arabicPeriod"/>
            </a:pPr>
            <a:r>
              <a:rPr lang="en-US" sz="2800" b="1" dirty="0">
                <a:solidFill>
                  <a:srgbClr val="C0504D"/>
                </a:solidFill>
              </a:rPr>
              <a:t>A</a:t>
            </a:r>
            <a:r>
              <a:rPr lang="en-US" sz="2800" dirty="0">
                <a:solidFill>
                  <a:srgbClr val="C0504D"/>
                </a:solidFill>
              </a:rPr>
              <a:t>ssess</a:t>
            </a:r>
            <a:r>
              <a:rPr lang="en-US" dirty="0">
                <a:solidFill>
                  <a:srgbClr val="C0504D"/>
                </a:solidFill>
              </a:rPr>
              <a:t>: </a:t>
            </a:r>
            <a:r>
              <a:rPr lang="en-US" b="1" dirty="0">
                <a:solidFill>
                  <a:srgbClr val="C0504D"/>
                </a:solidFill>
              </a:rPr>
              <a:t/>
            </a:r>
            <a:br>
              <a:rPr lang="en-US" b="1" dirty="0">
                <a:solidFill>
                  <a:srgbClr val="C0504D"/>
                </a:solidFill>
              </a:rPr>
            </a:br>
            <a:r>
              <a:rPr lang="en-US" sz="2400" dirty="0"/>
              <a:t>What</a:t>
            </a:r>
            <a:r>
              <a:rPr lang="en-US" sz="2400" dirty="0" smtClean="0"/>
              <a:t> are the most important risks?</a:t>
            </a:r>
          </a:p>
          <a:p>
            <a:pPr marL="514350" indent="-514350">
              <a:buFont typeface="+mj-lt"/>
              <a:buAutoNum type="arabicPeriod"/>
            </a:pPr>
            <a:r>
              <a:rPr lang="en-US" sz="2800" b="1" dirty="0">
                <a:solidFill>
                  <a:srgbClr val="C0504D"/>
                </a:solidFill>
              </a:rPr>
              <a:t>M</a:t>
            </a:r>
            <a:r>
              <a:rPr lang="en-US" sz="2800" dirty="0">
                <a:solidFill>
                  <a:srgbClr val="C0504D"/>
                </a:solidFill>
              </a:rPr>
              <a:t>anage: </a:t>
            </a:r>
            <a:br>
              <a:rPr lang="en-US" sz="2800" dirty="0">
                <a:solidFill>
                  <a:srgbClr val="C0504D"/>
                </a:solidFill>
              </a:rPr>
            </a:br>
            <a:r>
              <a:rPr lang="en-US" sz="2400" dirty="0" smtClean="0"/>
              <a:t>How are we going to control the risks?</a:t>
            </a:r>
          </a:p>
          <a:p>
            <a:pPr marL="514350" indent="-514350">
              <a:buFont typeface="+mj-lt"/>
              <a:buAutoNum type="arabicPeriod"/>
            </a:pPr>
            <a:r>
              <a:rPr lang="en-US" sz="2800" b="1" dirty="0">
                <a:solidFill>
                  <a:srgbClr val="C0504D"/>
                </a:solidFill>
              </a:rPr>
              <a:t>P</a:t>
            </a:r>
            <a:r>
              <a:rPr lang="en-US" sz="2800" dirty="0">
                <a:solidFill>
                  <a:srgbClr val="C0504D"/>
                </a:solidFill>
              </a:rPr>
              <a:t>repare:</a:t>
            </a:r>
            <a:r>
              <a:rPr lang="en-US" sz="2800" b="1" dirty="0">
                <a:solidFill>
                  <a:srgbClr val="C0504D"/>
                </a:solidFill>
              </a:rPr>
              <a:t> </a:t>
            </a:r>
            <a:r>
              <a:rPr lang="en-US" sz="2400" b="1" dirty="0">
                <a:solidFill>
                  <a:srgbClr val="C0504D"/>
                </a:solidFill>
              </a:rPr>
              <a:t/>
            </a:r>
            <a:br>
              <a:rPr lang="en-US" sz="2400" b="1" dirty="0">
                <a:solidFill>
                  <a:srgbClr val="C0504D"/>
                </a:solidFill>
              </a:rPr>
            </a:br>
            <a:r>
              <a:rPr lang="en-US" sz="2400" dirty="0" smtClean="0"/>
              <a:t>What emergencies should we plan for?</a:t>
            </a:r>
          </a:p>
          <a:p>
            <a:pPr marL="514350" indent="-514350">
              <a:buFont typeface="+mj-lt"/>
              <a:buAutoNum type="arabicPeriod"/>
            </a:pPr>
            <a:r>
              <a:rPr lang="en-US" b="1" dirty="0">
                <a:solidFill>
                  <a:srgbClr val="C0504D"/>
                </a:solidFill>
              </a:rPr>
              <a:t>P</a:t>
            </a:r>
            <a:r>
              <a:rPr lang="en-US" dirty="0">
                <a:solidFill>
                  <a:srgbClr val="C0504D"/>
                </a:solidFill>
              </a:rPr>
              <a:t>rotect the Environment: </a:t>
            </a:r>
            <a:r>
              <a:rPr lang="en-US" sz="2800" b="1" dirty="0">
                <a:solidFill>
                  <a:srgbClr val="C0504D"/>
                </a:solidFill>
              </a:rPr>
              <a:t/>
            </a:r>
            <a:br>
              <a:rPr lang="en-US" sz="2800" b="1" dirty="0">
                <a:solidFill>
                  <a:srgbClr val="C0504D"/>
                </a:solidFill>
              </a:rPr>
            </a:br>
            <a:r>
              <a:rPr lang="en-US" sz="2400" dirty="0" smtClean="0"/>
              <a:t>How will we manage the wastes?</a:t>
            </a:r>
            <a:endParaRPr lang="en-US" b="1" dirty="0">
              <a:solidFill>
                <a:srgbClr val="C0504D"/>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52490" y="1751230"/>
            <a:ext cx="2943115" cy="3461901"/>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83248" y="1592878"/>
            <a:ext cx="3212357" cy="3778603"/>
          </a:xfrm>
          <a:prstGeom prst="rect">
            <a:avLst/>
          </a:prstGeom>
        </p:spPr>
      </p:pic>
      <p:sp>
        <p:nvSpPr>
          <p:cNvPr id="5" name="TextBox 4"/>
          <p:cNvSpPr txBox="1"/>
          <p:nvPr/>
        </p:nvSpPr>
        <p:spPr>
          <a:xfrm>
            <a:off x="5952490" y="5371481"/>
            <a:ext cx="2773821" cy="1200329"/>
          </a:xfrm>
          <a:prstGeom prst="rect">
            <a:avLst/>
          </a:prstGeom>
          <a:noFill/>
        </p:spPr>
        <p:txBody>
          <a:bodyPr wrap="square" rtlCol="0">
            <a:spAutoFit/>
          </a:bodyPr>
          <a:lstStyle/>
          <a:p>
            <a:pPr algn="ctr"/>
            <a:r>
              <a:rPr lang="en-US" sz="2400" i="1" dirty="0" smtClean="0">
                <a:solidFill>
                  <a:schemeClr val="accent2"/>
                </a:solidFill>
                <a:latin typeface="Arial" charset="0"/>
                <a:ea typeface="Arial" charset="0"/>
                <a:cs typeface="Arial" charset="0"/>
              </a:rPr>
              <a:t>Add cultural aspects of the </a:t>
            </a:r>
            <a:r>
              <a:rPr lang="en-US" sz="2400" i="1" dirty="0" err="1" smtClean="0">
                <a:solidFill>
                  <a:schemeClr val="accent2"/>
                </a:solidFill>
                <a:latin typeface="Arial" charset="0"/>
                <a:ea typeface="Arial" charset="0"/>
                <a:cs typeface="Arial" charset="0"/>
              </a:rPr>
              <a:t>iRAMP</a:t>
            </a:r>
            <a:endParaRPr lang="en-US" sz="2400" i="1" dirty="0">
              <a:solidFill>
                <a:schemeClr val="accent2"/>
              </a:solidFill>
              <a:latin typeface="Arial" charset="0"/>
              <a:ea typeface="Arial" charset="0"/>
              <a:cs typeface="Arial" charset="0"/>
            </a:endParaRPr>
          </a:p>
        </p:txBody>
      </p:sp>
    </p:spTree>
    <p:extLst>
      <p:ext uri="{BB962C8B-B14F-4D97-AF65-F5344CB8AC3E}">
        <p14:creationId xmlns:p14="http://schemas.microsoft.com/office/powerpoint/2010/main" val="173500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iterate type="lt">
                                    <p:tmPct val="0"/>
                                  </p:iterate>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additive="base">
                                        <p:cTn id="1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105664"/>
            <a:ext cx="9067800" cy="11379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lang="en-US" sz="3600" b="1" dirty="0">
                <a:solidFill>
                  <a:schemeClr val="accent5">
                    <a:lumMod val="50000"/>
                  </a:schemeClr>
                </a:solidFill>
                <a:latin typeface="Arial" charset="0"/>
                <a:ea typeface="Geneva" pitchFamily="-109" charset="0"/>
                <a:cs typeface="Geneva" pitchFamily="-109" charset="0"/>
              </a:rPr>
              <a:t>Technical Tools We’ll Explore</a:t>
            </a:r>
          </a:p>
        </p:txBody>
      </p:sp>
      <p:sp>
        <p:nvSpPr>
          <p:cNvPr id="2" name="TextBox 1"/>
          <p:cNvSpPr txBox="1"/>
          <p:nvPr/>
        </p:nvSpPr>
        <p:spPr>
          <a:xfrm>
            <a:off x="403415" y="1732738"/>
            <a:ext cx="6212537" cy="4893647"/>
          </a:xfrm>
          <a:prstGeom prst="rect">
            <a:avLst/>
          </a:prstGeom>
          <a:noFill/>
        </p:spPr>
        <p:txBody>
          <a:bodyPr wrap="square" rtlCol="0">
            <a:spAutoFit/>
          </a:bodyPr>
          <a:lstStyle/>
          <a:p>
            <a:pPr marL="342900" indent="-342900">
              <a:buFont typeface="+mj-lt"/>
              <a:buAutoNum type="arabicPeriod"/>
            </a:pPr>
            <a:r>
              <a:rPr lang="en-US" sz="2400" i="1" dirty="0" smtClean="0">
                <a:latin typeface="Arial" charset="0"/>
                <a:ea typeface="Arial" charset="0"/>
                <a:cs typeface="Arial" charset="0"/>
              </a:rPr>
              <a:t>Recognize: </a:t>
            </a:r>
            <a:r>
              <a:rPr lang="en-US" sz="2400" i="1" dirty="0">
                <a:latin typeface="Arial" charset="0"/>
                <a:ea typeface="Arial" charset="0"/>
                <a:cs typeface="Arial" charset="0"/>
              </a:rPr>
              <a:t/>
            </a:r>
            <a:br>
              <a:rPr lang="en-US" sz="2400" i="1" dirty="0">
                <a:latin typeface="Arial" charset="0"/>
                <a:ea typeface="Arial" charset="0"/>
                <a:cs typeface="Arial" charset="0"/>
              </a:rPr>
            </a:br>
            <a:r>
              <a:rPr lang="en-US" sz="2400" dirty="0" smtClean="0">
                <a:latin typeface="Arial" charset="0"/>
                <a:ea typeface="Arial" charset="0"/>
                <a:cs typeface="Arial" charset="0"/>
              </a:rPr>
              <a:t>GHS and PubChem LCSS</a:t>
            </a:r>
          </a:p>
          <a:p>
            <a:pPr marL="342900" indent="-342900">
              <a:buFont typeface="+mj-lt"/>
              <a:buAutoNum type="arabicPeriod"/>
            </a:pPr>
            <a:endParaRPr lang="en-US" sz="2400" dirty="0" smtClean="0">
              <a:latin typeface="Arial" charset="0"/>
              <a:ea typeface="Arial" charset="0"/>
              <a:cs typeface="Arial" charset="0"/>
            </a:endParaRPr>
          </a:p>
          <a:p>
            <a:pPr marL="342900" indent="-342900">
              <a:buFont typeface="+mj-lt"/>
              <a:buAutoNum type="arabicPeriod"/>
            </a:pPr>
            <a:r>
              <a:rPr lang="en-US" sz="2400" i="1" dirty="0" smtClean="0">
                <a:latin typeface="Arial" charset="0"/>
                <a:ea typeface="Arial" charset="0"/>
                <a:cs typeface="Arial" charset="0"/>
              </a:rPr>
              <a:t>Assess: </a:t>
            </a:r>
            <a:br>
              <a:rPr lang="en-US" sz="2400" i="1" dirty="0" smtClean="0">
                <a:latin typeface="Arial" charset="0"/>
                <a:ea typeface="Arial" charset="0"/>
                <a:cs typeface="Arial" charset="0"/>
              </a:rPr>
            </a:br>
            <a:r>
              <a:rPr lang="en-US" sz="2400" dirty="0">
                <a:latin typeface="Arial" charset="0"/>
                <a:ea typeface="Arial" charset="0"/>
                <a:cs typeface="Arial" charset="0"/>
              </a:rPr>
              <a:t>CHARLIE </a:t>
            </a:r>
            <a:r>
              <a:rPr lang="en-US" sz="2400" dirty="0" smtClean="0">
                <a:latin typeface="Arial" charset="0"/>
                <a:ea typeface="Arial" charset="0"/>
                <a:cs typeface="Arial" charset="0"/>
              </a:rPr>
              <a:t>tools, particularly Job Hazard Assessments</a:t>
            </a:r>
          </a:p>
          <a:p>
            <a:pPr marL="342900" indent="-342900">
              <a:buFont typeface="+mj-lt"/>
              <a:buAutoNum type="arabicPeriod"/>
            </a:pPr>
            <a:endParaRPr lang="en-US" sz="2400" dirty="0" smtClean="0">
              <a:latin typeface="Arial" charset="0"/>
              <a:ea typeface="Arial" charset="0"/>
              <a:cs typeface="Arial" charset="0"/>
            </a:endParaRPr>
          </a:p>
          <a:p>
            <a:pPr marL="342900" indent="-342900">
              <a:buFont typeface="+mj-lt"/>
              <a:buAutoNum type="arabicPeriod"/>
            </a:pPr>
            <a:r>
              <a:rPr lang="en-US" sz="2400" i="1" dirty="0" smtClean="0">
                <a:latin typeface="Arial" charset="0"/>
                <a:ea typeface="Arial" charset="0"/>
                <a:cs typeface="Arial" charset="0"/>
              </a:rPr>
              <a:t>Manage and Plan/Protect: </a:t>
            </a:r>
            <a:br>
              <a:rPr lang="en-US" sz="2400" i="1" dirty="0" smtClean="0">
                <a:latin typeface="Arial" charset="0"/>
                <a:ea typeface="Arial" charset="0"/>
                <a:cs typeface="Arial" charset="0"/>
              </a:rPr>
            </a:br>
            <a:r>
              <a:rPr lang="en-US" sz="2400" dirty="0" smtClean="0">
                <a:latin typeface="Arial" charset="0"/>
                <a:ea typeface="Arial" charset="0"/>
                <a:cs typeface="Arial" charset="0"/>
              </a:rPr>
              <a:t>5 questions article</a:t>
            </a:r>
          </a:p>
          <a:p>
            <a:pPr marL="342900" indent="-342900">
              <a:buFont typeface="+mj-lt"/>
              <a:buAutoNum type="arabicPeriod"/>
            </a:pPr>
            <a:endParaRPr lang="en-US" sz="2400" i="1" dirty="0">
              <a:latin typeface="Arial" charset="0"/>
              <a:ea typeface="Arial" charset="0"/>
              <a:cs typeface="Arial" charset="0"/>
            </a:endParaRPr>
          </a:p>
          <a:p>
            <a:pPr marL="342900" indent="-342900">
              <a:buFont typeface="+mj-lt"/>
              <a:buAutoNum type="arabicPeriod"/>
            </a:pPr>
            <a:r>
              <a:rPr lang="en-US" sz="2400" i="1" dirty="0" smtClean="0">
                <a:latin typeface="Arial" charset="0"/>
                <a:ea typeface="Arial" charset="0"/>
                <a:cs typeface="Arial" charset="0"/>
              </a:rPr>
              <a:t>Iterate tools: </a:t>
            </a:r>
          </a:p>
          <a:p>
            <a:pPr marL="800100" lvl="1" indent="-342900">
              <a:buFont typeface="Arial" charset="0"/>
              <a:buChar char="•"/>
            </a:pPr>
            <a:r>
              <a:rPr lang="en-US" sz="2400" dirty="0" smtClean="0">
                <a:latin typeface="Arial" charset="0"/>
                <a:ea typeface="Arial" charset="0"/>
                <a:cs typeface="Arial" charset="0"/>
              </a:rPr>
              <a:t>Lessons Learned: Bowtie Diagrams</a:t>
            </a:r>
          </a:p>
          <a:p>
            <a:pPr marL="800100" lvl="1" indent="-342900">
              <a:buFont typeface="Arial" charset="0"/>
              <a:buChar char="•"/>
            </a:pPr>
            <a:r>
              <a:rPr lang="en-US" sz="2400" dirty="0" smtClean="0">
                <a:latin typeface="Arial" charset="0"/>
                <a:ea typeface="Arial" charset="0"/>
                <a:cs typeface="Arial" charset="0"/>
              </a:rPr>
              <a:t>Demonstration Review Rubric</a:t>
            </a:r>
          </a:p>
        </p:txBody>
      </p:sp>
      <p:cxnSp>
        <p:nvCxnSpPr>
          <p:cNvPr id="6" name="Straight Connector 5"/>
          <p:cNvCxnSpPr/>
          <p:nvPr/>
        </p:nvCxnSpPr>
        <p:spPr>
          <a:xfrm>
            <a:off x="0" y="1438656"/>
            <a:ext cx="9144000" cy="1588"/>
          </a:xfrm>
          <a:prstGeom prst="line">
            <a:avLst/>
          </a:prstGeom>
          <a:ln/>
        </p:spPr>
        <p:style>
          <a:lnRef idx="2">
            <a:schemeClr val="accent2"/>
          </a:lnRef>
          <a:fillRef idx="0">
            <a:schemeClr val="accent2"/>
          </a:fillRef>
          <a:effectRef idx="1">
            <a:schemeClr val="accent2"/>
          </a:effectRef>
          <a:fontRef idx="minor">
            <a:schemeClr val="tx1"/>
          </a:fontRef>
        </p:style>
      </p:cxn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8800" y="2271470"/>
            <a:ext cx="1981728" cy="1864442"/>
          </a:xfrm>
          <a:prstGeom prst="rect">
            <a:avLst/>
          </a:prstGeom>
        </p:spPr>
      </p:pic>
    </p:spTree>
    <p:extLst>
      <p:ext uri="{BB962C8B-B14F-4D97-AF65-F5344CB8AC3E}">
        <p14:creationId xmlns:p14="http://schemas.microsoft.com/office/powerpoint/2010/main" val="1080921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54454"/>
            <a:ext cx="9108164" cy="994172"/>
          </a:xfrm>
        </p:spPr>
        <p:txBody>
          <a:bodyPr>
            <a:noAutofit/>
          </a:bodyPr>
          <a:lstStyle/>
          <a:p>
            <a:pPr algn="ctr"/>
            <a:r>
              <a:rPr lang="en-US" sz="3600" b="1" dirty="0">
                <a:solidFill>
                  <a:schemeClr val="accent5">
                    <a:lumMod val="50000"/>
                  </a:schemeClr>
                </a:solidFill>
                <a:ea typeface="Geneva" pitchFamily="-109" charset="0"/>
                <a:cs typeface="Geneva" pitchFamily="-109" charset="0"/>
              </a:rPr>
              <a:t>Recognize: </a:t>
            </a:r>
            <a:br>
              <a:rPr lang="en-US" sz="3600" b="1" dirty="0">
                <a:solidFill>
                  <a:schemeClr val="accent5">
                    <a:lumMod val="50000"/>
                  </a:schemeClr>
                </a:solidFill>
                <a:ea typeface="Geneva" pitchFamily="-109" charset="0"/>
                <a:cs typeface="Geneva" pitchFamily="-109" charset="0"/>
              </a:rPr>
            </a:br>
            <a:r>
              <a:rPr lang="en-US" sz="3600" b="1" dirty="0">
                <a:solidFill>
                  <a:schemeClr val="accent5">
                    <a:lumMod val="50000"/>
                  </a:schemeClr>
                </a:solidFill>
                <a:ea typeface="Geneva" pitchFamily="-109" charset="0"/>
                <a:cs typeface="Geneva" pitchFamily="-109" charset="0"/>
              </a:rPr>
              <a:t>Organizing Chemical Safety Information</a:t>
            </a:r>
          </a:p>
        </p:txBody>
      </p:sp>
      <p:pic>
        <p:nvPicPr>
          <p:cNvPr id="1035" name="Picture 11" descr="Welcome to the State of Californi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0913" y="4709621"/>
            <a:ext cx="1767141" cy="395552"/>
          </a:xfrm>
          <a:prstGeom prst="rect">
            <a:avLst/>
          </a:prstGeom>
          <a:noFill/>
        </p:spPr>
      </p:pic>
      <p:pic>
        <p:nvPicPr>
          <p:cNvPr id="1037" name="Picture 13" descr="Occupational Health Branch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57873" y="1743249"/>
            <a:ext cx="3078956" cy="37862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83434" y="2298678"/>
            <a:ext cx="3420810" cy="646331"/>
          </a:xfrm>
          <a:prstGeom prst="rect">
            <a:avLst/>
          </a:prstGeom>
        </p:spPr>
        <p:txBody>
          <a:bodyPr wrap="square">
            <a:spAutoFit/>
          </a:bodyPr>
          <a:lstStyle/>
          <a:p>
            <a:r>
              <a:rPr lang="en-US" b="1" dirty="0">
                <a:solidFill>
                  <a:schemeClr val="accent2"/>
                </a:solidFill>
              </a:rPr>
              <a:t>Right to Know Hazardous Substance Fact Sheets</a:t>
            </a:r>
            <a:endParaRPr lang="en-US" dirty="0">
              <a:solidFill>
                <a:schemeClr val="accent2"/>
              </a:solidFill>
            </a:endParaRPr>
          </a:p>
        </p:txBody>
      </p:sp>
      <p:sp>
        <p:nvSpPr>
          <p:cNvPr id="14" name="Rectangle 13"/>
          <p:cNvSpPr/>
          <p:nvPr/>
        </p:nvSpPr>
        <p:spPr>
          <a:xfrm>
            <a:off x="689590" y="1344371"/>
            <a:ext cx="4033733" cy="369332"/>
          </a:xfrm>
          <a:prstGeom prst="rect">
            <a:avLst/>
          </a:prstGeom>
        </p:spPr>
        <p:txBody>
          <a:bodyPr wrap="none">
            <a:spAutoFit/>
          </a:bodyPr>
          <a:lstStyle/>
          <a:p>
            <a:r>
              <a:rPr lang="en-US" dirty="0">
                <a:solidFill>
                  <a:schemeClr val="accent2"/>
                </a:solidFill>
              </a:rPr>
              <a:t>NIOSH Pocket Guide to Chemical Hazards</a:t>
            </a:r>
          </a:p>
        </p:txBody>
      </p:sp>
      <p:sp>
        <p:nvSpPr>
          <p:cNvPr id="17" name="Rectangle 16"/>
          <p:cNvSpPr/>
          <p:nvPr/>
        </p:nvSpPr>
        <p:spPr>
          <a:xfrm>
            <a:off x="328465" y="3496198"/>
            <a:ext cx="3225864" cy="646331"/>
          </a:xfrm>
          <a:prstGeom prst="rect">
            <a:avLst/>
          </a:prstGeom>
        </p:spPr>
        <p:txBody>
          <a:bodyPr wrap="square">
            <a:spAutoFit/>
          </a:bodyPr>
          <a:lstStyle/>
          <a:p>
            <a:pPr algn="ctr"/>
            <a:r>
              <a:rPr lang="en-US" dirty="0">
                <a:solidFill>
                  <a:schemeClr val="accent2"/>
                </a:solidFill>
              </a:rPr>
              <a:t>SDS and Chemical Information from Manufacturers</a:t>
            </a:r>
          </a:p>
        </p:txBody>
      </p:sp>
      <p:pic>
        <p:nvPicPr>
          <p:cNvPr id="1061" name="Picture 37" descr="MSDSonline - EH&amp;S Compliance Made Simpl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16682" y="4021820"/>
            <a:ext cx="1793081" cy="414338"/>
          </a:xfrm>
          <a:prstGeom prst="rect">
            <a:avLst/>
          </a:prstGeom>
          <a:noFill/>
        </p:spPr>
      </p:pic>
      <p:pic>
        <p:nvPicPr>
          <p:cNvPr id="1063" name="Picture 39" descr="EH&amp;S Home Pag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29443" y="5352340"/>
            <a:ext cx="764381" cy="398115"/>
          </a:xfrm>
          <a:prstGeom prst="rect">
            <a:avLst/>
          </a:prstGeom>
          <a:noFill/>
          <a:extLst>
            <a:ext uri="{909E8E84-426E-40DD-AFC4-6F175D3DCCD1}">
              <a14:hiddenFill xmlns:a14="http://schemas.microsoft.com/office/drawing/2010/main">
                <a:solidFill>
                  <a:srgbClr val="FFFFFF"/>
                </a:solidFill>
              </a14:hiddenFill>
            </a:ext>
          </a:extLst>
        </p:spPr>
      </p:pic>
      <p:pic>
        <p:nvPicPr>
          <p:cNvPr id="1067" name="Picture 43" descr="ACGIH"/>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202973" y="4719325"/>
            <a:ext cx="1874104" cy="470183"/>
          </a:xfrm>
          <a:prstGeom prst="rect">
            <a:avLst/>
          </a:prstGeom>
          <a:noFill/>
        </p:spPr>
      </p:pic>
      <p:pic>
        <p:nvPicPr>
          <p:cNvPr id="1071" name="Picture 47" descr="National Fire Protection Association"/>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8242" y="4149683"/>
            <a:ext cx="2522696" cy="365792"/>
          </a:xfrm>
          <a:prstGeom prst="rect">
            <a:avLst/>
          </a:prstGeom>
          <a:noFill/>
          <a:extLst>
            <a:ext uri="{909E8E84-426E-40DD-AFC4-6F175D3DCCD1}">
              <a14:hiddenFill xmlns:a14="http://schemas.microsoft.com/office/drawing/2010/main">
                <a:solidFill>
                  <a:srgbClr val="FFFFFF"/>
                </a:solidFill>
              </a14:hiddenFill>
            </a:ext>
          </a:extLst>
        </p:spPr>
      </p:pic>
      <p:pic>
        <p:nvPicPr>
          <p:cNvPr id="1073" name="Picture 49" descr="logo"/>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790769" y="2439969"/>
            <a:ext cx="934828" cy="71909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PubChem Logo"/>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554329" y="3521215"/>
            <a:ext cx="1297781" cy="268021"/>
          </a:xfrm>
          <a:prstGeom prst="rect">
            <a:avLst/>
          </a:prstGeom>
          <a:noFill/>
        </p:spPr>
      </p:pic>
      <p:cxnSp>
        <p:nvCxnSpPr>
          <p:cNvPr id="22" name="Straight Connector 21"/>
          <p:cNvCxnSpPr/>
          <p:nvPr/>
        </p:nvCxnSpPr>
        <p:spPr>
          <a:xfrm>
            <a:off x="0" y="1344371"/>
            <a:ext cx="9144000" cy="1588"/>
          </a:xfrm>
          <a:prstGeom prst="line">
            <a:avLst/>
          </a:prstGeom>
          <a:ln/>
        </p:spPr>
        <p:style>
          <a:lnRef idx="2">
            <a:schemeClr val="accent2"/>
          </a:lnRef>
          <a:fillRef idx="0">
            <a:schemeClr val="accent2"/>
          </a:fillRef>
          <a:effectRef idx="1">
            <a:schemeClr val="accent2"/>
          </a:effectRef>
          <a:fontRef idx="minor">
            <a:schemeClr val="tx1"/>
          </a:fontRef>
        </p:style>
      </p:cxnSp>
      <p:sp>
        <p:nvSpPr>
          <p:cNvPr id="23" name="TextBox 22"/>
          <p:cNvSpPr txBox="1"/>
          <p:nvPr/>
        </p:nvSpPr>
        <p:spPr>
          <a:xfrm>
            <a:off x="5182813" y="1713703"/>
            <a:ext cx="3761121" cy="4893647"/>
          </a:xfrm>
          <a:prstGeom prst="rect">
            <a:avLst/>
          </a:prstGeom>
          <a:noFill/>
        </p:spPr>
        <p:txBody>
          <a:bodyPr wrap="square" rtlCol="0">
            <a:spAutoFit/>
          </a:bodyPr>
          <a:lstStyle/>
          <a:p>
            <a:pPr marL="285750" indent="-285750">
              <a:buFont typeface="Arial" charset="0"/>
              <a:buChar char="•"/>
            </a:pPr>
            <a:r>
              <a:rPr lang="en-US" sz="2400" dirty="0" smtClean="0"/>
              <a:t>GHS is a </a:t>
            </a:r>
            <a:r>
              <a:rPr lang="en-US" sz="2400" i="1" dirty="0" smtClean="0"/>
              <a:t>hazard banding system </a:t>
            </a:r>
            <a:r>
              <a:rPr lang="en-US" sz="2400" dirty="0" smtClean="0"/>
              <a:t>that identifies the key data to assign hazard rankings </a:t>
            </a:r>
          </a:p>
          <a:p>
            <a:pPr marL="285750" indent="-285750">
              <a:buFont typeface="Arial" charset="0"/>
              <a:buChar char="•"/>
            </a:pPr>
            <a:r>
              <a:rPr lang="en-US" sz="2400" dirty="0" smtClean="0"/>
              <a:t>The bands address generic scenarios and ignores data that could be relevant in some situations (e.g. auto-ignition temperature).</a:t>
            </a:r>
          </a:p>
          <a:p>
            <a:pPr marL="285750" indent="-285750">
              <a:buFont typeface="Arial" charset="0"/>
              <a:buChar char="•"/>
            </a:pPr>
            <a:r>
              <a:rPr lang="en-US" sz="2400" dirty="0" smtClean="0"/>
              <a:t>The assessment rankings reflect concentration information, but not quantity</a:t>
            </a:r>
            <a:endParaRPr lang="en-US" sz="2400" dirty="0"/>
          </a:p>
        </p:txBody>
      </p:sp>
      <p:pic>
        <p:nvPicPr>
          <p:cNvPr id="2" name="Picture 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439379" y="2954455"/>
            <a:ext cx="1587500" cy="488820"/>
          </a:xfrm>
          <a:prstGeom prst="rect">
            <a:avLst/>
          </a:prstGeom>
        </p:spPr>
      </p:pic>
      <p:pic>
        <p:nvPicPr>
          <p:cNvPr id="24" name="Picture 2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897119" y="5392581"/>
            <a:ext cx="1289833" cy="1332827"/>
          </a:xfrm>
          <a:prstGeom prst="rect">
            <a:avLst/>
          </a:prstGeom>
        </p:spPr>
      </p:pic>
      <p:pic>
        <p:nvPicPr>
          <p:cNvPr id="3" name="Picture 2"/>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1210424" y="5400128"/>
            <a:ext cx="1074678" cy="1366376"/>
          </a:xfrm>
          <a:prstGeom prst="rect">
            <a:avLst/>
          </a:prstGeom>
        </p:spPr>
      </p:pic>
      <p:sp>
        <p:nvSpPr>
          <p:cNvPr id="5" name="TextBox 4"/>
          <p:cNvSpPr txBox="1"/>
          <p:nvPr/>
        </p:nvSpPr>
        <p:spPr>
          <a:xfrm>
            <a:off x="-463639" y="1547223"/>
            <a:ext cx="184731" cy="369332"/>
          </a:xfrm>
          <a:prstGeom prst="rect">
            <a:avLst/>
          </a:prstGeom>
          <a:noFill/>
        </p:spPr>
        <p:txBody>
          <a:bodyPr wrap="none" rtlCol="0">
            <a:spAutoFit/>
          </a:bodyPr>
          <a:lstStyle/>
          <a:p>
            <a:endParaRPr lang="en-US" dirty="0"/>
          </a:p>
        </p:txBody>
      </p:sp>
      <p:sp>
        <p:nvSpPr>
          <p:cNvPr id="6" name="TextBox 5"/>
          <p:cNvSpPr txBox="1"/>
          <p:nvPr/>
        </p:nvSpPr>
        <p:spPr>
          <a:xfrm>
            <a:off x="4687910" y="637504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15601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35"/>
                                        </p:tgtEl>
                                        <p:attrNameLst>
                                          <p:attrName>style.visibility</p:attrName>
                                        </p:attrNameLst>
                                      </p:cBhvr>
                                      <p:to>
                                        <p:strVal val="visible"/>
                                      </p:to>
                                    </p:set>
                                    <p:anim calcmode="lin" valueType="num">
                                      <p:cBhvr additive="base">
                                        <p:cTn id="7" dur="500" fill="hold"/>
                                        <p:tgtEl>
                                          <p:spTgt spid="1035"/>
                                        </p:tgtEl>
                                        <p:attrNameLst>
                                          <p:attrName>ppt_x</p:attrName>
                                        </p:attrNameLst>
                                      </p:cBhvr>
                                      <p:tavLst>
                                        <p:tav tm="0">
                                          <p:val>
                                            <p:strVal val="#ppt_x"/>
                                          </p:val>
                                        </p:tav>
                                        <p:tav tm="100000">
                                          <p:val>
                                            <p:strVal val="#ppt_x"/>
                                          </p:val>
                                        </p:tav>
                                      </p:tavLst>
                                    </p:anim>
                                    <p:anim calcmode="lin" valueType="num">
                                      <p:cBhvr additive="base">
                                        <p:cTn id="8" dur="500" fill="hold"/>
                                        <p:tgtEl>
                                          <p:spTgt spid="103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37"/>
                                        </p:tgtEl>
                                        <p:attrNameLst>
                                          <p:attrName>style.visibility</p:attrName>
                                        </p:attrNameLst>
                                      </p:cBhvr>
                                      <p:to>
                                        <p:strVal val="visible"/>
                                      </p:to>
                                    </p:set>
                                    <p:anim calcmode="lin" valueType="num">
                                      <p:cBhvr additive="base">
                                        <p:cTn id="11" dur="500" fill="hold"/>
                                        <p:tgtEl>
                                          <p:spTgt spid="1037"/>
                                        </p:tgtEl>
                                        <p:attrNameLst>
                                          <p:attrName>ppt_x</p:attrName>
                                        </p:attrNameLst>
                                      </p:cBhvr>
                                      <p:tavLst>
                                        <p:tav tm="0">
                                          <p:val>
                                            <p:strVal val="#ppt_x"/>
                                          </p:val>
                                        </p:tav>
                                        <p:tav tm="100000">
                                          <p:val>
                                            <p:strVal val="#ppt_x"/>
                                          </p:val>
                                        </p:tav>
                                      </p:tavLst>
                                    </p:anim>
                                    <p:anim calcmode="lin" valueType="num">
                                      <p:cBhvr additive="base">
                                        <p:cTn id="12" dur="500" fill="hold"/>
                                        <p:tgtEl>
                                          <p:spTgt spid="103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ppt_x"/>
                                          </p:val>
                                        </p:tav>
                                        <p:tav tm="100000">
                                          <p:val>
                                            <p:strVal val="#ppt_x"/>
                                          </p:val>
                                        </p:tav>
                                      </p:tavLst>
                                    </p:anim>
                                    <p:anim calcmode="lin" valueType="num">
                                      <p:cBhvr additive="base">
                                        <p:cTn id="28" dur="500" fill="hold"/>
                                        <p:tgtEl>
                                          <p:spTgt spid="106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63"/>
                                        </p:tgtEl>
                                        <p:attrNameLst>
                                          <p:attrName>style.visibility</p:attrName>
                                        </p:attrNameLst>
                                      </p:cBhvr>
                                      <p:to>
                                        <p:strVal val="visible"/>
                                      </p:to>
                                    </p:set>
                                    <p:anim calcmode="lin" valueType="num">
                                      <p:cBhvr additive="base">
                                        <p:cTn id="31" dur="500" fill="hold"/>
                                        <p:tgtEl>
                                          <p:spTgt spid="1063"/>
                                        </p:tgtEl>
                                        <p:attrNameLst>
                                          <p:attrName>ppt_x</p:attrName>
                                        </p:attrNameLst>
                                      </p:cBhvr>
                                      <p:tavLst>
                                        <p:tav tm="0">
                                          <p:val>
                                            <p:strVal val="#ppt_x"/>
                                          </p:val>
                                        </p:tav>
                                        <p:tav tm="100000">
                                          <p:val>
                                            <p:strVal val="#ppt_x"/>
                                          </p:val>
                                        </p:tav>
                                      </p:tavLst>
                                    </p:anim>
                                    <p:anim calcmode="lin" valueType="num">
                                      <p:cBhvr additive="base">
                                        <p:cTn id="32" dur="500" fill="hold"/>
                                        <p:tgtEl>
                                          <p:spTgt spid="106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67"/>
                                        </p:tgtEl>
                                        <p:attrNameLst>
                                          <p:attrName>style.visibility</p:attrName>
                                        </p:attrNameLst>
                                      </p:cBhvr>
                                      <p:to>
                                        <p:strVal val="visible"/>
                                      </p:to>
                                    </p:set>
                                    <p:anim calcmode="lin" valueType="num">
                                      <p:cBhvr additive="base">
                                        <p:cTn id="35" dur="500" fill="hold"/>
                                        <p:tgtEl>
                                          <p:spTgt spid="1067"/>
                                        </p:tgtEl>
                                        <p:attrNameLst>
                                          <p:attrName>ppt_x</p:attrName>
                                        </p:attrNameLst>
                                      </p:cBhvr>
                                      <p:tavLst>
                                        <p:tav tm="0">
                                          <p:val>
                                            <p:strVal val="#ppt_x"/>
                                          </p:val>
                                        </p:tav>
                                        <p:tav tm="100000">
                                          <p:val>
                                            <p:strVal val="#ppt_x"/>
                                          </p:val>
                                        </p:tav>
                                      </p:tavLst>
                                    </p:anim>
                                    <p:anim calcmode="lin" valueType="num">
                                      <p:cBhvr additive="base">
                                        <p:cTn id="36" dur="500" fill="hold"/>
                                        <p:tgtEl>
                                          <p:spTgt spid="106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71"/>
                                        </p:tgtEl>
                                        <p:attrNameLst>
                                          <p:attrName>style.visibility</p:attrName>
                                        </p:attrNameLst>
                                      </p:cBhvr>
                                      <p:to>
                                        <p:strVal val="visible"/>
                                      </p:to>
                                    </p:set>
                                    <p:anim calcmode="lin" valueType="num">
                                      <p:cBhvr additive="base">
                                        <p:cTn id="39" dur="500" fill="hold"/>
                                        <p:tgtEl>
                                          <p:spTgt spid="1071"/>
                                        </p:tgtEl>
                                        <p:attrNameLst>
                                          <p:attrName>ppt_x</p:attrName>
                                        </p:attrNameLst>
                                      </p:cBhvr>
                                      <p:tavLst>
                                        <p:tav tm="0">
                                          <p:val>
                                            <p:strVal val="#ppt_x"/>
                                          </p:val>
                                        </p:tav>
                                        <p:tav tm="100000">
                                          <p:val>
                                            <p:strVal val="#ppt_x"/>
                                          </p:val>
                                        </p:tav>
                                      </p:tavLst>
                                    </p:anim>
                                    <p:anim calcmode="lin" valueType="num">
                                      <p:cBhvr additive="base">
                                        <p:cTn id="40" dur="500" fill="hold"/>
                                        <p:tgtEl>
                                          <p:spTgt spid="107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073"/>
                                        </p:tgtEl>
                                        <p:attrNameLst>
                                          <p:attrName>style.visibility</p:attrName>
                                        </p:attrNameLst>
                                      </p:cBhvr>
                                      <p:to>
                                        <p:strVal val="visible"/>
                                      </p:to>
                                    </p:set>
                                    <p:anim calcmode="lin" valueType="num">
                                      <p:cBhvr additive="base">
                                        <p:cTn id="47" dur="500" fill="hold"/>
                                        <p:tgtEl>
                                          <p:spTgt spid="1073"/>
                                        </p:tgtEl>
                                        <p:attrNameLst>
                                          <p:attrName>ppt_x</p:attrName>
                                        </p:attrNameLst>
                                      </p:cBhvr>
                                      <p:tavLst>
                                        <p:tav tm="0">
                                          <p:val>
                                            <p:strVal val="#ppt_x"/>
                                          </p:val>
                                        </p:tav>
                                        <p:tav tm="100000">
                                          <p:val>
                                            <p:strVal val="#ppt_x"/>
                                          </p:val>
                                        </p:tav>
                                      </p:tavLst>
                                    </p:anim>
                                    <p:anim calcmode="lin" valueType="num">
                                      <p:cBhvr additive="base">
                                        <p:cTn id="48" dur="500" fill="hold"/>
                                        <p:tgtEl>
                                          <p:spTgt spid="107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1"/>
                                        </p:tgtEl>
                                        <p:attrNameLst>
                                          <p:attrName>style.visibility</p:attrName>
                                        </p:attrNameLst>
                                      </p:cBhvr>
                                      <p:to>
                                        <p:strVal val="visible"/>
                                      </p:to>
                                    </p:set>
                                    <p:anim calcmode="lin" valueType="num">
                                      <p:cBhvr additive="base">
                                        <p:cTn id="51" dur="500" fill="hold"/>
                                        <p:tgtEl>
                                          <p:spTgt spid="51"/>
                                        </p:tgtEl>
                                        <p:attrNameLst>
                                          <p:attrName>ppt_x</p:attrName>
                                        </p:attrNameLst>
                                      </p:cBhvr>
                                      <p:tavLst>
                                        <p:tav tm="0">
                                          <p:val>
                                            <p:strVal val="#ppt_x"/>
                                          </p:val>
                                        </p:tav>
                                        <p:tav tm="100000">
                                          <p:val>
                                            <p:strVal val="#ppt_x"/>
                                          </p:val>
                                        </p:tav>
                                      </p:tavLst>
                                    </p:anim>
                                    <p:anim calcmode="lin" valueType="num">
                                      <p:cBhvr additive="base">
                                        <p:cTn id="52"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additive="base">
                                        <p:cTn id="57" dur="500" fill="hold"/>
                                        <p:tgtEl>
                                          <p:spTgt spid="3"/>
                                        </p:tgtEl>
                                        <p:attrNameLst>
                                          <p:attrName>ppt_x</p:attrName>
                                        </p:attrNameLst>
                                      </p:cBhvr>
                                      <p:tavLst>
                                        <p:tav tm="0">
                                          <p:val>
                                            <p:strVal val="#ppt_x"/>
                                          </p:val>
                                        </p:tav>
                                        <p:tav tm="100000">
                                          <p:val>
                                            <p:strVal val="#ppt_x"/>
                                          </p:val>
                                        </p:tav>
                                      </p:tavLst>
                                    </p:anim>
                                    <p:anim calcmode="lin" valueType="num">
                                      <p:cBhvr additive="base">
                                        <p:cTn id="58" dur="500" fill="hold"/>
                                        <p:tgtEl>
                                          <p:spTgt spid="3"/>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ppt_x"/>
                                          </p:val>
                                        </p:tav>
                                        <p:tav tm="100000">
                                          <p:val>
                                            <p:strVal val="#ppt_x"/>
                                          </p:val>
                                        </p:tav>
                                      </p:tavLst>
                                    </p:anim>
                                    <p:anim calcmode="lin" valueType="num">
                                      <p:cBhvr additive="base">
                                        <p:cTn id="6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7"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8"/>
          <p:cNvPicPr>
            <a:picLocks noGrp="1" noChangeAspect="1"/>
          </p:cNvPicPr>
          <p:nvPr>
            <p:ph sz="half" idx="4294967295"/>
          </p:nvPr>
        </p:nvPicPr>
        <p:blipFill rotWithShape="1">
          <a:blip r:embed="rId4" cstate="email">
            <a:extLst>
              <a:ext uri="{28A0092B-C50C-407E-A947-70E740481C1C}">
                <a14:useLocalDpi xmlns:a14="http://schemas.microsoft.com/office/drawing/2010/main"/>
              </a:ext>
            </a:extLst>
          </a:blip>
          <a:srcRect/>
          <a:stretch/>
        </p:blipFill>
        <p:spPr>
          <a:xfrm>
            <a:off x="418576" y="1855532"/>
            <a:ext cx="3182879" cy="3883668"/>
          </a:xfrm>
          <a:prstGeom prst="rect">
            <a:avLst/>
          </a:prstGeom>
        </p:spPr>
      </p:pic>
      <p:sp>
        <p:nvSpPr>
          <p:cNvPr id="9" name="Title 8"/>
          <p:cNvSpPr>
            <a:spLocks noGrp="1"/>
          </p:cNvSpPr>
          <p:nvPr>
            <p:ph type="title"/>
          </p:nvPr>
        </p:nvSpPr>
        <p:spPr>
          <a:xfrm>
            <a:off x="0" y="275867"/>
            <a:ext cx="9144000" cy="994172"/>
          </a:xfrm>
        </p:spPr>
        <p:txBody>
          <a:bodyPr>
            <a:noAutofit/>
          </a:bodyPr>
          <a:lstStyle/>
          <a:p>
            <a:r>
              <a:rPr lang="en-US" sz="3600" b="1" dirty="0" smtClean="0">
                <a:solidFill>
                  <a:schemeClr val="accent5">
                    <a:lumMod val="50000"/>
                  </a:schemeClr>
                </a:solidFill>
                <a:ea typeface="Geneva" pitchFamily="-109" charset="0"/>
                <a:cs typeface="Geneva" pitchFamily="-109" charset="0"/>
              </a:rPr>
              <a:t>The Inspiration: LCSS </a:t>
            </a:r>
            <a:br>
              <a:rPr lang="en-US" sz="3600" b="1" dirty="0" smtClean="0">
                <a:solidFill>
                  <a:schemeClr val="accent5">
                    <a:lumMod val="50000"/>
                  </a:schemeClr>
                </a:solidFill>
                <a:ea typeface="Geneva" pitchFamily="-109" charset="0"/>
                <a:cs typeface="Geneva" pitchFamily="-109" charset="0"/>
              </a:rPr>
            </a:br>
            <a:r>
              <a:rPr lang="en-US" sz="3600" b="1" dirty="0" smtClean="0">
                <a:solidFill>
                  <a:schemeClr val="accent5">
                    <a:lumMod val="50000"/>
                  </a:schemeClr>
                </a:solidFill>
                <a:ea typeface="Geneva" pitchFamily="-109" charset="0"/>
                <a:cs typeface="Geneva" pitchFamily="-109" charset="0"/>
              </a:rPr>
              <a:t>from Prudent Practices</a:t>
            </a:r>
            <a:endParaRPr lang="en-US" sz="3600" b="1" dirty="0">
              <a:solidFill>
                <a:schemeClr val="accent5">
                  <a:lumMod val="50000"/>
                </a:schemeClr>
              </a:solidFill>
              <a:ea typeface="Geneva" pitchFamily="-109" charset="0"/>
              <a:cs typeface="Geneva" pitchFamily="-109" charset="0"/>
            </a:endParaRPr>
          </a:p>
        </p:txBody>
      </p:sp>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75688" y="2883865"/>
            <a:ext cx="3467813" cy="1827002"/>
          </a:xfrm>
          <a:prstGeom prst="rect">
            <a:avLst/>
          </a:prstGeom>
        </p:spPr>
      </p:pic>
      <p:pic>
        <p:nvPicPr>
          <p:cNvPr id="10" name="Picture 7" descr="Cover art"/>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81835" y="3503854"/>
            <a:ext cx="1275659" cy="164985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0" y="1428452"/>
            <a:ext cx="9144000" cy="1588"/>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3" name="Straight Connector 2"/>
          <p:cNvCxnSpPr/>
          <p:nvPr/>
        </p:nvCxnSpPr>
        <p:spPr>
          <a:xfrm>
            <a:off x="3962400" y="3503854"/>
            <a:ext cx="1072055" cy="0"/>
          </a:xfrm>
          <a:prstGeom prst="line">
            <a:avLst/>
          </a:prstGeom>
          <a:ln w="76200">
            <a:solidFill>
              <a:srgbClr val="FF0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573898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Straight Connector 73"/>
          <p:cNvCxnSpPr/>
          <p:nvPr/>
        </p:nvCxnSpPr>
        <p:spPr>
          <a:xfrm>
            <a:off x="0" y="1428452"/>
            <a:ext cx="9144000" cy="1588"/>
          </a:xfrm>
          <a:prstGeom prst="line">
            <a:avLst/>
          </a:prstGeom>
          <a:ln/>
        </p:spPr>
        <p:style>
          <a:lnRef idx="2">
            <a:schemeClr val="accent2"/>
          </a:lnRef>
          <a:fillRef idx="0">
            <a:schemeClr val="accent2"/>
          </a:fillRef>
          <a:effectRef idx="1">
            <a:schemeClr val="accent2"/>
          </a:effectRef>
          <a:fontRef idx="minor">
            <a:schemeClr val="tx1"/>
          </a:fontRef>
        </p:style>
      </p:cxnSp>
      <p:sp>
        <p:nvSpPr>
          <p:cNvPr id="4" name="TextBox 3"/>
          <p:cNvSpPr txBox="1"/>
          <p:nvPr/>
        </p:nvSpPr>
        <p:spPr>
          <a:xfrm>
            <a:off x="834805" y="905815"/>
            <a:ext cx="184666" cy="369332"/>
          </a:xfrm>
          <a:prstGeom prst="rect">
            <a:avLst/>
          </a:prstGeom>
          <a:noFill/>
        </p:spPr>
        <p:txBody>
          <a:bodyPr wrap="none" rtlCol="0">
            <a:spAutoFit/>
          </a:bodyPr>
          <a:lstStyle/>
          <a:p>
            <a:endParaRPr lang="en-US" dirty="0">
              <a:latin typeface="Arial" charset="0"/>
            </a:endParaRPr>
          </a:p>
        </p:txBody>
      </p:sp>
      <p:sp>
        <p:nvSpPr>
          <p:cNvPr id="9" name="Title 1"/>
          <p:cNvSpPr txBox="1">
            <a:spLocks/>
          </p:cNvSpPr>
          <p:nvPr/>
        </p:nvSpPr>
        <p:spPr>
          <a:xfrm>
            <a:off x="-87086" y="12639"/>
            <a:ext cx="9231086" cy="1262508"/>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b="1" dirty="0">
                <a:solidFill>
                  <a:schemeClr val="accent5">
                    <a:lumMod val="50000"/>
                  </a:schemeClr>
                </a:solidFill>
                <a:latin typeface="Arial" charset="0"/>
                <a:ea typeface="Geneva" pitchFamily="-109" charset="0"/>
                <a:cs typeface="Geneva" pitchFamily="-109" charset="0"/>
              </a:rPr>
              <a:t>PubChem LCSS’s: </a:t>
            </a:r>
          </a:p>
          <a:p>
            <a:r>
              <a:rPr lang="en-US" sz="3600" b="1" dirty="0">
                <a:solidFill>
                  <a:schemeClr val="accent5">
                    <a:lumMod val="50000"/>
                  </a:schemeClr>
                </a:solidFill>
                <a:latin typeface="Arial" charset="0"/>
                <a:ea typeface="Geneva" pitchFamily="-109" charset="0"/>
                <a:cs typeface="Geneva" pitchFamily="-109" charset="0"/>
              </a:rPr>
              <a:t>Safety Data based on GHS</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18951" y="2065407"/>
            <a:ext cx="4940515" cy="3565372"/>
          </a:xfrm>
          <a:prstGeom prst="rect">
            <a:avLst/>
          </a:prstGeom>
        </p:spPr>
      </p:pic>
      <p:sp>
        <p:nvSpPr>
          <p:cNvPr id="5" name="TextBox 4"/>
          <p:cNvSpPr txBox="1"/>
          <p:nvPr/>
        </p:nvSpPr>
        <p:spPr>
          <a:xfrm>
            <a:off x="209551" y="1903556"/>
            <a:ext cx="3512596" cy="4154984"/>
          </a:xfrm>
          <a:prstGeom prst="rect">
            <a:avLst/>
          </a:prstGeom>
          <a:noFill/>
        </p:spPr>
        <p:txBody>
          <a:bodyPr wrap="square" rtlCol="0">
            <a:spAutoFit/>
          </a:bodyPr>
          <a:lstStyle/>
          <a:p>
            <a:pPr marL="285750" indent="-285750">
              <a:buFont typeface="Arial" charset="0"/>
              <a:buChar char="•"/>
            </a:pPr>
            <a:r>
              <a:rPr lang="en-US" sz="2400" dirty="0" smtClean="0">
                <a:latin typeface="Arial" charset="0"/>
              </a:rPr>
              <a:t>Safety information on 103,000 chemicals </a:t>
            </a:r>
          </a:p>
          <a:p>
            <a:pPr marL="285750" indent="-285750">
              <a:buFont typeface="Arial" charset="0"/>
              <a:buChar char="•"/>
            </a:pPr>
            <a:r>
              <a:rPr lang="en-US" sz="2400" dirty="0" smtClean="0">
                <a:latin typeface="Arial" charset="0"/>
              </a:rPr>
              <a:t>Includes SDS-style information as well as specific reaction information between chemicals</a:t>
            </a:r>
          </a:p>
          <a:p>
            <a:pPr marL="285750" indent="-285750">
              <a:buFont typeface="Arial" charset="0"/>
              <a:buChar char="•"/>
            </a:pPr>
            <a:r>
              <a:rPr lang="en-US" sz="2400" dirty="0" smtClean="0">
                <a:latin typeface="Arial" charset="0"/>
              </a:rPr>
              <a:t>All of this safety data can be downloaded and stored locally</a:t>
            </a:r>
          </a:p>
          <a:p>
            <a:pPr marL="285750" indent="-285750">
              <a:buFont typeface="Arial" charset="0"/>
              <a:buChar char="•"/>
            </a:pPr>
            <a:endParaRPr lang="en-US" sz="2400" dirty="0" smtClean="0">
              <a:latin typeface="Arial" charset="0"/>
            </a:endParaRPr>
          </a:p>
        </p:txBody>
      </p:sp>
    </p:spTree>
    <p:extLst>
      <p:ext uri="{BB962C8B-B14F-4D97-AF65-F5344CB8AC3E}">
        <p14:creationId xmlns:p14="http://schemas.microsoft.com/office/powerpoint/2010/main" val="115924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additive="base">
                                        <p:cTn id="1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2"/>
          <p:cNvSpPr>
            <a:spLocks noGrp="1"/>
          </p:cNvSpPr>
          <p:nvPr>
            <p:ph type="sldNum" sz="quarter" idx="12"/>
          </p:nvPr>
        </p:nvSpPr>
        <p:spPr>
          <a:xfrm>
            <a:off x="7953375" y="5600700"/>
            <a:ext cx="609600" cy="342900"/>
          </a:xfrm>
        </p:spPr>
        <p:txBody>
          <a:bodyPr/>
          <a:lstStyle/>
          <a:p>
            <a:fld id="{0C9FA9AA-3294-404D-B319-2B75C3DF66C7}" type="slidenum">
              <a:rPr lang="en-US" smtClean="0">
                <a:solidFill>
                  <a:schemeClr val="accent2"/>
                </a:solidFill>
              </a:rPr>
              <a:pPr/>
              <a:t>18</a:t>
            </a:fld>
            <a:endParaRPr lang="en-US" dirty="0">
              <a:solidFill>
                <a:schemeClr val="accent2"/>
              </a:solidFill>
            </a:endParaRPr>
          </a:p>
        </p:txBody>
      </p:sp>
      <p:sp>
        <p:nvSpPr>
          <p:cNvPr id="3" name="Title 3"/>
          <p:cNvSpPr txBox="1">
            <a:spLocks/>
          </p:cNvSpPr>
          <p:nvPr/>
        </p:nvSpPr>
        <p:spPr>
          <a:xfrm>
            <a:off x="0" y="93273"/>
            <a:ext cx="9017875" cy="7389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accent5">
                    <a:lumMod val="50000"/>
                  </a:schemeClr>
                </a:solidFill>
                <a:latin typeface="Arial" charset="0"/>
                <a:ea typeface="Geneva" pitchFamily="-109" charset="0"/>
                <a:cs typeface="Geneva" pitchFamily="-109" charset="0"/>
              </a:rPr>
              <a:t>How much chemical safety data </a:t>
            </a:r>
            <a:br>
              <a:rPr lang="en-US" sz="3600" b="1" dirty="0">
                <a:solidFill>
                  <a:schemeClr val="accent5">
                    <a:lumMod val="50000"/>
                  </a:schemeClr>
                </a:solidFill>
                <a:latin typeface="Arial" charset="0"/>
                <a:ea typeface="Geneva" pitchFamily="-109" charset="0"/>
                <a:cs typeface="Geneva" pitchFamily="-109" charset="0"/>
              </a:rPr>
            </a:br>
            <a:r>
              <a:rPr lang="en-US" sz="3600" b="1" dirty="0">
                <a:solidFill>
                  <a:schemeClr val="accent5">
                    <a:lumMod val="50000"/>
                  </a:schemeClr>
                </a:solidFill>
                <a:latin typeface="Arial" charset="0"/>
                <a:ea typeface="Geneva" pitchFamily="-109" charset="0"/>
                <a:cs typeface="Geneva" pitchFamily="-109" charset="0"/>
              </a:rPr>
              <a:t>is in PubChem?</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4975" y="1242908"/>
            <a:ext cx="3970184" cy="5103449"/>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86703" y="1220111"/>
            <a:ext cx="3535679" cy="4903135"/>
          </a:xfrm>
          <a:prstGeom prst="rect">
            <a:avLst/>
          </a:prstGeom>
        </p:spPr>
      </p:pic>
      <p:sp>
        <p:nvSpPr>
          <p:cNvPr id="10" name="Rounded Rectangle 9"/>
          <p:cNvSpPr/>
          <p:nvPr/>
        </p:nvSpPr>
        <p:spPr>
          <a:xfrm>
            <a:off x="5925775" y="3891757"/>
            <a:ext cx="2027599" cy="312381"/>
          </a:xfrm>
          <a:prstGeom prst="roundRect">
            <a:avLst/>
          </a:prstGeom>
          <a:no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solidFill>
            </a:endParaRPr>
          </a:p>
        </p:txBody>
      </p:sp>
      <p:sp>
        <p:nvSpPr>
          <p:cNvPr id="11" name="Right Arrow 10"/>
          <p:cNvSpPr/>
          <p:nvPr/>
        </p:nvSpPr>
        <p:spPr>
          <a:xfrm rot="10800000">
            <a:off x="4309241" y="3292551"/>
            <a:ext cx="1142274" cy="502081"/>
          </a:xfrm>
          <a:prstGeom prst="rightArrow">
            <a:avLst/>
          </a:prstGeom>
          <a:solidFill>
            <a:srgbClr val="C00000"/>
          </a:solidFill>
          <a:ln>
            <a:solidFill>
              <a:schemeClr val="accent5">
                <a:lumMod val="75000"/>
              </a:schemeClr>
            </a:solid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solidFill>
            </a:endParaRPr>
          </a:p>
        </p:txBody>
      </p:sp>
      <p:sp>
        <p:nvSpPr>
          <p:cNvPr id="12" name="Rounded Rectangle 11"/>
          <p:cNvSpPr/>
          <p:nvPr/>
        </p:nvSpPr>
        <p:spPr>
          <a:xfrm>
            <a:off x="433651" y="5292674"/>
            <a:ext cx="1185694" cy="225255"/>
          </a:xfrm>
          <a:prstGeom prst="roundRect">
            <a:avLst/>
          </a:prstGeom>
          <a:no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solidFill>
            </a:endParaRPr>
          </a:p>
        </p:txBody>
      </p:sp>
      <p:sp>
        <p:nvSpPr>
          <p:cNvPr id="14" name="Rounded Rectangle 13"/>
          <p:cNvSpPr/>
          <p:nvPr/>
        </p:nvSpPr>
        <p:spPr>
          <a:xfrm>
            <a:off x="5696607" y="5642960"/>
            <a:ext cx="2256767" cy="260309"/>
          </a:xfrm>
          <a:prstGeom prst="roundRect">
            <a:avLst/>
          </a:prstGeom>
          <a:no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solidFill>
            </a:endParaRPr>
          </a:p>
        </p:txBody>
      </p:sp>
      <p:cxnSp>
        <p:nvCxnSpPr>
          <p:cNvPr id="13" name="Straight Connector 12"/>
          <p:cNvCxnSpPr/>
          <p:nvPr/>
        </p:nvCxnSpPr>
        <p:spPr>
          <a:xfrm>
            <a:off x="0" y="1136369"/>
            <a:ext cx="9144000" cy="1588"/>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1000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985" y="2992990"/>
            <a:ext cx="6070731" cy="3865010"/>
          </a:xfrm>
          <a:prstGeom prst="rect">
            <a:avLst/>
          </a:prstGeom>
        </p:spPr>
      </p:pic>
      <p:sp>
        <p:nvSpPr>
          <p:cNvPr id="5" name="Title 4"/>
          <p:cNvSpPr>
            <a:spLocks noGrp="1"/>
          </p:cNvSpPr>
          <p:nvPr>
            <p:ph type="title"/>
          </p:nvPr>
        </p:nvSpPr>
        <p:spPr/>
        <p:txBody>
          <a:bodyPr>
            <a:normAutofit/>
          </a:bodyPr>
          <a:lstStyle/>
          <a:p>
            <a:r>
              <a:rPr lang="en-US" sz="3600" b="1" dirty="0">
                <a:solidFill>
                  <a:schemeClr val="accent5">
                    <a:lumMod val="50000"/>
                  </a:schemeClr>
                </a:solidFill>
                <a:ea typeface="Geneva" pitchFamily="-109" charset="0"/>
                <a:cs typeface="Geneva" pitchFamily="-109" charset="0"/>
              </a:rPr>
              <a:t>Accessing LCSS in PubChem</a:t>
            </a:r>
          </a:p>
        </p:txBody>
      </p:sp>
      <p:cxnSp>
        <p:nvCxnSpPr>
          <p:cNvPr id="8" name="Straight Connector 7"/>
          <p:cNvCxnSpPr/>
          <p:nvPr/>
        </p:nvCxnSpPr>
        <p:spPr>
          <a:xfrm>
            <a:off x="0" y="1428452"/>
            <a:ext cx="9144000" cy="1588"/>
          </a:xfrm>
          <a:prstGeom prst="line">
            <a:avLst/>
          </a:prstGeom>
          <a:ln/>
        </p:spPr>
        <p:style>
          <a:lnRef idx="2">
            <a:schemeClr val="accent2"/>
          </a:lnRef>
          <a:fillRef idx="0">
            <a:schemeClr val="accent2"/>
          </a:fillRef>
          <a:effectRef idx="1">
            <a:schemeClr val="accent2"/>
          </a:effectRef>
          <a:fontRef idx="minor">
            <a:schemeClr val="tx1"/>
          </a:fontRef>
        </p:style>
      </p:cxnSp>
      <p:sp>
        <p:nvSpPr>
          <p:cNvPr id="4" name="TextBox 3"/>
          <p:cNvSpPr txBox="1"/>
          <p:nvPr/>
        </p:nvSpPr>
        <p:spPr>
          <a:xfrm>
            <a:off x="454013" y="1509279"/>
            <a:ext cx="4117987" cy="400110"/>
          </a:xfrm>
          <a:prstGeom prst="rect">
            <a:avLst/>
          </a:prstGeom>
          <a:noFill/>
        </p:spPr>
        <p:txBody>
          <a:bodyPr wrap="none" rtlCol="0">
            <a:spAutoFit/>
          </a:bodyPr>
          <a:lstStyle/>
          <a:p>
            <a:r>
              <a:rPr lang="en-US" sz="2000" dirty="0" smtClean="0"/>
              <a:t>1. Google “</a:t>
            </a:r>
            <a:r>
              <a:rPr lang="en-US" sz="2000" dirty="0" err="1" smtClean="0"/>
              <a:t>Pubchem</a:t>
            </a:r>
            <a:r>
              <a:rPr lang="en-US" sz="2000" dirty="0" smtClean="0"/>
              <a:t> Chemical Name”</a:t>
            </a:r>
            <a:endParaRPr lang="en-US" sz="2000" dirty="0"/>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0653" y="3072229"/>
            <a:ext cx="6144126" cy="3286505"/>
          </a:xfrm>
          <a:prstGeom prst="rect">
            <a:avLst/>
          </a:prstGeom>
        </p:spPr>
      </p:pic>
      <p:sp>
        <p:nvSpPr>
          <p:cNvPr id="7" name="TextBox 6"/>
          <p:cNvSpPr txBox="1"/>
          <p:nvPr/>
        </p:nvSpPr>
        <p:spPr>
          <a:xfrm>
            <a:off x="454013" y="1965270"/>
            <a:ext cx="3226717" cy="400110"/>
          </a:xfrm>
          <a:prstGeom prst="rect">
            <a:avLst/>
          </a:prstGeom>
          <a:noFill/>
        </p:spPr>
        <p:txBody>
          <a:bodyPr wrap="none" rtlCol="0">
            <a:spAutoFit/>
          </a:bodyPr>
          <a:lstStyle/>
          <a:p>
            <a:r>
              <a:rPr lang="en-US" sz="2000" dirty="0" smtClean="0"/>
              <a:t>2. H</a:t>
            </a:r>
            <a:r>
              <a:rPr lang="en-US" sz="2000" baseline="-25000" dirty="0" smtClean="0"/>
              <a:t>2</a:t>
            </a:r>
            <a:r>
              <a:rPr lang="en-US" sz="2000" dirty="0" smtClean="0"/>
              <a:t>O</a:t>
            </a:r>
            <a:r>
              <a:rPr lang="en-US" sz="2000" baseline="-25000" dirty="0" smtClean="0"/>
              <a:t>2</a:t>
            </a:r>
            <a:r>
              <a:rPr lang="en-US" sz="2000" dirty="0" smtClean="0"/>
              <a:t> PubChem home page</a:t>
            </a:r>
            <a:endParaRPr lang="en-US" sz="2000" dirty="0"/>
          </a:p>
        </p:txBody>
      </p: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60116" y="3072229"/>
            <a:ext cx="6141845" cy="3247858"/>
          </a:xfrm>
          <a:prstGeom prst="rect">
            <a:avLst/>
          </a:prstGeom>
        </p:spPr>
      </p:pic>
      <p:sp>
        <p:nvSpPr>
          <p:cNvPr id="14" name="TextBox 13"/>
          <p:cNvSpPr txBox="1"/>
          <p:nvPr/>
        </p:nvSpPr>
        <p:spPr>
          <a:xfrm>
            <a:off x="454013" y="2493724"/>
            <a:ext cx="2540119" cy="400110"/>
          </a:xfrm>
          <a:prstGeom prst="rect">
            <a:avLst/>
          </a:prstGeom>
          <a:noFill/>
        </p:spPr>
        <p:txBody>
          <a:bodyPr wrap="none" rtlCol="0">
            <a:spAutoFit/>
          </a:bodyPr>
          <a:lstStyle/>
          <a:p>
            <a:r>
              <a:rPr lang="en-US" sz="2000" dirty="0"/>
              <a:t>3</a:t>
            </a:r>
            <a:r>
              <a:rPr lang="en-US" sz="2000" dirty="0" smtClean="0"/>
              <a:t>. H</a:t>
            </a:r>
            <a:r>
              <a:rPr lang="en-US" sz="2000" baseline="-25000" dirty="0" smtClean="0"/>
              <a:t>2</a:t>
            </a:r>
            <a:r>
              <a:rPr lang="en-US" sz="2000" dirty="0" smtClean="0"/>
              <a:t>O</a:t>
            </a:r>
            <a:r>
              <a:rPr lang="en-US" sz="2000" baseline="-25000" dirty="0" smtClean="0"/>
              <a:t>2</a:t>
            </a:r>
            <a:r>
              <a:rPr lang="en-US" sz="2000" dirty="0" smtClean="0"/>
              <a:t> PubChem LCSS</a:t>
            </a:r>
            <a:endParaRPr lang="en-US" sz="2000" dirty="0"/>
          </a:p>
        </p:txBody>
      </p:sp>
    </p:spTree>
    <p:extLst>
      <p:ext uri="{BB962C8B-B14F-4D97-AF65-F5344CB8AC3E}">
        <p14:creationId xmlns:p14="http://schemas.microsoft.com/office/powerpoint/2010/main" val="1095028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369"/>
            <a:ext cx="9144000" cy="1143000"/>
          </a:xfrm>
        </p:spPr>
        <p:txBody>
          <a:bodyPr>
            <a:normAutofit/>
          </a:bodyPr>
          <a:lstStyle/>
          <a:p>
            <a:r>
              <a:rPr lang="en-US" sz="3600" b="1" dirty="0">
                <a:solidFill>
                  <a:schemeClr val="accent5">
                    <a:lumMod val="50000"/>
                  </a:schemeClr>
                </a:solidFill>
                <a:ea typeface="Arial" charset="0"/>
                <a:cs typeface="Arial" charset="0"/>
              </a:rPr>
              <a:t>Who We Are</a:t>
            </a:r>
          </a:p>
        </p:txBody>
      </p:sp>
      <p:cxnSp>
        <p:nvCxnSpPr>
          <p:cNvPr id="9" name="Straight Connector 8"/>
          <p:cNvCxnSpPr/>
          <p:nvPr/>
        </p:nvCxnSpPr>
        <p:spPr>
          <a:xfrm>
            <a:off x="0" y="1219200"/>
            <a:ext cx="9144000" cy="1588"/>
          </a:xfrm>
          <a:prstGeom prst="line">
            <a:avLst/>
          </a:prstGeom>
          <a:ln/>
        </p:spPr>
        <p:style>
          <a:lnRef idx="2">
            <a:schemeClr val="accent2"/>
          </a:lnRef>
          <a:fillRef idx="0">
            <a:schemeClr val="accent2"/>
          </a:fillRef>
          <a:effectRef idx="1">
            <a:schemeClr val="accent2"/>
          </a:effectRef>
          <a:fontRef idx="minor">
            <a:schemeClr val="tx1"/>
          </a:fontRef>
        </p:style>
      </p:cxnSp>
      <p:sp>
        <p:nvSpPr>
          <p:cNvPr id="3" name="TextBox 2"/>
          <p:cNvSpPr txBox="1"/>
          <p:nvPr/>
        </p:nvSpPr>
        <p:spPr>
          <a:xfrm>
            <a:off x="657921" y="1661531"/>
            <a:ext cx="5246168" cy="4893647"/>
          </a:xfrm>
          <a:prstGeom prst="rect">
            <a:avLst/>
          </a:prstGeom>
          <a:noFill/>
        </p:spPr>
        <p:txBody>
          <a:bodyPr wrap="square" rtlCol="0">
            <a:spAutoFit/>
          </a:bodyPr>
          <a:lstStyle/>
          <a:p>
            <a:r>
              <a:rPr lang="en-US" sz="2400" dirty="0" err="1" smtClean="0">
                <a:latin typeface="Arial" charset="0"/>
              </a:rPr>
              <a:t>Sammye</a:t>
            </a:r>
            <a:r>
              <a:rPr lang="en-US" sz="2400" dirty="0" smtClean="0">
                <a:latin typeface="Arial" charset="0"/>
              </a:rPr>
              <a:t>: Chemical Hygiene Officer (CHO) at Appalachian State Chemistry Department; incoming chair-elect of DCHAS; foreign experience in Kurdistan</a:t>
            </a:r>
          </a:p>
          <a:p>
            <a:endParaRPr lang="en-US" sz="2400" dirty="0">
              <a:latin typeface="Arial" charset="0"/>
            </a:endParaRPr>
          </a:p>
          <a:p>
            <a:r>
              <a:rPr lang="en-US" sz="2400" dirty="0" smtClean="0">
                <a:latin typeface="Arial" charset="0"/>
              </a:rPr>
              <a:t>Ralph: CHO at Keene State; former CHO at Cornell University, where I was involved in lab safety training for the global audience visiting Cornell; chair of the ACS Safety Advisory Panel</a:t>
            </a:r>
          </a:p>
          <a:p>
            <a:endParaRPr lang="en-US" sz="2400" dirty="0">
              <a:latin typeface="Arial"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59861" y="4342292"/>
            <a:ext cx="1618241" cy="1618241"/>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859861" y="1977620"/>
            <a:ext cx="1600958" cy="1600958"/>
          </a:xfrm>
          <a:prstGeom prst="rect">
            <a:avLst/>
          </a:prstGeom>
        </p:spPr>
      </p:pic>
    </p:spTree>
    <p:extLst>
      <p:ext uri="{BB962C8B-B14F-4D97-AF65-F5344CB8AC3E}">
        <p14:creationId xmlns:p14="http://schemas.microsoft.com/office/powerpoint/2010/main" val="418425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a:spLocks noGrp="1"/>
          </p:cNvSpPr>
          <p:nvPr>
            <p:ph type="title"/>
          </p:nvPr>
        </p:nvSpPr>
        <p:spPr>
          <a:xfrm>
            <a:off x="0" y="99714"/>
            <a:ext cx="9144000" cy="800100"/>
          </a:xfrm>
        </p:spPr>
        <p:txBody>
          <a:bodyPr>
            <a:noAutofit/>
          </a:bodyPr>
          <a:lstStyle/>
          <a:p>
            <a:r>
              <a:rPr lang="en-US" sz="3600" b="1" dirty="0" smtClean="0">
                <a:solidFill>
                  <a:schemeClr val="accent5">
                    <a:lumMod val="50000"/>
                  </a:schemeClr>
                </a:solidFill>
                <a:ea typeface="Geneva" pitchFamily="-109" charset="0"/>
                <a:cs typeface="Geneva" pitchFamily="-109" charset="0"/>
              </a:rPr>
              <a:t>Key Feature of the LCSS</a:t>
            </a:r>
            <a:endParaRPr lang="en-US" sz="3600" b="1" dirty="0">
              <a:solidFill>
                <a:schemeClr val="accent5">
                  <a:lumMod val="50000"/>
                </a:schemeClr>
              </a:solidFill>
              <a:ea typeface="Geneva" pitchFamily="-109" charset="0"/>
              <a:cs typeface="Geneva" pitchFamily="-109" charset="0"/>
            </a:endParaRPr>
          </a:p>
        </p:txBody>
      </p:sp>
      <p:sp>
        <p:nvSpPr>
          <p:cNvPr id="23" name="TextBox 22"/>
          <p:cNvSpPr txBox="1"/>
          <p:nvPr/>
        </p:nvSpPr>
        <p:spPr>
          <a:xfrm>
            <a:off x="134774" y="1646659"/>
            <a:ext cx="8695903" cy="923330"/>
          </a:xfrm>
          <a:prstGeom prst="rect">
            <a:avLst/>
          </a:prstGeom>
          <a:solidFill>
            <a:schemeClr val="bg2">
              <a:lumMod val="60000"/>
              <a:lumOff val="40000"/>
            </a:schemeClr>
          </a:solidFill>
        </p:spPr>
        <p:txBody>
          <a:bodyPr wrap="square" rtlCol="0">
            <a:spAutoFit/>
          </a:bodyPr>
          <a:lstStyle/>
          <a:p>
            <a:r>
              <a:rPr lang="en-US" dirty="0"/>
              <a:t>LCSS consolidates available health and safety </a:t>
            </a:r>
            <a:r>
              <a:rPr lang="en-US" dirty="0" smtClean="0"/>
              <a:t>data in order to:</a:t>
            </a:r>
            <a:endParaRPr lang="en-US" dirty="0"/>
          </a:p>
          <a:p>
            <a:pPr marL="257175" indent="-257175">
              <a:buFont typeface="Arial" panose="020B0604020202020204" pitchFamily="34" charset="0"/>
              <a:buChar char="•"/>
            </a:pPr>
            <a:r>
              <a:rPr lang="en-US" dirty="0" smtClean="0"/>
              <a:t>enable </a:t>
            </a:r>
            <a:r>
              <a:rPr lang="en-US" dirty="0"/>
              <a:t>rapid </a:t>
            </a:r>
            <a:r>
              <a:rPr lang="en-US" dirty="0" smtClean="0"/>
              <a:t>examination of data to assess agreement</a:t>
            </a:r>
            <a:r>
              <a:rPr lang="en-US" dirty="0"/>
              <a:t> </a:t>
            </a:r>
            <a:r>
              <a:rPr lang="en-US" dirty="0" smtClean="0"/>
              <a:t>between sources</a:t>
            </a:r>
            <a:endParaRPr lang="en-US" dirty="0"/>
          </a:p>
          <a:p>
            <a:pPr marL="257175" indent="-257175">
              <a:buFont typeface="Arial" panose="020B0604020202020204" pitchFamily="34" charset="0"/>
              <a:buChar char="•"/>
            </a:pPr>
            <a:r>
              <a:rPr lang="en-US" dirty="0" smtClean="0"/>
              <a:t>provide a clear provenance trail to understand differences</a:t>
            </a:r>
            <a:endParaRPr lang="en-US" dirty="0"/>
          </a:p>
        </p:txBody>
      </p:sp>
      <p:cxnSp>
        <p:nvCxnSpPr>
          <p:cNvPr id="11" name="Straight Connector 10"/>
          <p:cNvCxnSpPr/>
          <p:nvPr/>
        </p:nvCxnSpPr>
        <p:spPr>
          <a:xfrm>
            <a:off x="0" y="1428452"/>
            <a:ext cx="9144000" cy="1588"/>
          </a:xfrm>
          <a:prstGeom prst="line">
            <a:avLst/>
          </a:prstGeom>
          <a:ln/>
        </p:spPr>
        <p:style>
          <a:lnRef idx="2">
            <a:schemeClr val="accent2"/>
          </a:lnRef>
          <a:fillRef idx="0">
            <a:schemeClr val="accent2"/>
          </a:fillRef>
          <a:effectRef idx="1">
            <a:schemeClr val="accent2"/>
          </a:effectRef>
          <a:fontRef idx="minor">
            <a:schemeClr val="tx1"/>
          </a:fontRef>
        </p:style>
      </p:cxn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3629" y="2807552"/>
            <a:ext cx="8418191" cy="2377802"/>
          </a:xfrm>
          <a:prstGeom prst="rect">
            <a:avLst/>
          </a:prstGeom>
        </p:spPr>
      </p:pic>
      <p:sp>
        <p:nvSpPr>
          <p:cNvPr id="18" name="Rounded Rectangle 17"/>
          <p:cNvSpPr/>
          <p:nvPr/>
        </p:nvSpPr>
        <p:spPr>
          <a:xfrm>
            <a:off x="317199" y="4714794"/>
            <a:ext cx="8826800" cy="513384"/>
          </a:xfrm>
          <a:prstGeom prst="roundRect">
            <a:avLst/>
          </a:prstGeom>
          <a:no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solidFill>
            </a:endParaRPr>
          </a:p>
        </p:txBody>
      </p:sp>
      <p:sp>
        <p:nvSpPr>
          <p:cNvPr id="19" name="Right Arrow 18"/>
          <p:cNvSpPr/>
          <p:nvPr/>
        </p:nvSpPr>
        <p:spPr>
          <a:xfrm>
            <a:off x="2947794" y="6131742"/>
            <a:ext cx="1269577" cy="365311"/>
          </a:xfrm>
          <a:prstGeom prst="rightArrow">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solidFill>
            </a:endParaRPr>
          </a:p>
        </p:txBody>
      </p:sp>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17372" y="4717396"/>
            <a:ext cx="4766207" cy="1933223"/>
          </a:xfrm>
          <a:prstGeom prst="rect">
            <a:avLst/>
          </a:prstGeom>
        </p:spPr>
      </p:pic>
    </p:spTree>
    <p:custDataLst>
      <p:tags r:id="rId1"/>
    </p:custDataLst>
    <p:extLst>
      <p:ext uri="{BB962C8B-B14F-4D97-AF65-F5344CB8AC3E}">
        <p14:creationId xmlns:p14="http://schemas.microsoft.com/office/powerpoint/2010/main" val="159134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1" y="171468"/>
            <a:ext cx="9016116" cy="7389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accent5">
                    <a:lumMod val="50000"/>
                  </a:schemeClr>
                </a:solidFill>
                <a:latin typeface="Arial" charset="0"/>
                <a:ea typeface="Geneva" pitchFamily="-109" charset="0"/>
                <a:cs typeface="Geneva" pitchFamily="-109" charset="0"/>
              </a:rPr>
              <a:t>Drilling into the LCSS</a:t>
            </a:r>
          </a:p>
        </p:txBody>
      </p:sp>
      <p:cxnSp>
        <p:nvCxnSpPr>
          <p:cNvPr id="10" name="Straight Connector 9"/>
          <p:cNvCxnSpPr/>
          <p:nvPr/>
        </p:nvCxnSpPr>
        <p:spPr>
          <a:xfrm>
            <a:off x="1" y="1196620"/>
            <a:ext cx="9144000" cy="1588"/>
          </a:xfrm>
          <a:prstGeom prst="line">
            <a:avLst/>
          </a:prstGeom>
          <a:ln/>
        </p:spPr>
        <p:style>
          <a:lnRef idx="2">
            <a:schemeClr val="accent2"/>
          </a:lnRef>
          <a:fillRef idx="0">
            <a:schemeClr val="accent2"/>
          </a:fillRef>
          <a:effectRef idx="1">
            <a:schemeClr val="accent2"/>
          </a:effectRef>
          <a:fontRef idx="minor">
            <a:schemeClr val="tx1"/>
          </a:fontRef>
        </p:style>
      </p:cxnSp>
      <p:pic>
        <p:nvPicPr>
          <p:cNvPr id="13" name="Picture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01214" y="2220713"/>
            <a:ext cx="7350506" cy="3953844"/>
          </a:xfrm>
          <a:prstGeom prst="rect">
            <a:avLst/>
          </a:prstGeom>
        </p:spPr>
      </p:pic>
    </p:spTree>
    <p:extLst>
      <p:ext uri="{BB962C8B-B14F-4D97-AF65-F5344CB8AC3E}">
        <p14:creationId xmlns:p14="http://schemas.microsoft.com/office/powerpoint/2010/main" val="7678777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67110" y="1359015"/>
            <a:ext cx="2891773" cy="51435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17886" y="1359015"/>
            <a:ext cx="2891773" cy="514350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3345" y="3758753"/>
            <a:ext cx="2047875" cy="1971675"/>
          </a:xfrm>
          <a:prstGeom prst="rect">
            <a:avLst/>
          </a:prstGeom>
          <a:effectLst>
            <a:softEdge rad="317500"/>
          </a:effectLst>
        </p:spPr>
      </p:pic>
      <p:sp>
        <p:nvSpPr>
          <p:cNvPr id="8" name="TextBox 7"/>
          <p:cNvSpPr txBox="1"/>
          <p:nvPr/>
        </p:nvSpPr>
        <p:spPr>
          <a:xfrm>
            <a:off x="393345" y="1680436"/>
            <a:ext cx="2255757" cy="1338828"/>
          </a:xfrm>
          <a:prstGeom prst="rect">
            <a:avLst/>
          </a:prstGeom>
          <a:noFill/>
        </p:spPr>
        <p:txBody>
          <a:bodyPr wrap="square" rtlCol="0">
            <a:spAutoFit/>
          </a:bodyPr>
          <a:lstStyle/>
          <a:p>
            <a:r>
              <a:rPr lang="en-US" b="1" dirty="0">
                <a:solidFill>
                  <a:schemeClr val="accent2"/>
                </a:solidFill>
              </a:rPr>
              <a:t>UC Chemicals – Pilot</a:t>
            </a:r>
          </a:p>
          <a:p>
            <a:r>
              <a:rPr lang="en-US" sz="900" b="1" dirty="0">
                <a:solidFill>
                  <a:schemeClr val="accent2"/>
                </a:solidFill>
              </a:rPr>
              <a:t/>
            </a:r>
            <a:br>
              <a:rPr lang="en-US" sz="900" b="1" dirty="0">
                <a:solidFill>
                  <a:schemeClr val="accent2"/>
                </a:solidFill>
              </a:rPr>
            </a:br>
            <a:r>
              <a:rPr lang="en-US" dirty="0" err="1" smtClean="0">
                <a:solidFill>
                  <a:schemeClr val="accent2"/>
                </a:solidFill>
              </a:rPr>
              <a:t>Univ</a:t>
            </a:r>
            <a:r>
              <a:rPr lang="en-US" dirty="0" smtClean="0">
                <a:solidFill>
                  <a:schemeClr val="accent2"/>
                </a:solidFill>
              </a:rPr>
              <a:t> </a:t>
            </a:r>
            <a:r>
              <a:rPr lang="en-US" dirty="0">
                <a:solidFill>
                  <a:schemeClr val="accent2"/>
                </a:solidFill>
              </a:rPr>
              <a:t>of </a:t>
            </a:r>
            <a:r>
              <a:rPr lang="en-US" dirty="0" smtClean="0">
                <a:solidFill>
                  <a:schemeClr val="accent2"/>
                </a:solidFill>
              </a:rPr>
              <a:t>California chemical </a:t>
            </a:r>
            <a:r>
              <a:rPr lang="en-US" dirty="0">
                <a:solidFill>
                  <a:schemeClr val="accent2"/>
                </a:solidFill>
              </a:rPr>
              <a:t>inventory</a:t>
            </a:r>
          </a:p>
          <a:p>
            <a:r>
              <a:rPr lang="en-US" dirty="0">
                <a:solidFill>
                  <a:schemeClr val="accent2"/>
                </a:solidFill>
              </a:rPr>
              <a:t>mobile mgmt. tool</a:t>
            </a:r>
          </a:p>
        </p:txBody>
      </p:sp>
      <p:sp>
        <p:nvSpPr>
          <p:cNvPr id="9" name="Title 1"/>
          <p:cNvSpPr txBox="1">
            <a:spLocks/>
          </p:cNvSpPr>
          <p:nvPr/>
        </p:nvSpPr>
        <p:spPr>
          <a:xfrm>
            <a:off x="125718" y="138622"/>
            <a:ext cx="8574555" cy="9941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accent5">
                    <a:lumMod val="50000"/>
                  </a:schemeClr>
                </a:solidFill>
                <a:latin typeface="Arial" charset="0"/>
                <a:ea typeface="Geneva" pitchFamily="-109" charset="0"/>
                <a:cs typeface="Geneva" pitchFamily="-109" charset="0"/>
              </a:rPr>
              <a:t>Using the Data Stream</a:t>
            </a:r>
          </a:p>
        </p:txBody>
      </p:sp>
      <p:sp>
        <p:nvSpPr>
          <p:cNvPr id="10" name="TextBox 9"/>
          <p:cNvSpPr txBox="1"/>
          <p:nvPr/>
        </p:nvSpPr>
        <p:spPr>
          <a:xfrm>
            <a:off x="6017886" y="4247289"/>
            <a:ext cx="2891773" cy="2169825"/>
          </a:xfrm>
          <a:prstGeom prst="rect">
            <a:avLst/>
          </a:prstGeom>
          <a:noFill/>
          <a:ln w="63500">
            <a:solidFill>
              <a:srgbClr val="FFC000"/>
            </a:solidFill>
          </a:ln>
          <a:effectLst/>
        </p:spPr>
        <p:txBody>
          <a:bodyPr wrap="square" rtlCol="0">
            <a:spAutoFit/>
          </a:bodyPr>
          <a:lstStyle/>
          <a:p>
            <a:pPr algn="r"/>
            <a:endParaRPr lang="en-US" sz="1350" dirty="0">
              <a:solidFill>
                <a:schemeClr val="accent2"/>
              </a:solidFill>
            </a:endParaRPr>
          </a:p>
          <a:p>
            <a:pPr algn="r"/>
            <a:r>
              <a:rPr lang="en-US" sz="1350" dirty="0">
                <a:solidFill>
                  <a:schemeClr val="accent2"/>
                </a:solidFill>
              </a:rPr>
              <a:t>via PubChem</a:t>
            </a:r>
          </a:p>
          <a:p>
            <a:pPr algn="r"/>
            <a:endParaRPr lang="en-US" sz="1350" dirty="0">
              <a:solidFill>
                <a:schemeClr val="accent2"/>
              </a:solidFill>
            </a:endParaRPr>
          </a:p>
          <a:p>
            <a:pPr algn="r"/>
            <a:endParaRPr lang="en-US" sz="1350" dirty="0">
              <a:solidFill>
                <a:schemeClr val="accent2"/>
              </a:solidFill>
            </a:endParaRPr>
          </a:p>
          <a:p>
            <a:pPr algn="r"/>
            <a:endParaRPr lang="en-US" sz="1350" dirty="0">
              <a:solidFill>
                <a:schemeClr val="accent2"/>
              </a:solidFill>
            </a:endParaRPr>
          </a:p>
          <a:p>
            <a:pPr algn="r"/>
            <a:endParaRPr lang="en-US" sz="1350" dirty="0">
              <a:solidFill>
                <a:schemeClr val="accent2"/>
              </a:solidFill>
            </a:endParaRPr>
          </a:p>
          <a:p>
            <a:pPr algn="r"/>
            <a:endParaRPr lang="en-US" sz="1350" dirty="0">
              <a:solidFill>
                <a:schemeClr val="accent2"/>
              </a:solidFill>
            </a:endParaRPr>
          </a:p>
          <a:p>
            <a:pPr algn="r"/>
            <a:endParaRPr lang="en-US" sz="1350" dirty="0">
              <a:solidFill>
                <a:schemeClr val="accent2"/>
              </a:solidFill>
            </a:endParaRPr>
          </a:p>
          <a:p>
            <a:pPr algn="r"/>
            <a:endParaRPr lang="en-US" sz="1350" dirty="0">
              <a:solidFill>
                <a:schemeClr val="accent2"/>
              </a:solidFill>
            </a:endParaRPr>
          </a:p>
          <a:p>
            <a:pPr algn="r"/>
            <a:endParaRPr lang="en-US" sz="1350" dirty="0">
              <a:solidFill>
                <a:schemeClr val="accent2"/>
              </a:solidFill>
            </a:endParaRPr>
          </a:p>
        </p:txBody>
      </p:sp>
      <p:cxnSp>
        <p:nvCxnSpPr>
          <p:cNvPr id="11" name="Straight Connector 10"/>
          <p:cNvCxnSpPr/>
          <p:nvPr/>
        </p:nvCxnSpPr>
        <p:spPr>
          <a:xfrm>
            <a:off x="0" y="1183751"/>
            <a:ext cx="9144000" cy="1588"/>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98792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a:solidFill>
                  <a:schemeClr val="accent5">
                    <a:lumMod val="50000"/>
                  </a:schemeClr>
                </a:solidFill>
                <a:ea typeface="Geneva" pitchFamily="-109" charset="0"/>
                <a:cs typeface="Geneva" pitchFamily="-109" charset="0"/>
              </a:rPr>
              <a:t>Programmatic download of data</a:t>
            </a:r>
          </a:p>
        </p:txBody>
      </p:sp>
      <p:sp>
        <p:nvSpPr>
          <p:cNvPr id="4" name="Content Placeholder 3"/>
          <p:cNvSpPr>
            <a:spLocks noGrp="1"/>
          </p:cNvSpPr>
          <p:nvPr>
            <p:ph idx="1"/>
          </p:nvPr>
        </p:nvSpPr>
        <p:spPr>
          <a:xfrm>
            <a:off x="3778250" y="1904735"/>
            <a:ext cx="4739217" cy="3263504"/>
          </a:xfrm>
        </p:spPr>
        <p:txBody>
          <a:bodyPr>
            <a:noAutofit/>
          </a:bodyPr>
          <a:lstStyle/>
          <a:p>
            <a:r>
              <a:rPr lang="en-US" sz="1800" dirty="0"/>
              <a:t>Per compound from the LCSS data view: XML, JSON</a:t>
            </a:r>
          </a:p>
          <a:p>
            <a:r>
              <a:rPr lang="en-US" sz="1800" dirty="0"/>
              <a:t>Programmatically per heading per compound via URI-based </a:t>
            </a:r>
            <a:r>
              <a:rPr lang="en-US" sz="1800" dirty="0" smtClean="0"/>
              <a:t>API</a:t>
            </a:r>
          </a:p>
          <a:p>
            <a:r>
              <a:rPr lang="en-US" sz="1800" dirty="0" smtClean="0"/>
              <a:t>Bulk </a:t>
            </a:r>
            <a:r>
              <a:rPr lang="en-US" sz="1800" dirty="0"/>
              <a:t>ftp:</a:t>
            </a:r>
            <a:br>
              <a:rPr lang="en-US" sz="1800" dirty="0"/>
            </a:br>
            <a:r>
              <a:rPr lang="en-US" sz="1800" b="1" dirty="0"/>
              <a:t>ftp://</a:t>
            </a:r>
            <a:r>
              <a:rPr lang="en-US" sz="1800" b="1" dirty="0" err="1"/>
              <a:t>ftp.ncbi.nlm.nih.gov</a:t>
            </a:r>
            <a:r>
              <a:rPr lang="en-US" sz="1800" b="1" dirty="0"/>
              <a:t>/</a:t>
            </a:r>
            <a:r>
              <a:rPr lang="en-US" sz="1800" b="1" dirty="0" err="1"/>
              <a:t>pubchem</a:t>
            </a:r>
            <a:r>
              <a:rPr lang="en-US" sz="1800" b="1" dirty="0"/>
              <a:t>/Compound/Extras/CID-</a:t>
            </a:r>
            <a:r>
              <a:rPr lang="en-US" sz="1800" b="1" dirty="0" err="1"/>
              <a:t>LCSS.xml.gz</a:t>
            </a:r>
            <a:endParaRPr lang="en-US" sz="1800" b="1" dirty="0"/>
          </a:p>
          <a:p>
            <a:pPr lvl="1"/>
            <a:r>
              <a:rPr lang="en-US" sz="1800" dirty="0" smtClean="0"/>
              <a:t>Compressed XML </a:t>
            </a:r>
            <a:r>
              <a:rPr lang="en-US" sz="1800" dirty="0"/>
              <a:t>file containing the compound summary data for </a:t>
            </a:r>
            <a:r>
              <a:rPr lang="en-US" sz="1800" dirty="0" smtClean="0"/>
              <a:t>all </a:t>
            </a:r>
            <a:r>
              <a:rPr lang="en-US" sz="1800" dirty="0"/>
              <a:t>LCSS records within the PubChem Compound </a:t>
            </a:r>
            <a:r>
              <a:rPr lang="en-US" sz="1800" dirty="0" smtClean="0"/>
              <a:t>database</a:t>
            </a:r>
          </a:p>
          <a:p>
            <a:pPr lvl="1"/>
            <a:r>
              <a:rPr lang="en-US" sz="1800" dirty="0" smtClean="0"/>
              <a:t>Updated on a daily basis </a:t>
            </a:r>
            <a:r>
              <a:rPr lang="en-US" sz="1800" i="1" dirty="0" smtClean="0"/>
              <a:t>(subject to PubChem’s daily update cycle)</a:t>
            </a:r>
            <a:endParaRPr lang="en-US" sz="1800" i="1" dirty="0"/>
          </a:p>
        </p:txBody>
      </p:sp>
      <p:cxnSp>
        <p:nvCxnSpPr>
          <p:cNvPr id="5" name="Straight Connector 4"/>
          <p:cNvCxnSpPr/>
          <p:nvPr/>
        </p:nvCxnSpPr>
        <p:spPr>
          <a:xfrm>
            <a:off x="0" y="1428452"/>
            <a:ext cx="9144000" cy="1588"/>
          </a:xfrm>
          <a:prstGeom prst="line">
            <a:avLst/>
          </a:prstGeom>
          <a:ln/>
        </p:spPr>
        <p:style>
          <a:lnRef idx="2">
            <a:schemeClr val="accent2"/>
          </a:lnRef>
          <a:fillRef idx="0">
            <a:schemeClr val="accent2"/>
          </a:fillRef>
          <a:effectRef idx="1">
            <a:schemeClr val="accent2"/>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 y="2077906"/>
            <a:ext cx="3090333" cy="3090333"/>
          </a:xfrm>
          <a:prstGeom prst="rect">
            <a:avLst/>
          </a:prstGeom>
        </p:spPr>
      </p:pic>
    </p:spTree>
    <p:extLst>
      <p:ext uri="{BB962C8B-B14F-4D97-AF65-F5344CB8AC3E}">
        <p14:creationId xmlns:p14="http://schemas.microsoft.com/office/powerpoint/2010/main" val="1144582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78002" y="3243007"/>
            <a:ext cx="5235598" cy="3333100"/>
          </a:xfrm>
          <a:prstGeom prst="rect">
            <a:avLst/>
          </a:prstGeom>
        </p:spPr>
      </p:pic>
      <p:sp>
        <p:nvSpPr>
          <p:cNvPr id="2" name="Title 1"/>
          <p:cNvSpPr>
            <a:spLocks noGrp="1"/>
          </p:cNvSpPr>
          <p:nvPr>
            <p:ph type="title"/>
          </p:nvPr>
        </p:nvSpPr>
        <p:spPr>
          <a:xfrm>
            <a:off x="0" y="172984"/>
            <a:ext cx="9144000" cy="994172"/>
          </a:xfrm>
        </p:spPr>
        <p:txBody>
          <a:bodyPr>
            <a:noAutofit/>
          </a:bodyPr>
          <a:lstStyle/>
          <a:p>
            <a:r>
              <a:rPr lang="en-US" sz="3600" b="1" dirty="0">
                <a:solidFill>
                  <a:schemeClr val="accent5">
                    <a:lumMod val="50000"/>
                  </a:schemeClr>
                </a:solidFill>
                <a:ea typeface="Arial" charset="0"/>
                <a:cs typeface="Arial" charset="0"/>
              </a:rPr>
              <a:t>Moving Beyond Control Bands to include Process Hazards</a:t>
            </a:r>
          </a:p>
        </p:txBody>
      </p:sp>
      <p:sp>
        <p:nvSpPr>
          <p:cNvPr id="3" name="Content Placeholder 2"/>
          <p:cNvSpPr>
            <a:spLocks noGrp="1"/>
          </p:cNvSpPr>
          <p:nvPr>
            <p:ph idx="1"/>
          </p:nvPr>
        </p:nvSpPr>
        <p:spPr>
          <a:xfrm>
            <a:off x="239183" y="1729788"/>
            <a:ext cx="8712311" cy="1250335"/>
          </a:xfrm>
        </p:spPr>
        <p:txBody>
          <a:bodyPr>
            <a:normAutofit fontScale="77500" lnSpcReduction="20000"/>
          </a:bodyPr>
          <a:lstStyle/>
          <a:p>
            <a:r>
              <a:rPr lang="en-US" sz="2800" dirty="0" smtClean="0">
                <a:solidFill>
                  <a:schemeClr val="tx1">
                    <a:lumMod val="85000"/>
                    <a:lumOff val="15000"/>
                  </a:schemeClr>
                </a:solidFill>
              </a:rPr>
              <a:t>Chemicals-oriented: </a:t>
            </a:r>
            <a:br>
              <a:rPr lang="en-US" sz="2800" dirty="0" smtClean="0">
                <a:solidFill>
                  <a:schemeClr val="tx1">
                    <a:lumMod val="85000"/>
                    <a:lumOff val="15000"/>
                  </a:schemeClr>
                </a:solidFill>
              </a:rPr>
            </a:br>
            <a:r>
              <a:rPr lang="en-US" sz="2800" i="1" dirty="0" err="1" smtClean="0">
                <a:solidFill>
                  <a:schemeClr val="tx1">
                    <a:lumMod val="85000"/>
                    <a:lumOff val="15000"/>
                  </a:schemeClr>
                </a:solidFill>
              </a:rPr>
              <a:t>Bretherick’s</a:t>
            </a:r>
            <a:r>
              <a:rPr lang="en-US" sz="2800" i="1" dirty="0" smtClean="0">
                <a:solidFill>
                  <a:schemeClr val="tx1">
                    <a:lumMod val="85000"/>
                    <a:lumOff val="15000"/>
                  </a:schemeClr>
                </a:solidFill>
              </a:rPr>
              <a:t> </a:t>
            </a:r>
            <a:r>
              <a:rPr lang="en-US" sz="2800" i="1" dirty="0">
                <a:solidFill>
                  <a:schemeClr val="tx1">
                    <a:lumMod val="85000"/>
                    <a:lumOff val="15000"/>
                  </a:schemeClr>
                </a:solidFill>
              </a:rPr>
              <a:t>Handbook of Reactive Chemical </a:t>
            </a:r>
            <a:r>
              <a:rPr lang="en-US" sz="2800" i="1" dirty="0" smtClean="0">
                <a:solidFill>
                  <a:schemeClr val="tx1">
                    <a:lumMod val="85000"/>
                    <a:lumOff val="15000"/>
                  </a:schemeClr>
                </a:solidFill>
              </a:rPr>
              <a:t>Hazards</a:t>
            </a:r>
          </a:p>
          <a:p>
            <a:r>
              <a:rPr lang="en-US" sz="2800" dirty="0" smtClean="0">
                <a:solidFill>
                  <a:schemeClr val="tx1">
                    <a:lumMod val="85000"/>
                    <a:lumOff val="15000"/>
                  </a:schemeClr>
                </a:solidFill>
              </a:rPr>
              <a:t>Process oriented: Not </a:t>
            </a:r>
            <a:r>
              <a:rPr lang="en-US" sz="2800" dirty="0" err="1" smtClean="0">
                <a:solidFill>
                  <a:schemeClr val="tx1">
                    <a:lumMod val="85000"/>
                    <a:lumOff val="15000"/>
                  </a:schemeClr>
                </a:solidFill>
              </a:rPr>
              <a:t>VooDoo</a:t>
            </a:r>
            <a:r>
              <a:rPr lang="en-US" sz="2800" dirty="0" smtClean="0">
                <a:solidFill>
                  <a:schemeClr val="tx1">
                    <a:lumMod val="85000"/>
                    <a:lumOff val="15000"/>
                  </a:schemeClr>
                </a:solidFill>
              </a:rPr>
              <a:t> X </a:t>
            </a:r>
            <a:br>
              <a:rPr lang="en-US" sz="2800" dirty="0" smtClean="0">
                <a:solidFill>
                  <a:schemeClr val="tx1">
                    <a:lumMod val="85000"/>
                    <a:lumOff val="15000"/>
                  </a:schemeClr>
                </a:solidFill>
              </a:rPr>
            </a:br>
            <a:r>
              <a:rPr lang="en-US" sz="2800" dirty="0" smtClean="0">
                <a:solidFill>
                  <a:schemeClr val="tx1">
                    <a:lumMod val="85000"/>
                    <a:lumOff val="15000"/>
                  </a:schemeClr>
                </a:solidFill>
              </a:rPr>
              <a:t>http</a:t>
            </a:r>
            <a:r>
              <a:rPr lang="en-US" sz="2800" dirty="0">
                <a:solidFill>
                  <a:schemeClr val="tx1">
                    <a:lumMod val="85000"/>
                    <a:lumOff val="15000"/>
                  </a:schemeClr>
                </a:solidFill>
              </a:rPr>
              <a:t>://</a:t>
            </a:r>
            <a:r>
              <a:rPr lang="en-US" sz="2800" dirty="0" err="1">
                <a:solidFill>
                  <a:schemeClr val="tx1">
                    <a:lumMod val="85000"/>
                    <a:lumOff val="15000"/>
                  </a:schemeClr>
                </a:solidFill>
              </a:rPr>
              <a:t>chem.rochester.edu</a:t>
            </a:r>
            <a:r>
              <a:rPr lang="en-US" sz="2800" dirty="0">
                <a:solidFill>
                  <a:schemeClr val="tx1">
                    <a:lumMod val="85000"/>
                    <a:lumOff val="15000"/>
                  </a:schemeClr>
                </a:solidFill>
              </a:rPr>
              <a:t>/~</a:t>
            </a:r>
            <a:r>
              <a:rPr lang="en-US" sz="2800" dirty="0" err="1">
                <a:solidFill>
                  <a:schemeClr val="tx1">
                    <a:lumMod val="85000"/>
                    <a:lumOff val="15000"/>
                  </a:schemeClr>
                </a:solidFill>
              </a:rPr>
              <a:t>nvd</a:t>
            </a:r>
            <a:r>
              <a:rPr lang="en-US" sz="2800" dirty="0" smtClean="0">
                <a:solidFill>
                  <a:schemeClr val="tx1">
                    <a:lumMod val="85000"/>
                    <a:lumOff val="15000"/>
                  </a:schemeClr>
                </a:solidFill>
              </a:rPr>
              <a:t>/</a:t>
            </a:r>
            <a:endParaRPr lang="en-US" sz="2800" dirty="0">
              <a:solidFill>
                <a:schemeClr val="tx1">
                  <a:lumMod val="85000"/>
                  <a:lumOff val="15000"/>
                </a:schemeClr>
              </a:solidFill>
            </a:endParaRPr>
          </a:p>
        </p:txBody>
      </p:sp>
      <p:cxnSp>
        <p:nvCxnSpPr>
          <p:cNvPr id="5" name="Straight Connector 4"/>
          <p:cNvCxnSpPr/>
          <p:nvPr/>
        </p:nvCxnSpPr>
        <p:spPr>
          <a:xfrm>
            <a:off x="0" y="1428452"/>
            <a:ext cx="9144000" cy="1588"/>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446019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Autofit/>
          </a:bodyPr>
          <a:lstStyle/>
          <a:p>
            <a:r>
              <a:rPr lang="en-US" sz="3600" b="1" dirty="0" smtClean="0">
                <a:solidFill>
                  <a:schemeClr val="accent5">
                    <a:lumMod val="50000"/>
                  </a:schemeClr>
                </a:solidFill>
                <a:ea typeface="Arial" charset="0"/>
                <a:cs typeface="Arial" charset="0"/>
              </a:rPr>
              <a:t>Information Models of </a:t>
            </a:r>
            <a:r>
              <a:rPr lang="en-US" sz="3600" b="1" dirty="0">
                <a:solidFill>
                  <a:schemeClr val="accent5">
                    <a:lumMod val="50000"/>
                  </a:schemeClr>
                </a:solidFill>
                <a:ea typeface="Arial" charset="0"/>
                <a:cs typeface="Arial" charset="0"/>
              </a:rPr>
              <a:t/>
            </a:r>
            <a:br>
              <a:rPr lang="en-US" sz="3600" b="1" dirty="0">
                <a:solidFill>
                  <a:schemeClr val="accent5">
                    <a:lumMod val="50000"/>
                  </a:schemeClr>
                </a:solidFill>
                <a:ea typeface="Arial" charset="0"/>
                <a:cs typeface="Arial" charset="0"/>
              </a:rPr>
            </a:br>
            <a:r>
              <a:rPr lang="en-US" sz="3600" b="1" dirty="0">
                <a:solidFill>
                  <a:schemeClr val="accent5">
                    <a:lumMod val="50000"/>
                  </a:schemeClr>
                </a:solidFill>
                <a:ea typeface="Arial" charset="0"/>
                <a:cs typeface="Arial" charset="0"/>
              </a:rPr>
              <a:t>Reaction incidents from </a:t>
            </a:r>
            <a:r>
              <a:rPr lang="en-US" sz="3600" b="1" dirty="0" err="1">
                <a:solidFill>
                  <a:schemeClr val="accent5">
                    <a:lumMod val="50000"/>
                  </a:schemeClr>
                </a:solidFill>
                <a:ea typeface="Arial" charset="0"/>
                <a:cs typeface="Arial" charset="0"/>
              </a:rPr>
              <a:t>Bretherick’s</a:t>
            </a:r>
            <a:endParaRPr lang="en-US" sz="3600" b="1" dirty="0">
              <a:solidFill>
                <a:schemeClr val="accent5">
                  <a:lumMod val="50000"/>
                </a:schemeClr>
              </a:solidFill>
              <a:ea typeface="Arial" charset="0"/>
              <a:cs typeface="Arial" charset="0"/>
            </a:endParaRPr>
          </a:p>
        </p:txBody>
      </p:sp>
      <p:sp>
        <p:nvSpPr>
          <p:cNvPr id="3" name="Content Placeholder 2"/>
          <p:cNvSpPr>
            <a:spLocks noGrp="1"/>
          </p:cNvSpPr>
          <p:nvPr>
            <p:ph idx="1"/>
          </p:nvPr>
        </p:nvSpPr>
        <p:spPr>
          <a:xfrm>
            <a:off x="213783" y="1726936"/>
            <a:ext cx="8667750" cy="3383535"/>
          </a:xfrm>
        </p:spPr>
        <p:txBody>
          <a:bodyPr>
            <a:noAutofit/>
          </a:bodyPr>
          <a:lstStyle/>
          <a:p>
            <a:r>
              <a:rPr lang="en-US" sz="2000" dirty="0">
                <a:solidFill>
                  <a:schemeClr val="tx1">
                    <a:lumMod val="85000"/>
                    <a:lumOff val="15000"/>
                  </a:schemeClr>
                </a:solidFill>
              </a:rPr>
              <a:t>Acetone will be oxidized with explosive violence if brought into contact with the mixed (nitrating) acids, particularly under confinement. </a:t>
            </a:r>
          </a:p>
          <a:p>
            <a:r>
              <a:rPr lang="en-US" sz="2000" dirty="0">
                <a:solidFill>
                  <a:schemeClr val="tx1">
                    <a:lumMod val="85000"/>
                    <a:lumOff val="15000"/>
                  </a:schemeClr>
                </a:solidFill>
              </a:rPr>
              <a:t>/Acetone/ Interaction in presence of powdered potassium hydroxide (or other bases) is violently exothermic, even in presence of diluting solvents. </a:t>
            </a:r>
            <a:endParaRPr lang="en-US" sz="2000" dirty="0">
              <a:solidFill>
                <a:schemeClr val="tx1">
                  <a:lumMod val="85000"/>
                  <a:lumOff val="15000"/>
                </a:schemeClr>
              </a:solidFill>
              <a:hlinkClick r:id="rId3" invalidUrl="https://pubchem.ncbi.nlm.nih.gov/compound/potassium hydroxide"/>
            </a:endParaRPr>
          </a:p>
          <a:p>
            <a:r>
              <a:rPr lang="en-US" sz="2000" dirty="0">
                <a:solidFill>
                  <a:schemeClr val="tx1">
                    <a:lumMod val="85000"/>
                    <a:lumOff val="15000"/>
                  </a:schemeClr>
                </a:solidFill>
              </a:rPr>
              <a:t>During </a:t>
            </a:r>
            <a:r>
              <a:rPr lang="en-US" sz="2000" dirty="0" err="1">
                <a:solidFill>
                  <a:schemeClr val="tx1">
                    <a:lumMod val="85000"/>
                    <a:lumOff val="15000"/>
                  </a:schemeClr>
                </a:solidFill>
              </a:rPr>
              <a:t>bromination</a:t>
            </a:r>
            <a:r>
              <a:rPr lang="en-US" sz="2000" dirty="0">
                <a:solidFill>
                  <a:schemeClr val="tx1">
                    <a:lumMod val="85000"/>
                    <a:lumOff val="15000"/>
                  </a:schemeClr>
                </a:solidFill>
              </a:rPr>
              <a:t> of acetone to </a:t>
            </a:r>
            <a:r>
              <a:rPr lang="en-US" sz="2000" dirty="0" err="1">
                <a:solidFill>
                  <a:schemeClr val="tx1">
                    <a:lumMod val="85000"/>
                    <a:lumOff val="15000"/>
                  </a:schemeClr>
                </a:solidFill>
              </a:rPr>
              <a:t>bromoacetone</a:t>
            </a:r>
            <a:r>
              <a:rPr lang="en-US" sz="2000" dirty="0">
                <a:solidFill>
                  <a:schemeClr val="tx1">
                    <a:lumMod val="85000"/>
                    <a:lumOff val="15000"/>
                  </a:schemeClr>
                </a:solidFill>
              </a:rPr>
              <a:t>, presence of a large excess of bromine must be avoided to prevent sudden and violent reaction. </a:t>
            </a:r>
            <a:endParaRPr lang="en-US" sz="2000" i="1" dirty="0">
              <a:solidFill>
                <a:schemeClr val="tx1">
                  <a:lumMod val="85000"/>
                  <a:lumOff val="15000"/>
                </a:schemeClr>
              </a:solidFill>
            </a:endParaRPr>
          </a:p>
          <a:p>
            <a:r>
              <a:rPr lang="en-US" sz="2000" dirty="0">
                <a:solidFill>
                  <a:schemeClr val="tx1">
                    <a:lumMod val="85000"/>
                    <a:lumOff val="15000"/>
                  </a:schemeClr>
                </a:solidFill>
              </a:rPr>
              <a:t>The use of chromium trioxide to purify acetone is hazardous, ignition on contact occurring at ambient temperature. </a:t>
            </a:r>
          </a:p>
          <a:p>
            <a:r>
              <a:rPr lang="en-US" sz="2000" dirty="0">
                <a:solidFill>
                  <a:schemeClr val="tx1">
                    <a:lumMod val="85000"/>
                    <a:lumOff val="15000"/>
                  </a:schemeClr>
                </a:solidFill>
              </a:rPr>
              <a:t>Acetone and hydrogen peroxide readily form explosive dimeric and trimeric cyclic peroxides, particularly during evaporation of the mixture. </a:t>
            </a:r>
            <a:endParaRPr lang="en-US" sz="2000" i="1" dirty="0">
              <a:solidFill>
                <a:schemeClr val="tx1">
                  <a:lumMod val="85000"/>
                  <a:lumOff val="15000"/>
                </a:schemeClr>
              </a:solidFill>
            </a:endParaRPr>
          </a:p>
          <a:p>
            <a:pPr lvl="1"/>
            <a:endParaRPr lang="en-US" sz="2000" i="1" dirty="0" smtClean="0">
              <a:solidFill>
                <a:schemeClr val="tx1">
                  <a:lumMod val="85000"/>
                  <a:lumOff val="15000"/>
                </a:schemeClr>
              </a:solidFill>
              <a:latin typeface="HelveticaNeue" charset="0"/>
            </a:endParaRPr>
          </a:p>
          <a:p>
            <a:pPr>
              <a:buFont typeface="Wingdings" charset="2"/>
              <a:buChar char="v"/>
            </a:pPr>
            <a:r>
              <a:rPr lang="en-US" sz="2000" i="1" dirty="0" err="1">
                <a:solidFill>
                  <a:schemeClr val="tx1">
                    <a:lumMod val="85000"/>
                    <a:lumOff val="15000"/>
                  </a:schemeClr>
                </a:solidFill>
                <a:latin typeface="HelveticaNeue" charset="0"/>
              </a:rPr>
              <a:t>Bretherick</a:t>
            </a:r>
            <a:r>
              <a:rPr lang="en-US" sz="2000" i="1" dirty="0">
                <a:solidFill>
                  <a:schemeClr val="tx1">
                    <a:lumMod val="85000"/>
                    <a:lumOff val="15000"/>
                  </a:schemeClr>
                </a:solidFill>
                <a:latin typeface="HelveticaNeue" charset="0"/>
              </a:rPr>
              <a:t>, L. Handbook of Reactive Chemical Hazards. 4th ed. Boston, MA: Butterworth-Heinemann Ltd., 1990</a:t>
            </a:r>
            <a:endParaRPr lang="en-US" sz="2000" dirty="0">
              <a:solidFill>
                <a:schemeClr val="tx1">
                  <a:lumMod val="85000"/>
                  <a:lumOff val="15000"/>
                </a:schemeClr>
              </a:solidFill>
            </a:endParaRPr>
          </a:p>
          <a:p>
            <a:endParaRPr lang="en-US" sz="2000" dirty="0">
              <a:solidFill>
                <a:schemeClr val="tx1">
                  <a:lumMod val="85000"/>
                  <a:lumOff val="15000"/>
                </a:schemeClr>
              </a:solidFill>
            </a:endParaRPr>
          </a:p>
        </p:txBody>
      </p:sp>
      <p:cxnSp>
        <p:nvCxnSpPr>
          <p:cNvPr id="4" name="Straight Connector 3"/>
          <p:cNvCxnSpPr/>
          <p:nvPr/>
        </p:nvCxnSpPr>
        <p:spPr>
          <a:xfrm>
            <a:off x="0" y="1428452"/>
            <a:ext cx="9144000" cy="1588"/>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770681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Straight Connector 73"/>
          <p:cNvCxnSpPr/>
          <p:nvPr/>
        </p:nvCxnSpPr>
        <p:spPr>
          <a:xfrm>
            <a:off x="0" y="1427746"/>
            <a:ext cx="9144000" cy="1588"/>
          </a:xfrm>
          <a:prstGeom prst="line">
            <a:avLst/>
          </a:prstGeom>
          <a:ln/>
        </p:spPr>
        <p:style>
          <a:lnRef idx="2">
            <a:schemeClr val="accent2"/>
          </a:lnRef>
          <a:fillRef idx="0">
            <a:schemeClr val="accent2"/>
          </a:fillRef>
          <a:effectRef idx="1">
            <a:schemeClr val="accent2"/>
          </a:effectRef>
          <a:fontRef idx="minor">
            <a:schemeClr val="tx1"/>
          </a:fontRef>
        </p:style>
      </p:cxnSp>
      <p:sp>
        <p:nvSpPr>
          <p:cNvPr id="4" name="TextBox 3"/>
          <p:cNvSpPr txBox="1"/>
          <p:nvPr/>
        </p:nvSpPr>
        <p:spPr>
          <a:xfrm>
            <a:off x="834805" y="905815"/>
            <a:ext cx="184666" cy="369332"/>
          </a:xfrm>
          <a:prstGeom prst="rect">
            <a:avLst/>
          </a:prstGeom>
          <a:noFill/>
        </p:spPr>
        <p:txBody>
          <a:bodyPr wrap="none" rtlCol="0">
            <a:spAutoFit/>
          </a:bodyPr>
          <a:lstStyle/>
          <a:p>
            <a:endParaRPr lang="en-US" dirty="0"/>
          </a:p>
        </p:txBody>
      </p:sp>
      <p:sp>
        <p:nvSpPr>
          <p:cNvPr id="9" name="Title 1"/>
          <p:cNvSpPr txBox="1">
            <a:spLocks/>
          </p:cNvSpPr>
          <p:nvPr/>
        </p:nvSpPr>
        <p:spPr>
          <a:xfrm>
            <a:off x="0" y="129292"/>
            <a:ext cx="9144000" cy="1113771"/>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b="1" smtClean="0">
                <a:solidFill>
                  <a:schemeClr val="accent5">
                    <a:lumMod val="50000"/>
                  </a:schemeClr>
                </a:solidFill>
                <a:latin typeface="Arial" charset="0"/>
                <a:ea typeface="Arial" charset="0"/>
                <a:cs typeface="Arial" charset="0"/>
              </a:rPr>
              <a:t>A Crowdsourced Approach </a:t>
            </a:r>
            <a:br>
              <a:rPr lang="en-US" sz="3600" b="1" smtClean="0">
                <a:solidFill>
                  <a:schemeClr val="accent5">
                    <a:lumMod val="50000"/>
                  </a:schemeClr>
                </a:solidFill>
                <a:latin typeface="Arial" charset="0"/>
                <a:ea typeface="Arial" charset="0"/>
                <a:cs typeface="Arial" charset="0"/>
              </a:rPr>
            </a:br>
            <a:r>
              <a:rPr lang="en-US" sz="3600" b="1" smtClean="0">
                <a:solidFill>
                  <a:schemeClr val="accent5">
                    <a:lumMod val="50000"/>
                  </a:schemeClr>
                </a:solidFill>
                <a:latin typeface="Arial" charset="0"/>
                <a:ea typeface="Arial" charset="0"/>
                <a:cs typeface="Arial" charset="0"/>
              </a:rPr>
              <a:t>to </a:t>
            </a:r>
            <a:r>
              <a:rPr lang="en-US" sz="3600" b="1" dirty="0" smtClean="0">
                <a:solidFill>
                  <a:schemeClr val="accent5">
                    <a:lumMod val="50000"/>
                  </a:schemeClr>
                </a:solidFill>
                <a:latin typeface="Arial" charset="0"/>
                <a:ea typeface="Arial" charset="0"/>
                <a:cs typeface="Arial" charset="0"/>
              </a:rPr>
              <a:t>Reactive </a:t>
            </a:r>
            <a:r>
              <a:rPr lang="en-US" sz="3600" b="1" smtClean="0">
                <a:solidFill>
                  <a:schemeClr val="accent5">
                    <a:lumMod val="50000"/>
                  </a:schemeClr>
                </a:solidFill>
                <a:latin typeface="Arial" charset="0"/>
                <a:ea typeface="Arial" charset="0"/>
                <a:cs typeface="Arial" charset="0"/>
              </a:rPr>
              <a:t>Data Collection</a:t>
            </a:r>
            <a:endParaRPr lang="en-US" sz="3600" b="1" dirty="0">
              <a:solidFill>
                <a:schemeClr val="accent5">
                  <a:lumMod val="50000"/>
                </a:schemeClr>
              </a:solidFill>
              <a:latin typeface="Arial" charset="0"/>
              <a:ea typeface="Arial" charset="0"/>
              <a:cs typeface="Arial" charset="0"/>
            </a:endParaRPr>
          </a:p>
        </p:txBody>
      </p:sp>
      <p:sp>
        <p:nvSpPr>
          <p:cNvPr id="5" name="TextBox 4"/>
          <p:cNvSpPr txBox="1"/>
          <p:nvPr/>
        </p:nvSpPr>
        <p:spPr>
          <a:xfrm>
            <a:off x="639677" y="2135057"/>
            <a:ext cx="7589921" cy="1938992"/>
          </a:xfrm>
          <a:prstGeom prst="rect">
            <a:avLst/>
          </a:prstGeom>
          <a:noFill/>
        </p:spPr>
        <p:txBody>
          <a:bodyPr wrap="square" rtlCol="0">
            <a:spAutoFit/>
          </a:bodyPr>
          <a:lstStyle/>
          <a:p>
            <a:r>
              <a:rPr lang="en-US" sz="2400" b="1" dirty="0" smtClean="0">
                <a:solidFill>
                  <a:schemeClr val="accent5">
                    <a:lumMod val="75000"/>
                  </a:schemeClr>
                </a:solidFill>
              </a:rPr>
              <a:t>Pistoia </a:t>
            </a:r>
            <a:r>
              <a:rPr lang="en-US" sz="2400" b="1" dirty="0">
                <a:solidFill>
                  <a:schemeClr val="accent5">
                    <a:lumMod val="75000"/>
                  </a:schemeClr>
                </a:solidFill>
              </a:rPr>
              <a:t>Alliance Chemical Safety </a:t>
            </a:r>
            <a:r>
              <a:rPr lang="en-US" sz="2400" b="1" dirty="0" smtClean="0">
                <a:solidFill>
                  <a:schemeClr val="accent5">
                    <a:lumMod val="75000"/>
                  </a:schemeClr>
                </a:solidFill>
              </a:rPr>
              <a:t>Library (2017)</a:t>
            </a:r>
          </a:p>
          <a:p>
            <a:pPr marL="285750" indent="-285750">
              <a:buFont typeface="Arial" charset="0"/>
              <a:buChar char="•"/>
            </a:pPr>
            <a:r>
              <a:rPr lang="en-US" sz="2400" dirty="0"/>
              <a:t>I</a:t>
            </a:r>
            <a:r>
              <a:rPr lang="en-US" sz="2400" dirty="0" smtClean="0"/>
              <a:t>nformation on specific lab scale chemical incidents </a:t>
            </a:r>
          </a:p>
          <a:p>
            <a:pPr marL="285750" indent="-285750">
              <a:buFont typeface="Arial" charset="0"/>
              <a:buChar char="•"/>
            </a:pPr>
            <a:r>
              <a:rPr lang="en-US" sz="2400" dirty="0" smtClean="0"/>
              <a:t>Access is free upon registration and reporting of incidents is encouraged.</a:t>
            </a:r>
          </a:p>
          <a:p>
            <a:pPr marL="285750" indent="-285750">
              <a:buFont typeface="Arial" charset="0"/>
              <a:buChar char="•"/>
            </a:pPr>
            <a:endParaRPr lang="en-US" sz="2400" dirty="0" smtClean="0"/>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9678" y="4074050"/>
            <a:ext cx="3355278" cy="2086118"/>
          </a:xfrm>
          <a:prstGeom prst="rect">
            <a:avLst/>
          </a:prstGeom>
          <a:solidFill>
            <a:schemeClr val="bg1"/>
          </a:solidFill>
          <a:ln>
            <a:solidFill>
              <a:schemeClr val="tx1"/>
            </a:solid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34637" y="4074049"/>
            <a:ext cx="3385400" cy="1308921"/>
          </a:xfrm>
          <a:prstGeom prst="rect">
            <a:avLst/>
          </a:prstGeom>
        </p:spPr>
      </p:pic>
    </p:spTree>
    <p:extLst>
      <p:ext uri="{BB962C8B-B14F-4D97-AF65-F5344CB8AC3E}">
        <p14:creationId xmlns:p14="http://schemas.microsoft.com/office/powerpoint/2010/main" val="204904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3519" y="1678636"/>
            <a:ext cx="5723535" cy="3314700"/>
          </a:xfrm>
          <a:prstGeom prst="rect">
            <a:avLst/>
          </a:prstGeom>
          <a:noFill/>
          <a:ln w="9525">
            <a:solidFill>
              <a:schemeClr val="tx1"/>
            </a:solidFill>
            <a:miter lim="800000"/>
            <a:headEnd/>
            <a:tailEnd/>
          </a:ln>
          <a:effectLst/>
        </p:spPr>
      </p:pic>
      <p:pic>
        <p:nvPicPr>
          <p:cNvPr id="5"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96904" y="3624744"/>
            <a:ext cx="5760720" cy="2418307"/>
          </a:xfrm>
          <a:prstGeom prst="rect">
            <a:avLst/>
          </a:prstGeom>
          <a:noFill/>
          <a:ln>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5796192" y="2158741"/>
            <a:ext cx="3366627" cy="1200329"/>
          </a:xfrm>
          <a:prstGeom prst="rect">
            <a:avLst/>
          </a:prstGeom>
          <a:noFill/>
        </p:spPr>
        <p:txBody>
          <a:bodyPr wrap="none" rtlCol="0">
            <a:spAutoFit/>
          </a:bodyPr>
          <a:lstStyle/>
          <a:p>
            <a:pPr algn="ctr"/>
            <a:r>
              <a:rPr lang="en-US" sz="2400" dirty="0">
                <a:solidFill>
                  <a:schemeClr val="tx1">
                    <a:lumMod val="85000"/>
                    <a:lumOff val="15000"/>
                  </a:schemeClr>
                </a:solidFill>
              </a:rPr>
              <a:t>*Exemplar Application*</a:t>
            </a:r>
          </a:p>
          <a:p>
            <a:pPr algn="ctr"/>
            <a:r>
              <a:rPr lang="en-US" sz="2400" dirty="0">
                <a:solidFill>
                  <a:schemeClr val="tx1">
                    <a:lumMod val="85000"/>
                    <a:lumOff val="15000"/>
                  </a:schemeClr>
                </a:solidFill>
              </a:rPr>
              <a:t>BMS Electronic Notebook</a:t>
            </a:r>
          </a:p>
          <a:p>
            <a:pPr algn="ctr"/>
            <a:r>
              <a:rPr lang="en-US" sz="2400" dirty="0">
                <a:solidFill>
                  <a:schemeClr val="tx1">
                    <a:lumMod val="85000"/>
                    <a:lumOff val="15000"/>
                  </a:schemeClr>
                </a:solidFill>
              </a:rPr>
              <a:t>Alerting System</a:t>
            </a:r>
          </a:p>
        </p:txBody>
      </p:sp>
      <p:sp>
        <p:nvSpPr>
          <p:cNvPr id="7" name="Title 1"/>
          <p:cNvSpPr txBox="1">
            <a:spLocks/>
          </p:cNvSpPr>
          <p:nvPr/>
        </p:nvSpPr>
        <p:spPr>
          <a:xfrm>
            <a:off x="0" y="161376"/>
            <a:ext cx="9144000" cy="935849"/>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b="1" dirty="0" smtClean="0">
                <a:solidFill>
                  <a:schemeClr val="accent5">
                    <a:lumMod val="50000"/>
                  </a:schemeClr>
                </a:solidFill>
                <a:latin typeface="Arial" charset="0"/>
                <a:ea typeface="Arial" charset="0"/>
                <a:cs typeface="Arial" charset="0"/>
              </a:rPr>
              <a:t>The Electronic Lab Notebook Approach</a:t>
            </a:r>
            <a:endParaRPr lang="en-US" sz="3600" b="1" dirty="0">
              <a:solidFill>
                <a:schemeClr val="accent5">
                  <a:lumMod val="50000"/>
                </a:schemeClr>
              </a:solidFill>
              <a:latin typeface="Arial" charset="0"/>
              <a:ea typeface="Arial" charset="0"/>
              <a:cs typeface="Arial" charset="0"/>
            </a:endParaRPr>
          </a:p>
        </p:txBody>
      </p:sp>
      <p:cxnSp>
        <p:nvCxnSpPr>
          <p:cNvPr id="8" name="Straight Connector 7"/>
          <p:cNvCxnSpPr/>
          <p:nvPr/>
        </p:nvCxnSpPr>
        <p:spPr>
          <a:xfrm>
            <a:off x="0" y="1267326"/>
            <a:ext cx="9144000" cy="1588"/>
          </a:xfrm>
          <a:prstGeom prst="line">
            <a:avLst/>
          </a:prstGeom>
          <a:ln/>
        </p:spPr>
        <p:style>
          <a:lnRef idx="2">
            <a:schemeClr val="accent2"/>
          </a:lnRef>
          <a:fillRef idx="0">
            <a:schemeClr val="accent2"/>
          </a:fillRef>
          <a:effectRef idx="1">
            <a:schemeClr val="accent2"/>
          </a:effectRef>
          <a:fontRef idx="minor">
            <a:schemeClr val="tx1"/>
          </a:fontRef>
        </p:style>
      </p:cxnSp>
      <p:sp>
        <p:nvSpPr>
          <p:cNvPr id="2" name="TextBox 1"/>
          <p:cNvSpPr txBox="1"/>
          <p:nvPr/>
        </p:nvSpPr>
        <p:spPr>
          <a:xfrm>
            <a:off x="802105" y="6272463"/>
            <a:ext cx="7226978" cy="369332"/>
          </a:xfrm>
          <a:prstGeom prst="rect">
            <a:avLst/>
          </a:prstGeom>
          <a:noFill/>
        </p:spPr>
        <p:txBody>
          <a:bodyPr wrap="none" rtlCol="0">
            <a:spAutoFit/>
          </a:bodyPr>
          <a:lstStyle/>
          <a:p>
            <a:r>
              <a:rPr lang="en-US" dirty="0" smtClean="0"/>
              <a:t>Originally based on an </a:t>
            </a:r>
            <a:r>
              <a:rPr lang="en-US" dirty="0" err="1" smtClean="0"/>
              <a:t>Sharepoint</a:t>
            </a:r>
            <a:r>
              <a:rPr lang="en-US" dirty="0" smtClean="0"/>
              <a:t> / Excel platform, which did not scale well.</a:t>
            </a:r>
            <a:endParaRPr lang="en-US" dirty="0"/>
          </a:p>
        </p:txBody>
      </p:sp>
    </p:spTree>
    <p:extLst>
      <p:ext uri="{BB962C8B-B14F-4D97-AF65-F5344CB8AC3E}">
        <p14:creationId xmlns:p14="http://schemas.microsoft.com/office/powerpoint/2010/main" val="2748978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07" y="142486"/>
            <a:ext cx="8900026" cy="757372"/>
          </a:xfrm>
        </p:spPr>
        <p:txBody>
          <a:bodyPr>
            <a:normAutofit/>
          </a:bodyPr>
          <a:lstStyle/>
          <a:p>
            <a:r>
              <a:rPr lang="en-US" sz="3600" b="1" dirty="0" smtClean="0">
                <a:solidFill>
                  <a:schemeClr val="accent5">
                    <a:lumMod val="50000"/>
                  </a:schemeClr>
                </a:solidFill>
                <a:ea typeface="Geneva" pitchFamily="-109" charset="0"/>
                <a:cs typeface="Geneva" pitchFamily="-109" charset="0"/>
              </a:rPr>
              <a:t>References Looking Forward</a:t>
            </a:r>
            <a:endParaRPr lang="en-US" sz="3600" b="1" dirty="0">
              <a:solidFill>
                <a:schemeClr val="accent5">
                  <a:lumMod val="50000"/>
                </a:schemeClr>
              </a:solidFill>
              <a:ea typeface="Geneva" pitchFamily="-109" charset="0"/>
              <a:cs typeface="Geneva" pitchFamily="-109" charset="0"/>
            </a:endParaRPr>
          </a:p>
        </p:txBody>
      </p:sp>
      <p:sp>
        <p:nvSpPr>
          <p:cNvPr id="3" name="Content Placeholder 2"/>
          <p:cNvSpPr>
            <a:spLocks noGrp="1"/>
          </p:cNvSpPr>
          <p:nvPr>
            <p:ph idx="1"/>
          </p:nvPr>
        </p:nvSpPr>
        <p:spPr>
          <a:xfrm>
            <a:off x="184707" y="992992"/>
            <a:ext cx="8367963" cy="3781469"/>
          </a:xfrm>
        </p:spPr>
        <p:txBody>
          <a:bodyPr>
            <a:noAutofit/>
          </a:bodyPr>
          <a:lstStyle/>
          <a:p>
            <a:pPr>
              <a:buFont typeface="+mj-lt"/>
              <a:buAutoNum type="arabicPeriod"/>
            </a:pPr>
            <a:r>
              <a:rPr lang="en-US" sz="1800" i="1" dirty="0">
                <a:solidFill>
                  <a:schemeClr val="tx1">
                    <a:lumMod val="85000"/>
                    <a:lumOff val="15000"/>
                  </a:schemeClr>
                </a:solidFill>
              </a:rPr>
              <a:t>Emerging Opportunities in Chemical Safety Information</a:t>
            </a:r>
            <a:r>
              <a:rPr lang="en-US" sz="1800" dirty="0">
                <a:solidFill>
                  <a:schemeClr val="tx1">
                    <a:lumMod val="85000"/>
                    <a:lumOff val="15000"/>
                  </a:schemeClr>
                </a:solidFill>
              </a:rPr>
              <a:t>, Stuart, McEwen and Bolton. 2015 C</a:t>
            </a:r>
            <a:r>
              <a:rPr lang="en-US" sz="1800" dirty="0" smtClean="0">
                <a:solidFill>
                  <a:schemeClr val="tx1">
                    <a:lumMod val="85000"/>
                    <a:lumOff val="15000"/>
                  </a:schemeClr>
                </a:solidFill>
              </a:rPr>
              <a:t>INF </a:t>
            </a:r>
            <a:r>
              <a:rPr lang="en-US" sz="1800" dirty="0">
                <a:solidFill>
                  <a:schemeClr val="tx1">
                    <a:lumMod val="85000"/>
                    <a:lumOff val="15000"/>
                  </a:schemeClr>
                </a:solidFill>
              </a:rPr>
              <a:t>Webinar: </a:t>
            </a:r>
            <a:r>
              <a:rPr lang="en-US" sz="1800" dirty="0">
                <a:solidFill>
                  <a:schemeClr val="tx1">
                    <a:lumMod val="85000"/>
                    <a:lumOff val="15000"/>
                  </a:schemeClr>
                </a:solidFill>
                <a:hlinkClick r:id="rId3"/>
              </a:rPr>
              <a:t>http://acscinf.org/content/webinars</a:t>
            </a:r>
            <a:endParaRPr lang="en-US" sz="1800" i="1" dirty="0">
              <a:solidFill>
                <a:schemeClr val="tx1">
                  <a:lumMod val="85000"/>
                  <a:lumOff val="15000"/>
                </a:schemeClr>
              </a:solidFill>
            </a:endParaRPr>
          </a:p>
          <a:p>
            <a:pPr>
              <a:buFont typeface="+mj-lt"/>
              <a:buAutoNum type="arabicPeriod"/>
            </a:pPr>
            <a:r>
              <a:rPr lang="en-US" sz="1800" i="1" dirty="0">
                <a:solidFill>
                  <a:schemeClr val="tx1">
                    <a:lumMod val="85000"/>
                    <a:lumOff val="15000"/>
                  </a:schemeClr>
                </a:solidFill>
              </a:rPr>
              <a:t>PubChem Laboratory Chemical Safety Summary, </a:t>
            </a:r>
            <a:r>
              <a:rPr lang="en-US" sz="1800" dirty="0">
                <a:solidFill>
                  <a:schemeClr val="tx1">
                    <a:lumMod val="85000"/>
                    <a:lumOff val="15000"/>
                  </a:schemeClr>
                </a:solidFill>
              </a:rPr>
              <a:t>Kim et al. Fall 2015 </a:t>
            </a:r>
            <a:br>
              <a:rPr lang="en-US" sz="1800" dirty="0">
                <a:solidFill>
                  <a:schemeClr val="tx1">
                    <a:lumMod val="85000"/>
                    <a:lumOff val="15000"/>
                  </a:schemeClr>
                </a:solidFill>
              </a:rPr>
            </a:br>
            <a:r>
              <a:rPr lang="en-US" sz="1800" dirty="0">
                <a:solidFill>
                  <a:schemeClr val="tx1">
                    <a:lumMod val="85000"/>
                    <a:lumOff val="15000"/>
                  </a:schemeClr>
                </a:solidFill>
              </a:rPr>
              <a:t>ACS CHED CCCE Newsletter: </a:t>
            </a:r>
            <a:r>
              <a:rPr lang="en-US" sz="1800" dirty="0">
                <a:solidFill>
                  <a:schemeClr val="tx1">
                    <a:lumMod val="85000"/>
                    <a:lumOff val="15000"/>
                  </a:schemeClr>
                </a:solidFill>
                <a:hlinkClick r:id="rId4"/>
              </a:rPr>
              <a:t>http://confchem.ccce.divched.org/2015FallCCCENLP3</a:t>
            </a:r>
            <a:endParaRPr lang="en-US" sz="1800" dirty="0">
              <a:solidFill>
                <a:schemeClr val="tx1">
                  <a:lumMod val="85000"/>
                  <a:lumOff val="15000"/>
                </a:schemeClr>
              </a:solidFill>
            </a:endParaRPr>
          </a:p>
          <a:p>
            <a:pPr>
              <a:buFont typeface="+mj-lt"/>
              <a:buAutoNum type="arabicPeriod"/>
            </a:pPr>
            <a:r>
              <a:rPr lang="en-US" sz="1800" i="1" dirty="0">
                <a:solidFill>
                  <a:schemeClr val="tx1">
                    <a:lumMod val="85000"/>
                    <a:lumOff val="15000"/>
                  </a:schemeClr>
                </a:solidFill>
              </a:rPr>
              <a:t>Meeting the Google Expectation for Chemical Safety Information: Chemical Risk Assessment in Academic Research and Teaching</a:t>
            </a:r>
            <a:r>
              <a:rPr lang="en-US" sz="1800" dirty="0">
                <a:solidFill>
                  <a:schemeClr val="tx1">
                    <a:lumMod val="85000"/>
                    <a:lumOff val="15000"/>
                  </a:schemeClr>
                </a:solidFill>
              </a:rPr>
              <a:t>, Chemistry International, McEwen and Stuart. </a:t>
            </a:r>
            <a:r>
              <a:rPr lang="en-US" sz="1800" dirty="0" smtClean="0">
                <a:solidFill>
                  <a:schemeClr val="tx1">
                    <a:lumMod val="85000"/>
                    <a:lumOff val="15000"/>
                  </a:schemeClr>
                </a:solidFill>
              </a:rPr>
              <a:t>2015</a:t>
            </a:r>
          </a:p>
          <a:p>
            <a:pPr>
              <a:buFont typeface="+mj-lt"/>
              <a:buAutoNum type="arabicPeriod"/>
            </a:pPr>
            <a:r>
              <a:rPr lang="en-US" sz="1800" i="1" dirty="0" smtClean="0">
                <a:solidFill>
                  <a:schemeClr val="tx1">
                    <a:lumMod val="85000"/>
                    <a:lumOff val="15000"/>
                  </a:schemeClr>
                </a:solidFill>
              </a:rPr>
              <a:t>The </a:t>
            </a:r>
            <a:r>
              <a:rPr lang="en-US" sz="1800" i="1" dirty="0">
                <a:solidFill>
                  <a:schemeClr val="tx1">
                    <a:lumMod val="85000"/>
                    <a:lumOff val="15000"/>
                  </a:schemeClr>
                </a:solidFill>
              </a:rPr>
              <a:t>Safety “Use Case”: Co-Developing Chemical Information Management and Laboratory Safety Skills, </a:t>
            </a:r>
            <a:r>
              <a:rPr lang="en-US" sz="1800" dirty="0">
                <a:solidFill>
                  <a:schemeClr val="tx1">
                    <a:lumMod val="85000"/>
                    <a:lumOff val="15000"/>
                  </a:schemeClr>
                </a:solidFill>
              </a:rPr>
              <a:t>Journal of Chemical Education, Stuart and McEwen, </a:t>
            </a:r>
            <a:r>
              <a:rPr lang="en-US" sz="1800" dirty="0" smtClean="0">
                <a:solidFill>
                  <a:schemeClr val="tx1">
                    <a:lumMod val="85000"/>
                    <a:lumOff val="15000"/>
                  </a:schemeClr>
                </a:solidFill>
              </a:rPr>
              <a:t>2016</a:t>
            </a:r>
            <a:endParaRPr lang="en-US" sz="1800" i="1" dirty="0">
              <a:solidFill>
                <a:schemeClr val="tx1">
                  <a:lumMod val="85000"/>
                  <a:lumOff val="15000"/>
                </a:schemeClr>
              </a:solidFill>
            </a:endParaRPr>
          </a:p>
          <a:p>
            <a:pPr>
              <a:buFont typeface="+mj-lt"/>
              <a:buAutoNum type="arabicPeriod"/>
            </a:pPr>
            <a:r>
              <a:rPr lang="en-US" sz="1800" i="1" dirty="0">
                <a:solidFill>
                  <a:schemeClr val="tx1">
                    <a:lumMod val="85000"/>
                    <a:lumOff val="15000"/>
                  </a:schemeClr>
                </a:solidFill>
              </a:rPr>
              <a:t>Teaching Chemical Safety and Information Skills Using Risk Assessment</a:t>
            </a:r>
            <a:r>
              <a:rPr lang="en-US" sz="1800" dirty="0">
                <a:solidFill>
                  <a:schemeClr val="tx1">
                    <a:lumMod val="85000"/>
                    <a:lumOff val="15000"/>
                  </a:schemeClr>
                </a:solidFill>
              </a:rPr>
              <a:t>, in </a:t>
            </a:r>
            <a:r>
              <a:rPr lang="en-US" sz="1800" i="1" dirty="0">
                <a:solidFill>
                  <a:schemeClr val="tx1">
                    <a:lumMod val="85000"/>
                    <a:lumOff val="15000"/>
                  </a:schemeClr>
                </a:solidFill>
              </a:rPr>
              <a:t>Integrating Information Literacy into the Chemistry Curriculum, </a:t>
            </a:r>
            <a:r>
              <a:rPr lang="en-US" sz="1800" dirty="0" err="1">
                <a:solidFill>
                  <a:schemeClr val="tx1">
                    <a:lumMod val="85000"/>
                    <a:lumOff val="15000"/>
                  </a:schemeClr>
                </a:solidFill>
              </a:rPr>
              <a:t>Sigmann</a:t>
            </a:r>
            <a:r>
              <a:rPr lang="en-US" sz="1800" dirty="0">
                <a:solidFill>
                  <a:schemeClr val="tx1">
                    <a:lumMod val="85000"/>
                    <a:lumOff val="15000"/>
                  </a:schemeClr>
                </a:solidFill>
              </a:rPr>
              <a:t> and McEwen, 2016 </a:t>
            </a:r>
          </a:p>
          <a:p>
            <a:pPr>
              <a:buFont typeface="+mj-lt"/>
              <a:buAutoNum type="arabicPeriod"/>
            </a:pPr>
            <a:r>
              <a:rPr lang="en-US" sz="1800" i="1" dirty="0">
                <a:solidFill>
                  <a:schemeClr val="tx1">
                    <a:lumMod val="85000"/>
                    <a:lumOff val="15000"/>
                  </a:schemeClr>
                </a:solidFill>
              </a:rPr>
              <a:t>Chemical Health and Safety Data Management: Supporting Prudent Practices in Research Laboratories</a:t>
            </a:r>
            <a:r>
              <a:rPr lang="en-US" sz="1800" dirty="0">
                <a:solidFill>
                  <a:schemeClr val="tx1">
                    <a:lumMod val="85000"/>
                    <a:lumOff val="15000"/>
                  </a:schemeClr>
                </a:solidFill>
              </a:rPr>
              <a:t>, Chemistry International, McEwen, 2017 </a:t>
            </a:r>
            <a:endParaRPr lang="en-US" sz="1800" dirty="0" smtClean="0">
              <a:solidFill>
                <a:schemeClr val="tx1">
                  <a:lumMod val="85000"/>
                  <a:lumOff val="15000"/>
                </a:schemeClr>
              </a:solidFill>
            </a:endParaRPr>
          </a:p>
          <a:p>
            <a:pPr>
              <a:buFont typeface="+mj-lt"/>
              <a:buAutoNum type="arabicPeriod"/>
            </a:pPr>
            <a:r>
              <a:rPr lang="en-US" sz="1800" i="1" dirty="0" smtClean="0">
                <a:solidFill>
                  <a:schemeClr val="tx1">
                    <a:lumMod val="85000"/>
                    <a:lumOff val="15000"/>
                  </a:schemeClr>
                </a:solidFill>
              </a:rPr>
              <a:t>PubChem</a:t>
            </a:r>
            <a:r>
              <a:rPr lang="en-US" sz="1800" i="1" dirty="0">
                <a:solidFill>
                  <a:schemeClr val="tx1">
                    <a:lumMod val="85000"/>
                    <a:lumOff val="15000"/>
                  </a:schemeClr>
                </a:solidFill>
              </a:rPr>
              <a:t>: A source of laboratory chemical safety information</a:t>
            </a:r>
            <a:r>
              <a:rPr lang="en-US" sz="1800" dirty="0">
                <a:solidFill>
                  <a:schemeClr val="tx1">
                    <a:lumMod val="85000"/>
                    <a:lumOff val="15000"/>
                  </a:schemeClr>
                </a:solidFill>
              </a:rPr>
              <a:t>, Bolton. June </a:t>
            </a:r>
            <a:r>
              <a:rPr lang="en-US" sz="1800" dirty="0" smtClean="0">
                <a:solidFill>
                  <a:schemeClr val="tx1">
                    <a:lumMod val="85000"/>
                    <a:lumOff val="15000"/>
                  </a:schemeClr>
                </a:solidFill>
              </a:rPr>
              <a:t>2017 NCBI </a:t>
            </a:r>
            <a:r>
              <a:rPr lang="en-US" sz="1800" dirty="0">
                <a:solidFill>
                  <a:schemeClr val="tx1">
                    <a:lumMod val="85000"/>
                    <a:lumOff val="15000"/>
                  </a:schemeClr>
                </a:solidFill>
              </a:rPr>
              <a:t>Webinar: </a:t>
            </a:r>
            <a:r>
              <a:rPr lang="en-US" sz="1800" dirty="0">
                <a:solidFill>
                  <a:schemeClr val="tx1">
                    <a:lumMod val="85000"/>
                    <a:lumOff val="15000"/>
                  </a:schemeClr>
                </a:solidFill>
                <a:hlinkClick r:id="rId5"/>
              </a:rPr>
              <a:t>https://youtu.be/-eNxsNd8sC4</a:t>
            </a:r>
            <a:r>
              <a:rPr lang="en-US" sz="1800" dirty="0">
                <a:solidFill>
                  <a:schemeClr val="tx1">
                    <a:lumMod val="85000"/>
                    <a:lumOff val="15000"/>
                  </a:schemeClr>
                </a:solidFill>
              </a:rPr>
              <a:t> (materials: </a:t>
            </a:r>
            <a:r>
              <a:rPr lang="en-US" sz="1800" dirty="0">
                <a:solidFill>
                  <a:schemeClr val="tx1">
                    <a:lumMod val="85000"/>
                    <a:lumOff val="15000"/>
                  </a:schemeClr>
                </a:solidFill>
                <a:hlinkClick r:id="rId6"/>
              </a:rPr>
              <a:t>https://go.usa.gov/xNkTx</a:t>
            </a:r>
            <a:r>
              <a:rPr lang="en-US" sz="1800" dirty="0" smtClean="0">
                <a:solidFill>
                  <a:schemeClr val="tx1">
                    <a:lumMod val="85000"/>
                    <a:lumOff val="15000"/>
                  </a:schemeClr>
                </a:solidFill>
              </a:rPr>
              <a:t>)</a:t>
            </a:r>
            <a:endParaRPr lang="en-US" sz="1800" dirty="0">
              <a:solidFill>
                <a:schemeClr val="tx1">
                  <a:lumMod val="85000"/>
                  <a:lumOff val="15000"/>
                </a:schemeClr>
              </a:solidFill>
            </a:endParaRPr>
          </a:p>
        </p:txBody>
      </p:sp>
    </p:spTree>
    <p:extLst>
      <p:ext uri="{BB962C8B-B14F-4D97-AF65-F5344CB8AC3E}">
        <p14:creationId xmlns:p14="http://schemas.microsoft.com/office/powerpoint/2010/main" val="1718813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3"/>
          <p:cNvSpPr>
            <a:spLocks noGrp="1"/>
          </p:cNvSpPr>
          <p:nvPr>
            <p:ph type="title"/>
          </p:nvPr>
        </p:nvSpPr>
        <p:spPr>
          <a:xfrm>
            <a:off x="457200" y="76200"/>
            <a:ext cx="8229600" cy="1191126"/>
          </a:xfrm>
        </p:spPr>
        <p:txBody>
          <a:bodyPr>
            <a:normAutofit/>
          </a:bodyPr>
          <a:lstStyle/>
          <a:p>
            <a:r>
              <a:rPr lang="en-US" sz="3600" b="1" dirty="0" smtClean="0">
                <a:solidFill>
                  <a:schemeClr val="accent5">
                    <a:lumMod val="50000"/>
                  </a:schemeClr>
                </a:solidFill>
                <a:ea typeface="Geneva" pitchFamily="-109" charset="0"/>
                <a:cs typeface="Geneva" pitchFamily="-109" charset="0"/>
              </a:rPr>
              <a:t>In Today’s World, Survey </a:t>
            </a:r>
            <a:r>
              <a:rPr lang="en-US" sz="3600" b="1" dirty="0">
                <a:solidFill>
                  <a:schemeClr val="accent5">
                    <a:lumMod val="50000"/>
                  </a:schemeClr>
                </a:solidFill>
                <a:ea typeface="Geneva" pitchFamily="-109" charset="0"/>
                <a:cs typeface="Geneva" pitchFamily="-109" charset="0"/>
              </a:rPr>
              <a:t>Says</a:t>
            </a:r>
            <a:r>
              <a:rPr lang="mr-IN" sz="3600" b="1" dirty="0">
                <a:solidFill>
                  <a:schemeClr val="accent5">
                    <a:lumMod val="50000"/>
                  </a:schemeClr>
                </a:solidFill>
                <a:ea typeface="Geneva" pitchFamily="-109" charset="0"/>
                <a:cs typeface="Geneva" pitchFamily="-109" charset="0"/>
              </a:rPr>
              <a:t>…</a:t>
            </a:r>
            <a:endParaRPr lang="en-US" sz="3600" b="1" dirty="0">
              <a:solidFill>
                <a:schemeClr val="accent5">
                  <a:lumMod val="50000"/>
                </a:schemeClr>
              </a:solidFill>
              <a:ea typeface="Geneva" pitchFamily="-109" charset="0"/>
              <a:cs typeface="Geneva" pitchFamily="-109" charset="0"/>
            </a:endParaRPr>
          </a:p>
        </p:txBody>
      </p:sp>
      <p:sp>
        <p:nvSpPr>
          <p:cNvPr id="9220" name="Content Placeholder 4"/>
          <p:cNvSpPr>
            <a:spLocks noGrp="1"/>
          </p:cNvSpPr>
          <p:nvPr>
            <p:ph idx="1"/>
          </p:nvPr>
        </p:nvSpPr>
        <p:spPr>
          <a:xfrm>
            <a:off x="457200" y="1905000"/>
            <a:ext cx="4188372" cy="4572000"/>
          </a:xfrm>
        </p:spPr>
        <p:txBody>
          <a:bodyPr>
            <a:noAutofit/>
          </a:bodyPr>
          <a:lstStyle/>
          <a:p>
            <a:pPr marL="0" indent="0">
              <a:spcBef>
                <a:spcPts val="300"/>
              </a:spcBef>
              <a:buSzPct val="120000"/>
              <a:buNone/>
            </a:pPr>
            <a:r>
              <a:rPr lang="en-US" sz="2400" dirty="0" smtClean="0">
                <a:latin typeface="Arial" pitchFamily="34" charset="0"/>
                <a:cs typeface="Arial" pitchFamily="34" charset="0"/>
              </a:rPr>
              <a:t>Spring 2017 ACS survey of 283 chemists asked (among other things):</a:t>
            </a:r>
          </a:p>
          <a:p>
            <a:pPr marL="0" indent="0">
              <a:spcBef>
                <a:spcPts val="300"/>
              </a:spcBef>
              <a:buSzPct val="120000"/>
              <a:buNone/>
            </a:pPr>
            <a:r>
              <a:rPr lang="en-US" sz="2400" i="1" dirty="0" smtClean="0">
                <a:latin typeface="Arial" pitchFamily="34" charset="0"/>
                <a:cs typeface="Arial" pitchFamily="34" charset="0"/>
              </a:rPr>
              <a:t>“Where do you primarily search for lab safety and hazard information?”</a:t>
            </a:r>
          </a:p>
          <a:p>
            <a:pPr marL="0" indent="0">
              <a:spcBef>
                <a:spcPts val="300"/>
              </a:spcBef>
              <a:buSzPct val="120000"/>
              <a:buNone/>
            </a:pPr>
            <a:endParaRPr lang="en-US" sz="2400" dirty="0" smtClean="0">
              <a:latin typeface="Arial" pitchFamily="34" charset="0"/>
              <a:cs typeface="Arial" pitchFamily="34" charset="0"/>
            </a:endParaRPr>
          </a:p>
          <a:p>
            <a:pPr marL="0" indent="0">
              <a:buSzPct val="120000"/>
              <a:buNone/>
            </a:pPr>
            <a:r>
              <a:rPr lang="en-US" sz="2400" dirty="0" smtClean="0">
                <a:latin typeface="Arial" pitchFamily="34" charset="0"/>
                <a:cs typeface="Arial" pitchFamily="34" charset="0"/>
              </a:rPr>
              <a:t>66% say that the Safety Data Sheet is a trusted source</a:t>
            </a:r>
          </a:p>
        </p:txBody>
      </p:sp>
      <p:cxnSp>
        <p:nvCxnSpPr>
          <p:cNvPr id="6" name="Straight Connector 5"/>
          <p:cNvCxnSpPr/>
          <p:nvPr/>
        </p:nvCxnSpPr>
        <p:spPr>
          <a:xfrm>
            <a:off x="0" y="1267326"/>
            <a:ext cx="9144000" cy="1588"/>
          </a:xfrm>
          <a:prstGeom prst="line">
            <a:avLst/>
          </a:prstGeom>
          <a:ln/>
        </p:spPr>
        <p:style>
          <a:lnRef idx="2">
            <a:schemeClr val="accent2"/>
          </a:lnRef>
          <a:fillRef idx="0">
            <a:schemeClr val="accent2"/>
          </a:fillRef>
          <a:effectRef idx="1">
            <a:schemeClr val="accent2"/>
          </a:effectRef>
          <a:fontRef idx="minor">
            <a:schemeClr val="tx1"/>
          </a:fontRef>
        </p:style>
      </p:cxn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61758" y="2603938"/>
            <a:ext cx="4011532" cy="2241331"/>
          </a:xfrm>
          <a:prstGeom prst="rect">
            <a:avLst/>
          </a:prstGeom>
        </p:spPr>
      </p:pic>
    </p:spTree>
    <p:extLst>
      <p:ext uri="{BB962C8B-B14F-4D97-AF65-F5344CB8AC3E}">
        <p14:creationId xmlns:p14="http://schemas.microsoft.com/office/powerpoint/2010/main" val="9104825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369"/>
            <a:ext cx="9144000" cy="1143000"/>
          </a:xfrm>
        </p:spPr>
        <p:txBody>
          <a:bodyPr>
            <a:normAutofit/>
          </a:bodyPr>
          <a:lstStyle/>
          <a:p>
            <a:r>
              <a:rPr lang="en-US" sz="3600" b="1" dirty="0" smtClean="0">
                <a:solidFill>
                  <a:schemeClr val="accent5">
                    <a:lumMod val="50000"/>
                  </a:schemeClr>
                </a:solidFill>
                <a:ea typeface="Arial" charset="0"/>
                <a:cs typeface="Arial" charset="0"/>
              </a:rPr>
              <a:t>Goals of the Workshop</a:t>
            </a:r>
            <a:endParaRPr lang="en-US" sz="3600" b="1" dirty="0">
              <a:solidFill>
                <a:schemeClr val="accent5">
                  <a:lumMod val="50000"/>
                </a:schemeClr>
              </a:solidFill>
              <a:ea typeface="Arial" charset="0"/>
              <a:cs typeface="Arial" charset="0"/>
            </a:endParaRPr>
          </a:p>
        </p:txBody>
      </p:sp>
      <p:cxnSp>
        <p:nvCxnSpPr>
          <p:cNvPr id="9" name="Straight Connector 8"/>
          <p:cNvCxnSpPr/>
          <p:nvPr/>
        </p:nvCxnSpPr>
        <p:spPr>
          <a:xfrm>
            <a:off x="0" y="1219200"/>
            <a:ext cx="9144000" cy="1588"/>
          </a:xfrm>
          <a:prstGeom prst="line">
            <a:avLst/>
          </a:prstGeom>
          <a:ln/>
        </p:spPr>
        <p:style>
          <a:lnRef idx="2">
            <a:schemeClr val="accent2"/>
          </a:lnRef>
          <a:fillRef idx="0">
            <a:schemeClr val="accent2"/>
          </a:fillRef>
          <a:effectRef idx="1">
            <a:schemeClr val="accent2"/>
          </a:effectRef>
          <a:fontRef idx="minor">
            <a:schemeClr val="tx1"/>
          </a:fontRef>
        </p:style>
      </p:cxnSp>
      <p:sp>
        <p:nvSpPr>
          <p:cNvPr id="3" name="TextBox 2"/>
          <p:cNvSpPr txBox="1"/>
          <p:nvPr/>
        </p:nvSpPr>
        <p:spPr>
          <a:xfrm>
            <a:off x="369822" y="1473640"/>
            <a:ext cx="5492294" cy="4154984"/>
          </a:xfrm>
          <a:prstGeom prst="rect">
            <a:avLst/>
          </a:prstGeom>
          <a:noFill/>
        </p:spPr>
        <p:txBody>
          <a:bodyPr wrap="square" rtlCol="0">
            <a:spAutoFit/>
          </a:bodyPr>
          <a:lstStyle/>
          <a:p>
            <a:pPr marL="457200" indent="-457200">
              <a:buAutoNum type="arabicPeriod"/>
            </a:pPr>
            <a:r>
              <a:rPr lang="en-US" sz="2400" dirty="0" smtClean="0">
                <a:latin typeface="Arial" charset="0"/>
              </a:rPr>
              <a:t>Review the lab chemical safety tools developed by the ACS since the CSB report in 2011</a:t>
            </a:r>
          </a:p>
          <a:p>
            <a:pPr marL="457200" indent="-457200">
              <a:buAutoNum type="arabicPeriod"/>
            </a:pPr>
            <a:endParaRPr lang="en-US" sz="2400" dirty="0">
              <a:latin typeface="Arial" charset="0"/>
            </a:endParaRPr>
          </a:p>
          <a:p>
            <a:pPr marL="457200" indent="-457200">
              <a:buAutoNum type="arabicPeriod"/>
            </a:pPr>
            <a:r>
              <a:rPr lang="en-US" sz="2400" dirty="0" smtClean="0">
                <a:latin typeface="Arial" charset="0"/>
              </a:rPr>
              <a:t>Practice with these tools and place them in the context of an academic chemical safety program</a:t>
            </a:r>
          </a:p>
          <a:p>
            <a:pPr marL="457200" indent="-457200">
              <a:buAutoNum type="arabicPeriod"/>
            </a:pPr>
            <a:endParaRPr lang="en-US" sz="2400" dirty="0">
              <a:latin typeface="Arial" charset="0"/>
            </a:endParaRPr>
          </a:p>
          <a:p>
            <a:pPr marL="457200" indent="-457200">
              <a:buAutoNum type="arabicPeriod"/>
            </a:pPr>
            <a:r>
              <a:rPr lang="en-US" sz="2400" dirty="0" smtClean="0">
                <a:latin typeface="Arial" charset="0"/>
              </a:rPr>
              <a:t>Discuss the strengths and weaknesses of these tools and generate ideas for future </a:t>
            </a:r>
            <a:r>
              <a:rPr lang="en-US" sz="2400" dirty="0">
                <a:latin typeface="Arial" charset="0"/>
              </a:rPr>
              <a:t>ACS </a:t>
            </a:r>
            <a:r>
              <a:rPr lang="en-US" sz="2400" dirty="0" smtClean="0">
                <a:latin typeface="Arial" charset="0"/>
              </a:rPr>
              <a:t>tools</a:t>
            </a:r>
            <a:endParaRPr lang="en-US" sz="2400" dirty="0">
              <a:latin typeface="Arial"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42738" y="2362200"/>
            <a:ext cx="2852273" cy="1682272"/>
          </a:xfrm>
          <a:prstGeom prst="rect">
            <a:avLst/>
          </a:prstGeom>
        </p:spPr>
      </p:pic>
    </p:spTree>
    <p:extLst>
      <p:ext uri="{BB962C8B-B14F-4D97-AF65-F5344CB8AC3E}">
        <p14:creationId xmlns:p14="http://schemas.microsoft.com/office/powerpoint/2010/main" val="1445922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3"/>
          <p:cNvSpPr>
            <a:spLocks noGrp="1"/>
          </p:cNvSpPr>
          <p:nvPr>
            <p:ph type="title"/>
          </p:nvPr>
        </p:nvSpPr>
        <p:spPr>
          <a:xfrm>
            <a:off x="457200" y="76200"/>
            <a:ext cx="8229600" cy="1038726"/>
          </a:xfrm>
        </p:spPr>
        <p:txBody>
          <a:bodyPr>
            <a:normAutofit/>
          </a:bodyPr>
          <a:lstStyle/>
          <a:p>
            <a:r>
              <a:rPr lang="en-US" sz="3600" b="1" dirty="0">
                <a:solidFill>
                  <a:schemeClr val="accent5">
                    <a:lumMod val="50000"/>
                  </a:schemeClr>
                </a:solidFill>
                <a:ea typeface="Geneva" pitchFamily="-109" charset="0"/>
                <a:cs typeface="Geneva" pitchFamily="-109" charset="0"/>
              </a:rPr>
              <a:t>Most Useful Sections of SDSs</a:t>
            </a:r>
          </a:p>
        </p:txBody>
      </p:sp>
      <p:sp>
        <p:nvSpPr>
          <p:cNvPr id="9220" name="Content Placeholder 4"/>
          <p:cNvSpPr>
            <a:spLocks noGrp="1"/>
          </p:cNvSpPr>
          <p:nvPr>
            <p:ph idx="1"/>
          </p:nvPr>
        </p:nvSpPr>
        <p:spPr>
          <a:xfrm>
            <a:off x="457200" y="1905000"/>
            <a:ext cx="8229600" cy="4572000"/>
          </a:xfrm>
        </p:spPr>
        <p:txBody>
          <a:bodyPr/>
          <a:lstStyle/>
          <a:p>
            <a:pPr marL="0" indent="0">
              <a:spcBef>
                <a:spcPts val="300"/>
              </a:spcBef>
              <a:buSzPct val="120000"/>
              <a:buNone/>
            </a:pPr>
            <a:endParaRPr lang="en-US" dirty="0">
              <a:latin typeface="Arial" pitchFamily="34" charset="0"/>
              <a:cs typeface="Arial" pitchFamily="34" charset="0"/>
            </a:endParaRPr>
          </a:p>
          <a:p>
            <a:pPr>
              <a:buSzPct val="120000"/>
              <a:buFont typeface="Wingdings" panose="05000000000000000000" pitchFamily="2" charset="2"/>
              <a:buChar char="§"/>
            </a:pPr>
            <a:endParaRPr lang="en-US" b="1" dirty="0" smtClean="0">
              <a:latin typeface="Arial" pitchFamily="34" charset="0"/>
              <a:cs typeface="Arial" pitchFamily="34" charset="0"/>
            </a:endParaRPr>
          </a:p>
          <a:p>
            <a:pPr>
              <a:buSzPct val="120000"/>
              <a:buFont typeface="Wingdings" panose="05000000000000000000" pitchFamily="2" charset="2"/>
              <a:buChar char="§"/>
            </a:pPr>
            <a:endParaRPr lang="en-US" b="1" dirty="0" smtClean="0">
              <a:latin typeface="Arial" pitchFamily="34" charset="0"/>
              <a:cs typeface="Arial" pitchFamily="34" charset="0"/>
            </a:endParaRPr>
          </a:p>
        </p:txBody>
      </p:sp>
      <p:graphicFrame>
        <p:nvGraphicFramePr>
          <p:cNvPr id="4" name="Diagram 3"/>
          <p:cNvGraphicFramePr/>
          <p:nvPr>
            <p:extLst/>
          </p:nvPr>
        </p:nvGraphicFramePr>
        <p:xfrm>
          <a:off x="914400" y="1905000"/>
          <a:ext cx="67818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p:cNvCxnSpPr/>
          <p:nvPr/>
        </p:nvCxnSpPr>
        <p:spPr>
          <a:xfrm>
            <a:off x="0" y="1267326"/>
            <a:ext cx="9144000" cy="1588"/>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586111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846701617"/>
              </p:ext>
            </p:extLst>
          </p:nvPr>
        </p:nvGraphicFramePr>
        <p:xfrm>
          <a:off x="328863" y="1015707"/>
          <a:ext cx="8486274" cy="56949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392885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07" y="142486"/>
            <a:ext cx="8900026" cy="757372"/>
          </a:xfrm>
        </p:spPr>
        <p:txBody>
          <a:bodyPr>
            <a:normAutofit/>
          </a:bodyPr>
          <a:lstStyle/>
          <a:p>
            <a:r>
              <a:rPr lang="en-US" sz="3600" b="1" dirty="0" smtClean="0">
                <a:solidFill>
                  <a:schemeClr val="accent5">
                    <a:lumMod val="50000"/>
                  </a:schemeClr>
                </a:solidFill>
                <a:ea typeface="Arial" charset="0"/>
                <a:cs typeface="Arial" charset="0"/>
              </a:rPr>
              <a:t>Critical Reading of SDS’s</a:t>
            </a:r>
            <a:endParaRPr lang="en-US" sz="3600" b="1" dirty="0">
              <a:solidFill>
                <a:schemeClr val="accent5">
                  <a:lumMod val="50000"/>
                </a:schemeClr>
              </a:solidFill>
              <a:ea typeface="Arial" charset="0"/>
              <a:cs typeface="Arial" charset="0"/>
            </a:endParaRPr>
          </a:p>
        </p:txBody>
      </p:sp>
      <p:cxnSp>
        <p:nvCxnSpPr>
          <p:cNvPr id="5" name="Straight Connector 4"/>
          <p:cNvCxnSpPr/>
          <p:nvPr/>
        </p:nvCxnSpPr>
        <p:spPr>
          <a:xfrm>
            <a:off x="0" y="1335315"/>
            <a:ext cx="9144000" cy="1588"/>
          </a:xfrm>
          <a:prstGeom prst="line">
            <a:avLst/>
          </a:prstGeom>
          <a:ln/>
        </p:spPr>
        <p:style>
          <a:lnRef idx="2">
            <a:schemeClr val="accent2"/>
          </a:lnRef>
          <a:fillRef idx="0">
            <a:schemeClr val="accent2"/>
          </a:fillRef>
          <a:effectRef idx="1">
            <a:schemeClr val="accent2"/>
          </a:effectRef>
          <a:fontRef idx="minor">
            <a:schemeClr val="tx1"/>
          </a:fontRef>
        </p:style>
      </p:cxnSp>
      <p:sp>
        <p:nvSpPr>
          <p:cNvPr id="4" name="TextBox 3"/>
          <p:cNvSpPr txBox="1"/>
          <p:nvPr/>
        </p:nvSpPr>
        <p:spPr>
          <a:xfrm>
            <a:off x="2024593" y="1923393"/>
            <a:ext cx="5091458" cy="461665"/>
          </a:xfrm>
          <a:prstGeom prst="rect">
            <a:avLst/>
          </a:prstGeom>
          <a:noFill/>
        </p:spPr>
        <p:txBody>
          <a:bodyPr wrap="none" rtlCol="0">
            <a:spAutoFit/>
          </a:bodyPr>
          <a:lstStyle/>
          <a:p>
            <a:r>
              <a:rPr lang="en-US" sz="2400" dirty="0" smtClean="0">
                <a:latin typeface="Arial" charset="0"/>
                <a:ea typeface="Arial" charset="0"/>
                <a:cs typeface="Arial" charset="0"/>
              </a:rPr>
              <a:t>Comparing two SDS’s for Nitric Acid</a:t>
            </a:r>
            <a:endParaRPr lang="en-US" sz="2400" dirty="0">
              <a:latin typeface="Arial" charset="0"/>
              <a:ea typeface="Arial" charset="0"/>
              <a:cs typeface="Arial"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90394" y="2971548"/>
            <a:ext cx="4159857" cy="2904671"/>
          </a:xfrm>
          <a:prstGeom prst="rect">
            <a:avLst/>
          </a:prstGeom>
        </p:spPr>
      </p:pic>
    </p:spTree>
    <p:extLst>
      <p:ext uri="{BB962C8B-B14F-4D97-AF65-F5344CB8AC3E}">
        <p14:creationId xmlns:p14="http://schemas.microsoft.com/office/powerpoint/2010/main" val="132897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07" y="142486"/>
            <a:ext cx="8900026" cy="757372"/>
          </a:xfrm>
        </p:spPr>
        <p:txBody>
          <a:bodyPr>
            <a:normAutofit/>
          </a:bodyPr>
          <a:lstStyle/>
          <a:p>
            <a:r>
              <a:rPr lang="en-US" sz="3600" b="1" dirty="0" smtClean="0">
                <a:solidFill>
                  <a:schemeClr val="accent5">
                    <a:lumMod val="50000"/>
                  </a:schemeClr>
                </a:solidFill>
                <a:ea typeface="Arial" charset="0"/>
                <a:cs typeface="Arial" charset="0"/>
              </a:rPr>
              <a:t>Elephant’s Toothpaste JHA</a:t>
            </a:r>
            <a:endParaRPr lang="en-US" sz="3600" b="1" dirty="0">
              <a:solidFill>
                <a:schemeClr val="accent5">
                  <a:lumMod val="50000"/>
                </a:schemeClr>
              </a:solidFill>
              <a:ea typeface="Arial" charset="0"/>
              <a:cs typeface="Arial" charset="0"/>
            </a:endParaRPr>
          </a:p>
        </p:txBody>
      </p:sp>
      <p:cxnSp>
        <p:nvCxnSpPr>
          <p:cNvPr id="5" name="Straight Connector 4"/>
          <p:cNvCxnSpPr/>
          <p:nvPr/>
        </p:nvCxnSpPr>
        <p:spPr>
          <a:xfrm>
            <a:off x="0" y="1335315"/>
            <a:ext cx="9144000" cy="1588"/>
          </a:xfrm>
          <a:prstGeom prst="line">
            <a:avLst/>
          </a:prstGeom>
          <a:ln/>
        </p:spPr>
        <p:style>
          <a:lnRef idx="2">
            <a:schemeClr val="accent2"/>
          </a:lnRef>
          <a:fillRef idx="0">
            <a:schemeClr val="accent2"/>
          </a:fillRef>
          <a:effectRef idx="1">
            <a:schemeClr val="accent2"/>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70452" y="1677125"/>
            <a:ext cx="6328536" cy="4410166"/>
          </a:xfrm>
          <a:prstGeom prst="rect">
            <a:avLst/>
          </a:prstGeom>
        </p:spPr>
      </p:pic>
    </p:spTree>
    <p:extLst>
      <p:ext uri="{BB962C8B-B14F-4D97-AF65-F5344CB8AC3E}">
        <p14:creationId xmlns:p14="http://schemas.microsoft.com/office/powerpoint/2010/main" val="648960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9" name="Rectangle 1"/>
          <p:cNvSpPr txBox="1">
            <a:spLocks/>
          </p:cNvSpPr>
          <p:nvPr/>
        </p:nvSpPr>
        <p:spPr bwMode="auto">
          <a:xfrm>
            <a:off x="38099" y="98627"/>
            <a:ext cx="9144000" cy="1042785"/>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26788" tIns="26788" rIns="26788" bIns="26788"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buClr>
                <a:srgbClr val="F7D47D"/>
              </a:buClr>
            </a:pPr>
            <a:r>
              <a:rPr lang="en-US" sz="3600" b="1" dirty="0">
                <a:solidFill>
                  <a:schemeClr val="accent5">
                    <a:lumMod val="50000"/>
                  </a:schemeClr>
                </a:solidFill>
                <a:latin typeface="Arial" charset="0"/>
                <a:ea typeface="Arial" charset="0"/>
                <a:cs typeface="Arial" charset="0"/>
                <a:sym typeface="Arial" pitchFamily="34" charset="0"/>
              </a:rPr>
              <a:t>Manage: Building a </a:t>
            </a:r>
            <a:r>
              <a:rPr lang="en-US" sz="3600" b="1" dirty="0" smtClean="0">
                <a:solidFill>
                  <a:schemeClr val="accent5">
                    <a:lumMod val="50000"/>
                  </a:schemeClr>
                </a:solidFill>
                <a:latin typeface="Arial" charset="0"/>
                <a:ea typeface="Arial" charset="0"/>
                <a:cs typeface="Arial" charset="0"/>
                <a:sym typeface="Arial" pitchFamily="34" charset="0"/>
              </a:rPr>
              <a:t>Safety </a:t>
            </a:r>
            <a:r>
              <a:rPr lang="en-US" sz="3600" b="1" dirty="0">
                <a:solidFill>
                  <a:schemeClr val="accent5">
                    <a:lumMod val="50000"/>
                  </a:schemeClr>
                </a:solidFill>
                <a:latin typeface="Arial" charset="0"/>
                <a:ea typeface="Arial" charset="0"/>
                <a:cs typeface="Arial" charset="0"/>
                <a:sym typeface="Arial" pitchFamily="34" charset="0"/>
              </a:rPr>
              <a:t>System</a:t>
            </a:r>
            <a:endParaRPr lang="en-US" sz="3600" b="1" dirty="0">
              <a:solidFill>
                <a:schemeClr val="accent5">
                  <a:lumMod val="50000"/>
                </a:schemeClr>
              </a:solidFill>
              <a:latin typeface="Arial" charset="0"/>
              <a:ea typeface="Arial" charset="0"/>
              <a:cs typeface="Arial" charset="0"/>
            </a:endParaRPr>
          </a:p>
        </p:txBody>
      </p:sp>
      <p:sp>
        <p:nvSpPr>
          <p:cNvPr id="10" name="TextBox 9"/>
          <p:cNvSpPr txBox="1"/>
          <p:nvPr/>
        </p:nvSpPr>
        <p:spPr>
          <a:xfrm>
            <a:off x="76199" y="1600200"/>
            <a:ext cx="9067801" cy="3046988"/>
          </a:xfrm>
          <a:prstGeom prst="rect">
            <a:avLst/>
          </a:prstGeom>
          <a:noFill/>
        </p:spPr>
        <p:txBody>
          <a:bodyPr wrap="square" rtlCol="0">
            <a:spAutoFit/>
          </a:bodyPr>
          <a:lstStyle/>
          <a:p>
            <a:r>
              <a:rPr lang="en-US" sz="2400" dirty="0" smtClean="0">
                <a:latin typeface="Arial"/>
                <a:cs typeface="Arial"/>
              </a:rPr>
              <a:t>Five questions that everyone in the lab should be able to answer:</a:t>
            </a:r>
          </a:p>
          <a:p>
            <a:pPr marL="914400" lvl="1" indent="-457200">
              <a:buAutoNum type="arabicPeriod"/>
            </a:pPr>
            <a:r>
              <a:rPr lang="en-US" sz="2400" dirty="0" smtClean="0">
                <a:latin typeface="Arial"/>
                <a:cs typeface="Arial"/>
              </a:rPr>
              <a:t>What are the most important chemical (GHS) and process (physical) </a:t>
            </a:r>
            <a:r>
              <a:rPr lang="en-US" sz="2400" b="1" dirty="0" smtClean="0">
                <a:latin typeface="Arial"/>
                <a:cs typeface="Arial"/>
              </a:rPr>
              <a:t>hazards </a:t>
            </a:r>
            <a:r>
              <a:rPr lang="en-US" sz="2400" dirty="0" smtClean="0">
                <a:latin typeface="Arial"/>
                <a:cs typeface="Arial"/>
              </a:rPr>
              <a:t>associated with this work? </a:t>
            </a:r>
          </a:p>
          <a:p>
            <a:pPr marL="914400" lvl="1" indent="-457200">
              <a:buAutoNum type="arabicPeriod"/>
            </a:pPr>
            <a:r>
              <a:rPr lang="en-US" sz="2400" dirty="0" smtClean="0">
                <a:latin typeface="Arial"/>
                <a:cs typeface="Arial"/>
              </a:rPr>
              <a:t>What </a:t>
            </a:r>
            <a:r>
              <a:rPr lang="en-US" sz="2400" b="1" dirty="0" smtClean="0">
                <a:latin typeface="Arial"/>
                <a:cs typeface="Arial"/>
              </a:rPr>
              <a:t>ventilation</a:t>
            </a:r>
            <a:r>
              <a:rPr lang="en-US" sz="2400" dirty="0" smtClean="0">
                <a:latin typeface="Arial"/>
                <a:cs typeface="Arial"/>
              </a:rPr>
              <a:t> is required for this work and why?</a:t>
            </a:r>
          </a:p>
          <a:p>
            <a:pPr marL="914400" lvl="1" indent="-457200">
              <a:buAutoNum type="arabicPeriod"/>
            </a:pPr>
            <a:r>
              <a:rPr lang="en-US" sz="2400" dirty="0" smtClean="0">
                <a:latin typeface="Arial"/>
                <a:cs typeface="Arial"/>
              </a:rPr>
              <a:t>What </a:t>
            </a:r>
            <a:r>
              <a:rPr lang="en-US" sz="2400" b="1" dirty="0" smtClean="0">
                <a:latin typeface="Arial"/>
                <a:cs typeface="Arial"/>
              </a:rPr>
              <a:t>Personal Protective Equipment </a:t>
            </a:r>
            <a:r>
              <a:rPr lang="en-US" sz="2400" dirty="0" smtClean="0">
                <a:latin typeface="Arial"/>
                <a:cs typeface="Arial"/>
              </a:rPr>
              <a:t>is required for this work and why?</a:t>
            </a:r>
          </a:p>
          <a:p>
            <a:pPr marL="914400" lvl="1" indent="-457200">
              <a:buAutoNum type="arabicPeriod"/>
            </a:pPr>
            <a:r>
              <a:rPr lang="en-US" sz="2400" dirty="0" smtClean="0">
                <a:latin typeface="Arial"/>
                <a:cs typeface="Arial"/>
              </a:rPr>
              <a:t>What </a:t>
            </a:r>
            <a:r>
              <a:rPr lang="en-US" sz="2400" b="1" dirty="0" smtClean="0">
                <a:latin typeface="Arial"/>
                <a:cs typeface="Arial"/>
              </a:rPr>
              <a:t>emergencies</a:t>
            </a:r>
            <a:r>
              <a:rPr lang="en-US" sz="2400" dirty="0" smtClean="0">
                <a:latin typeface="Arial"/>
                <a:cs typeface="Arial"/>
              </a:rPr>
              <a:t> should we be ready for?</a:t>
            </a:r>
          </a:p>
          <a:p>
            <a:pPr marL="914400" lvl="1" indent="-457200">
              <a:buAutoNum type="arabicPeriod"/>
            </a:pPr>
            <a:r>
              <a:rPr lang="en-US" sz="2400" dirty="0" smtClean="0">
                <a:latin typeface="Arial"/>
                <a:cs typeface="Arial"/>
              </a:rPr>
              <a:t>What </a:t>
            </a:r>
            <a:r>
              <a:rPr lang="en-US" sz="2400" b="1" dirty="0" smtClean="0">
                <a:latin typeface="Arial"/>
                <a:cs typeface="Arial"/>
              </a:rPr>
              <a:t>wastes</a:t>
            </a:r>
            <a:r>
              <a:rPr lang="en-US" sz="2400" dirty="0" smtClean="0">
                <a:latin typeface="Arial"/>
                <a:cs typeface="Arial"/>
              </a:rPr>
              <a:t> will be generated and where will they go?</a:t>
            </a:r>
            <a:endParaRPr lang="en-US" sz="2400" dirty="0">
              <a:latin typeface="Arial"/>
              <a:cs typeface="Arial"/>
            </a:endParaRPr>
          </a:p>
        </p:txBody>
      </p:sp>
      <p:cxnSp>
        <p:nvCxnSpPr>
          <p:cNvPr id="5" name="Straight Connector 4"/>
          <p:cNvCxnSpPr/>
          <p:nvPr/>
        </p:nvCxnSpPr>
        <p:spPr>
          <a:xfrm>
            <a:off x="0" y="1370012"/>
            <a:ext cx="9144000" cy="1588"/>
          </a:xfrm>
          <a:prstGeom prst="line">
            <a:avLst/>
          </a:prstGeom>
          <a:ln/>
        </p:spPr>
        <p:style>
          <a:lnRef idx="2">
            <a:schemeClr val="accent2"/>
          </a:lnRef>
          <a:fillRef idx="0">
            <a:schemeClr val="accent2"/>
          </a:fillRef>
          <a:effectRef idx="1">
            <a:schemeClr val="accent2"/>
          </a:effectRef>
          <a:fontRef idx="minor">
            <a:schemeClr val="tx1"/>
          </a:fontRef>
        </p:style>
      </p:cxn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62081" y="4875788"/>
            <a:ext cx="4420769" cy="1769633"/>
          </a:xfrm>
          <a:prstGeom prst="rect">
            <a:avLst/>
          </a:prstGeom>
        </p:spPr>
      </p:pic>
    </p:spTree>
    <p:extLst>
      <p:ext uri="{BB962C8B-B14F-4D97-AF65-F5344CB8AC3E}">
        <p14:creationId xmlns:p14="http://schemas.microsoft.com/office/powerpoint/2010/main" val="1670153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additive="base">
                                        <p:cTn id="1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 calcmode="lin" valueType="num">
                                      <p:cBhvr additive="base">
                                        <p:cTn id="23"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 calcmode="lin" valueType="num">
                                      <p:cBhvr additive="base">
                                        <p:cTn id="2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54390" y="2236422"/>
            <a:ext cx="3561010" cy="3249978"/>
          </a:xfrm>
          <a:prstGeom prst="rect">
            <a:avLst/>
          </a:prstGeom>
        </p:spPr>
      </p:pic>
      <p:sp>
        <p:nvSpPr>
          <p:cNvPr id="9" name="Rectangle 1"/>
          <p:cNvSpPr txBox="1">
            <a:spLocks/>
          </p:cNvSpPr>
          <p:nvPr/>
        </p:nvSpPr>
        <p:spPr bwMode="auto">
          <a:xfrm>
            <a:off x="0" y="228600"/>
            <a:ext cx="9144000" cy="1042785"/>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26788" tIns="26788" rIns="26788" bIns="26788"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buClr>
                <a:srgbClr val="F7D47D"/>
              </a:buClr>
            </a:pPr>
            <a:r>
              <a:rPr lang="en-US" sz="3600" b="1" dirty="0">
                <a:solidFill>
                  <a:schemeClr val="accent5">
                    <a:lumMod val="50000"/>
                  </a:schemeClr>
                </a:solidFill>
                <a:latin typeface="Arial" charset="0"/>
                <a:ea typeface="Arial" charset="0"/>
                <a:cs typeface="Arial" charset="0"/>
                <a:sym typeface="Arial" pitchFamily="34" charset="0"/>
              </a:rPr>
              <a:t>Lab Safety requires a System, </a:t>
            </a:r>
          </a:p>
          <a:p>
            <a:pPr>
              <a:buClr>
                <a:srgbClr val="F7D47D"/>
              </a:buClr>
            </a:pPr>
            <a:r>
              <a:rPr lang="en-US" sz="3600" b="1" dirty="0">
                <a:solidFill>
                  <a:schemeClr val="accent5">
                    <a:lumMod val="50000"/>
                  </a:schemeClr>
                </a:solidFill>
                <a:latin typeface="Arial" charset="0"/>
                <a:ea typeface="Arial" charset="0"/>
                <a:cs typeface="Arial" charset="0"/>
                <a:sym typeface="Arial" pitchFamily="34" charset="0"/>
              </a:rPr>
              <a:t>not a Solution</a:t>
            </a:r>
            <a:endParaRPr lang="en-US" sz="3600" b="1" dirty="0">
              <a:solidFill>
                <a:schemeClr val="accent5">
                  <a:lumMod val="50000"/>
                </a:schemeClr>
              </a:solidFill>
              <a:latin typeface="Arial" charset="0"/>
              <a:ea typeface="Arial" charset="0"/>
              <a:cs typeface="Arial" charset="0"/>
            </a:endParaRPr>
          </a:p>
        </p:txBody>
      </p:sp>
      <p:sp>
        <p:nvSpPr>
          <p:cNvPr id="10" name="TextBox 9"/>
          <p:cNvSpPr txBox="1"/>
          <p:nvPr/>
        </p:nvSpPr>
        <p:spPr>
          <a:xfrm>
            <a:off x="76200" y="1600200"/>
            <a:ext cx="5562600" cy="3847207"/>
          </a:xfrm>
          <a:prstGeom prst="rect">
            <a:avLst/>
          </a:prstGeom>
          <a:noFill/>
        </p:spPr>
        <p:txBody>
          <a:bodyPr wrap="square" rtlCol="0">
            <a:spAutoFit/>
          </a:bodyPr>
          <a:lstStyle/>
          <a:p>
            <a:r>
              <a:rPr lang="en-US" sz="2400" dirty="0">
                <a:latin typeface="Arial"/>
                <a:cs typeface="Arial"/>
              </a:rPr>
              <a:t>Managing</a:t>
            </a:r>
            <a:r>
              <a:rPr lang="en-US" sz="2400" dirty="0" smtClean="0">
                <a:latin typeface="Arial"/>
                <a:cs typeface="Arial"/>
              </a:rPr>
              <a:t> chemical hazards in the lab </a:t>
            </a:r>
            <a:r>
              <a:rPr lang="en-US" sz="2400" dirty="0">
                <a:latin typeface="Arial"/>
                <a:cs typeface="Arial"/>
              </a:rPr>
              <a:t>involves coordinating 5 </a:t>
            </a:r>
            <a:r>
              <a:rPr lang="en-US" sz="2400" dirty="0" smtClean="0">
                <a:latin typeface="Arial"/>
                <a:cs typeface="Arial"/>
              </a:rPr>
              <a:t>strategies organized into </a:t>
            </a:r>
            <a:r>
              <a:rPr lang="en-US" sz="2400" dirty="0">
                <a:latin typeface="Arial"/>
                <a:cs typeface="Arial"/>
              </a:rPr>
              <a:t>a </a:t>
            </a:r>
            <a:r>
              <a:rPr lang="en-US" sz="2400" b="1" dirty="0" smtClean="0">
                <a:solidFill>
                  <a:srgbClr val="C0504D"/>
                </a:solidFill>
                <a:latin typeface="Arial"/>
                <a:cs typeface="Arial"/>
              </a:rPr>
              <a:t>resilient</a:t>
            </a:r>
            <a:r>
              <a:rPr lang="en-US" sz="2400" dirty="0" smtClean="0">
                <a:latin typeface="Arial"/>
                <a:cs typeface="Arial"/>
              </a:rPr>
              <a:t> </a:t>
            </a:r>
            <a:r>
              <a:rPr lang="en-US" sz="2400" b="1" dirty="0" smtClean="0">
                <a:solidFill>
                  <a:srgbClr val="C0504D"/>
                </a:solidFill>
                <a:latin typeface="Arial"/>
                <a:cs typeface="Arial"/>
              </a:rPr>
              <a:t>system</a:t>
            </a:r>
            <a:r>
              <a:rPr lang="en-US" sz="2400" dirty="0" smtClean="0">
                <a:latin typeface="Arial"/>
                <a:cs typeface="Arial"/>
              </a:rPr>
              <a:t>:</a:t>
            </a:r>
            <a:endParaRPr lang="en-US" sz="2400" dirty="0">
              <a:latin typeface="Arial"/>
              <a:cs typeface="Arial"/>
            </a:endParaRPr>
          </a:p>
          <a:p>
            <a:pPr marL="914400" lvl="1" indent="-457200">
              <a:lnSpc>
                <a:spcPct val="120000"/>
              </a:lnSpc>
              <a:buFont typeface="+mj-lt"/>
              <a:buAutoNum type="arabicPeriod"/>
            </a:pPr>
            <a:r>
              <a:rPr lang="en-US" sz="2400" dirty="0">
                <a:latin typeface="Arial"/>
                <a:cs typeface="Arial"/>
              </a:rPr>
              <a:t>Hazard </a:t>
            </a:r>
            <a:r>
              <a:rPr lang="en-US" sz="2400" dirty="0" smtClean="0">
                <a:latin typeface="Arial"/>
                <a:cs typeface="Arial"/>
              </a:rPr>
              <a:t>Analysis and Reduction </a:t>
            </a:r>
            <a:endParaRPr lang="en-US" sz="2400" dirty="0">
              <a:latin typeface="Arial"/>
              <a:cs typeface="Arial"/>
            </a:endParaRPr>
          </a:p>
          <a:p>
            <a:pPr marL="914400" lvl="1" indent="-457200">
              <a:lnSpc>
                <a:spcPct val="120000"/>
              </a:lnSpc>
              <a:buFont typeface="+mj-lt"/>
              <a:buAutoNum type="arabicPeriod"/>
            </a:pPr>
            <a:r>
              <a:rPr lang="en-US" sz="2400" dirty="0">
                <a:latin typeface="Arial"/>
                <a:cs typeface="Arial"/>
              </a:rPr>
              <a:t>Engineering Controls </a:t>
            </a:r>
          </a:p>
          <a:p>
            <a:pPr marL="914400" lvl="1" indent="-457200">
              <a:lnSpc>
                <a:spcPct val="120000"/>
              </a:lnSpc>
              <a:buFont typeface="+mj-lt"/>
              <a:buAutoNum type="arabicPeriod"/>
            </a:pPr>
            <a:r>
              <a:rPr lang="en-US" sz="2400" dirty="0">
                <a:latin typeface="Arial"/>
                <a:cs typeface="Arial"/>
              </a:rPr>
              <a:t>Training and Oversight </a:t>
            </a:r>
          </a:p>
          <a:p>
            <a:pPr marL="914400" lvl="1" indent="-457200">
              <a:lnSpc>
                <a:spcPct val="120000"/>
              </a:lnSpc>
              <a:buFont typeface="+mj-lt"/>
              <a:buAutoNum type="arabicPeriod"/>
            </a:pPr>
            <a:r>
              <a:rPr lang="en-US" sz="2400" dirty="0">
                <a:latin typeface="Arial"/>
                <a:cs typeface="Arial"/>
              </a:rPr>
              <a:t>Personal Protective Equipment </a:t>
            </a:r>
          </a:p>
          <a:p>
            <a:pPr marL="914400" lvl="1" indent="-457200">
              <a:lnSpc>
                <a:spcPct val="120000"/>
              </a:lnSpc>
              <a:buFont typeface="+mj-lt"/>
              <a:buAutoNum type="arabicPeriod"/>
            </a:pPr>
            <a:r>
              <a:rPr lang="en-US" sz="2400" dirty="0">
                <a:latin typeface="Arial"/>
                <a:cs typeface="Arial"/>
              </a:rPr>
              <a:t>Emergency Planning </a:t>
            </a:r>
            <a:r>
              <a:rPr lang="en-US" sz="2400" dirty="0" smtClean="0">
                <a:latin typeface="Arial"/>
                <a:cs typeface="Arial"/>
              </a:rPr>
              <a:t>and Environmental </a:t>
            </a:r>
            <a:r>
              <a:rPr lang="en-US" sz="2400" dirty="0">
                <a:latin typeface="Arial"/>
                <a:cs typeface="Arial"/>
              </a:rPr>
              <a:t>Protection </a:t>
            </a:r>
          </a:p>
        </p:txBody>
      </p:sp>
      <p:cxnSp>
        <p:nvCxnSpPr>
          <p:cNvPr id="5" name="Straight Connector 4"/>
          <p:cNvCxnSpPr/>
          <p:nvPr/>
        </p:nvCxnSpPr>
        <p:spPr>
          <a:xfrm>
            <a:off x="0" y="1370012"/>
            <a:ext cx="9144000" cy="1588"/>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972658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additive="base">
                                        <p:cTn id="1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 calcmode="lin" valueType="num">
                                      <p:cBhvr additive="base">
                                        <p:cTn id="23"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 calcmode="lin" valueType="num">
                                      <p:cBhvr additive="base">
                                        <p:cTn id="2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142" y="18871"/>
            <a:ext cx="9036377" cy="1200329"/>
          </a:xfrm>
          <a:prstGeom prst="rect">
            <a:avLst/>
          </a:prstGeom>
          <a:noFill/>
        </p:spPr>
        <p:txBody>
          <a:bodyPr wrap="square" rtlCol="0">
            <a:spAutoFit/>
          </a:bodyPr>
          <a:lstStyle/>
          <a:p>
            <a:pPr algn="ctr">
              <a:spcBef>
                <a:spcPct val="0"/>
              </a:spcBef>
            </a:pPr>
            <a:r>
              <a:rPr lang="en-US" sz="3600" b="1" dirty="0">
                <a:solidFill>
                  <a:schemeClr val="accent5">
                    <a:lumMod val="50000"/>
                  </a:schemeClr>
                </a:solidFill>
                <a:latin typeface="Arial" charset="0"/>
                <a:ea typeface="Arial" charset="0"/>
                <a:cs typeface="Arial" charset="0"/>
              </a:rPr>
              <a:t>Question 1: What are the Chemical and Process Hazards?</a:t>
            </a:r>
          </a:p>
        </p:txBody>
      </p:sp>
      <p:cxnSp>
        <p:nvCxnSpPr>
          <p:cNvPr id="21" name="Straight Connector 20"/>
          <p:cNvCxnSpPr/>
          <p:nvPr/>
        </p:nvCxnSpPr>
        <p:spPr>
          <a:xfrm>
            <a:off x="0" y="1219200"/>
            <a:ext cx="9144000" cy="1588"/>
          </a:xfrm>
          <a:prstGeom prst="line">
            <a:avLst/>
          </a:prstGeom>
          <a:ln/>
        </p:spPr>
        <p:style>
          <a:lnRef idx="2">
            <a:schemeClr val="accent2"/>
          </a:lnRef>
          <a:fillRef idx="0">
            <a:schemeClr val="accent2"/>
          </a:fillRef>
          <a:effectRef idx="1">
            <a:schemeClr val="accent2"/>
          </a:effectRef>
          <a:fontRef idx="minor">
            <a:schemeClr val="tx1"/>
          </a:fontRef>
        </p:style>
      </p:cxn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72936" y="2950821"/>
            <a:ext cx="6151418" cy="3505989"/>
          </a:xfrm>
          <a:prstGeom prst="rect">
            <a:avLst/>
          </a:prstGeom>
        </p:spPr>
      </p:pic>
      <p:sp>
        <p:nvSpPr>
          <p:cNvPr id="8" name="Rounded Rectangle 4"/>
          <p:cNvSpPr/>
          <p:nvPr/>
        </p:nvSpPr>
        <p:spPr>
          <a:xfrm>
            <a:off x="228600" y="1304475"/>
            <a:ext cx="8406245" cy="1787636"/>
          </a:xfrm>
          <a:prstGeom prst="rect">
            <a:avLst/>
          </a:prstGeom>
          <a:noFill/>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14300" tIns="57150" rIns="114300" bIns="57150" numCol="1" spcCol="1270" anchor="t" anchorCtr="0">
            <a:noAutofit/>
          </a:bodyPr>
          <a:lstStyle/>
          <a:p>
            <a:pPr defTabSz="1333500">
              <a:lnSpc>
                <a:spcPct val="90000"/>
              </a:lnSpc>
              <a:spcBef>
                <a:spcPct val="0"/>
              </a:spcBef>
              <a:spcAft>
                <a:spcPct val="35000"/>
              </a:spcAft>
            </a:pPr>
            <a:r>
              <a:rPr lang="en-US" sz="2400" dirty="0">
                <a:solidFill>
                  <a:schemeClr val="tx1"/>
                </a:solidFill>
                <a:latin typeface="Arial" charset="0"/>
                <a:cs typeface="Arial" charset="0"/>
              </a:rPr>
              <a:t>The GHS </a:t>
            </a:r>
            <a:r>
              <a:rPr lang="en-US" sz="2400" dirty="0" smtClean="0">
                <a:solidFill>
                  <a:schemeClr val="tx1"/>
                </a:solidFill>
                <a:latin typeface="Arial" charset="0"/>
                <a:cs typeface="Arial" charset="0"/>
              </a:rPr>
              <a:t>Pictograms, Signal </a:t>
            </a:r>
            <a:r>
              <a:rPr lang="en-US" sz="2400" dirty="0">
                <a:solidFill>
                  <a:schemeClr val="tx1"/>
                </a:solidFill>
                <a:latin typeface="Arial" charset="0"/>
                <a:cs typeface="Arial" charset="0"/>
              </a:rPr>
              <a:t>Words and Hazard </a:t>
            </a:r>
            <a:r>
              <a:rPr lang="en-US" sz="2400" dirty="0" smtClean="0">
                <a:solidFill>
                  <a:schemeClr val="tx1"/>
                </a:solidFill>
                <a:latin typeface="Arial" charset="0"/>
                <a:cs typeface="Arial" charset="0"/>
              </a:rPr>
              <a:t>Statements identify </a:t>
            </a:r>
            <a:r>
              <a:rPr lang="en-US" sz="2400" dirty="0">
                <a:solidFill>
                  <a:schemeClr val="tx1"/>
                </a:solidFill>
                <a:latin typeface="Arial" charset="0"/>
                <a:cs typeface="Arial" charset="0"/>
              </a:rPr>
              <a:t>chemical </a:t>
            </a:r>
            <a:r>
              <a:rPr lang="en-US" sz="2400" dirty="0" smtClean="0">
                <a:solidFill>
                  <a:schemeClr val="tx1"/>
                </a:solidFill>
                <a:latin typeface="Arial" charset="0"/>
                <a:cs typeface="Arial" charset="0"/>
              </a:rPr>
              <a:t>hazards associated with your work. Look </a:t>
            </a:r>
            <a:r>
              <a:rPr lang="en-US" sz="2400" dirty="0">
                <a:solidFill>
                  <a:schemeClr val="tx1"/>
                </a:solidFill>
                <a:latin typeface="Arial" charset="0"/>
                <a:cs typeface="Arial" charset="0"/>
              </a:rPr>
              <a:t>especially for the </a:t>
            </a:r>
            <a:r>
              <a:rPr lang="en-US" sz="2400" dirty="0">
                <a:solidFill>
                  <a:schemeClr val="accent2"/>
                </a:solidFill>
                <a:latin typeface="Arial" charset="0"/>
                <a:cs typeface="Arial" charset="0"/>
              </a:rPr>
              <a:t>“DANGER” </a:t>
            </a:r>
            <a:r>
              <a:rPr lang="en-US" sz="2400" dirty="0">
                <a:solidFill>
                  <a:schemeClr val="tx1"/>
                </a:solidFill>
                <a:latin typeface="Arial" charset="0"/>
                <a:cs typeface="Arial" charset="0"/>
              </a:rPr>
              <a:t>signal word to identify high hazard chemicals – these are chemicals that require special planning. </a:t>
            </a:r>
          </a:p>
        </p:txBody>
      </p:sp>
    </p:spTree>
    <p:extLst>
      <p:ext uri="{BB962C8B-B14F-4D97-AF65-F5344CB8AC3E}">
        <p14:creationId xmlns:p14="http://schemas.microsoft.com/office/powerpoint/2010/main" val="8042430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467" y="207860"/>
            <a:ext cx="9036377" cy="646331"/>
          </a:xfrm>
          <a:prstGeom prst="rect">
            <a:avLst/>
          </a:prstGeom>
          <a:noFill/>
        </p:spPr>
        <p:txBody>
          <a:bodyPr wrap="square" rtlCol="0">
            <a:spAutoFit/>
          </a:bodyPr>
          <a:lstStyle/>
          <a:p>
            <a:pPr algn="ctr">
              <a:spcBef>
                <a:spcPct val="0"/>
              </a:spcBef>
            </a:pPr>
            <a:r>
              <a:rPr lang="en-US" sz="3600" b="1" dirty="0">
                <a:solidFill>
                  <a:schemeClr val="accent5">
                    <a:lumMod val="50000"/>
                  </a:schemeClr>
                </a:solidFill>
                <a:latin typeface="Arial" charset="0"/>
                <a:ea typeface="Arial" charset="0"/>
                <a:cs typeface="Arial" charset="0"/>
              </a:rPr>
              <a:t>Question 2: What Ventilation Do I Need?</a:t>
            </a:r>
          </a:p>
        </p:txBody>
      </p:sp>
      <p:cxnSp>
        <p:nvCxnSpPr>
          <p:cNvPr id="21" name="Straight Connector 20"/>
          <p:cNvCxnSpPr/>
          <p:nvPr/>
        </p:nvCxnSpPr>
        <p:spPr>
          <a:xfrm>
            <a:off x="0" y="1219200"/>
            <a:ext cx="9144000" cy="1588"/>
          </a:xfrm>
          <a:prstGeom prst="line">
            <a:avLst/>
          </a:prstGeom>
          <a:ln/>
        </p:spPr>
        <p:style>
          <a:lnRef idx="2">
            <a:schemeClr val="accent2"/>
          </a:lnRef>
          <a:fillRef idx="0">
            <a:schemeClr val="accent2"/>
          </a:fillRef>
          <a:effectRef idx="1">
            <a:schemeClr val="accent2"/>
          </a:effectRef>
          <a:fontRef idx="minor">
            <a:schemeClr val="tx1"/>
          </a:fontRef>
        </p:style>
      </p:cxnSp>
      <p:sp>
        <p:nvSpPr>
          <p:cNvPr id="6" name="TextBox 5"/>
          <p:cNvSpPr txBox="1"/>
          <p:nvPr/>
        </p:nvSpPr>
        <p:spPr>
          <a:xfrm flipH="1">
            <a:off x="163060" y="1362570"/>
            <a:ext cx="5244966" cy="1569660"/>
          </a:xfrm>
          <a:prstGeom prst="rect">
            <a:avLst/>
          </a:prstGeom>
          <a:solidFill>
            <a:schemeClr val="accent2">
              <a:lumMod val="20000"/>
              <a:lumOff val="80000"/>
            </a:schemeClr>
          </a:solidFill>
        </p:spPr>
        <p:txBody>
          <a:bodyPr wrap="square" rtlCol="0">
            <a:spAutoFit/>
          </a:bodyPr>
          <a:lstStyle/>
          <a:p>
            <a:r>
              <a:rPr lang="en-US" sz="2400" dirty="0">
                <a:latin typeface="Arial" charset="0"/>
              </a:rPr>
              <a:t>How much ventilation you need will </a:t>
            </a:r>
            <a:r>
              <a:rPr lang="en-US" sz="2400" dirty="0" smtClean="0">
                <a:latin typeface="Arial" charset="0"/>
              </a:rPr>
              <a:t>depend </a:t>
            </a:r>
            <a:r>
              <a:rPr lang="en-US" sz="2400" dirty="0">
                <a:latin typeface="Arial" charset="0"/>
              </a:rPr>
              <a:t>on the fire and toxicity hazards </a:t>
            </a:r>
            <a:r>
              <a:rPr lang="en-US" sz="2400" dirty="0" smtClean="0">
                <a:latin typeface="Arial" charset="0"/>
              </a:rPr>
              <a:t>associated </a:t>
            </a:r>
            <a:r>
              <a:rPr lang="en-US" sz="2400" dirty="0">
                <a:latin typeface="Arial" charset="0"/>
              </a:rPr>
              <a:t>with the demonstration or experiment. </a:t>
            </a:r>
          </a:p>
        </p:txBody>
      </p:sp>
      <p:sp>
        <p:nvSpPr>
          <p:cNvPr id="9" name="TextBox 8"/>
          <p:cNvSpPr txBox="1"/>
          <p:nvPr/>
        </p:nvSpPr>
        <p:spPr>
          <a:xfrm flipH="1">
            <a:off x="473877" y="3249656"/>
            <a:ext cx="8375449" cy="3416320"/>
          </a:xfrm>
          <a:prstGeom prst="rect">
            <a:avLst/>
          </a:prstGeom>
          <a:noFill/>
        </p:spPr>
        <p:txBody>
          <a:bodyPr wrap="square" rtlCol="0">
            <a:spAutoFit/>
          </a:bodyPr>
          <a:lstStyle/>
          <a:p>
            <a:r>
              <a:rPr lang="en-US" sz="2400" dirty="0" smtClean="0">
                <a:latin typeface="Arial" charset="0"/>
              </a:rPr>
              <a:t>“Lab ventilation” </a:t>
            </a:r>
            <a:r>
              <a:rPr lang="en-US" sz="2400" dirty="0">
                <a:latin typeface="Arial" charset="0"/>
              </a:rPr>
              <a:t>means that there is no air </a:t>
            </a:r>
            <a:r>
              <a:rPr lang="en-US" sz="2400" dirty="0" smtClean="0">
                <a:latin typeface="Arial" charset="0"/>
              </a:rPr>
              <a:t>recirculated. The amount of </a:t>
            </a:r>
            <a:r>
              <a:rPr lang="en-US" sz="2400" dirty="0">
                <a:latin typeface="Arial" charset="0"/>
              </a:rPr>
              <a:t>room ventilation </a:t>
            </a:r>
            <a:r>
              <a:rPr lang="en-US" sz="2400" dirty="0" smtClean="0">
                <a:latin typeface="Arial" charset="0"/>
              </a:rPr>
              <a:t>can vary:</a:t>
            </a:r>
            <a:endParaRPr lang="en-US" sz="2400" dirty="0">
              <a:latin typeface="Arial" charset="0"/>
            </a:endParaRPr>
          </a:p>
          <a:p>
            <a:pPr marL="557213" indent="-557213">
              <a:buFont typeface="+mj-lt"/>
              <a:buAutoNum type="arabicPeriod"/>
            </a:pPr>
            <a:r>
              <a:rPr lang="en-US" sz="2400" dirty="0">
                <a:solidFill>
                  <a:schemeClr val="accent2"/>
                </a:solidFill>
                <a:latin typeface="Arial" charset="0"/>
              </a:rPr>
              <a:t>No </a:t>
            </a:r>
            <a:r>
              <a:rPr lang="en-US" sz="2400" dirty="0" smtClean="0">
                <a:solidFill>
                  <a:schemeClr val="accent2"/>
                </a:solidFill>
                <a:latin typeface="Arial" charset="0"/>
              </a:rPr>
              <a:t>Lab Ventilation </a:t>
            </a:r>
            <a:r>
              <a:rPr lang="en-US" sz="2400" dirty="0">
                <a:solidFill>
                  <a:schemeClr val="accent2"/>
                </a:solidFill>
                <a:latin typeface="Arial" charset="0"/>
              </a:rPr>
              <a:t>Required </a:t>
            </a:r>
            <a:r>
              <a:rPr lang="en-US" sz="2400" dirty="0" smtClean="0">
                <a:latin typeface="Arial" charset="0"/>
              </a:rPr>
              <a:t>(0-3 </a:t>
            </a:r>
            <a:r>
              <a:rPr lang="en-US" sz="2400" dirty="0">
                <a:latin typeface="Arial" charset="0"/>
              </a:rPr>
              <a:t>air changes/hour)</a:t>
            </a:r>
          </a:p>
          <a:p>
            <a:pPr marL="557213" indent="-557213">
              <a:buFont typeface="+mj-lt"/>
              <a:buAutoNum type="arabicPeriod"/>
            </a:pPr>
            <a:r>
              <a:rPr lang="en-US" sz="2400" dirty="0">
                <a:solidFill>
                  <a:schemeClr val="accent2"/>
                </a:solidFill>
                <a:latin typeface="Arial" charset="0"/>
              </a:rPr>
              <a:t>General </a:t>
            </a:r>
            <a:r>
              <a:rPr lang="en-US" sz="2400" dirty="0" smtClean="0">
                <a:solidFill>
                  <a:schemeClr val="accent2"/>
                </a:solidFill>
                <a:latin typeface="Arial" charset="0"/>
              </a:rPr>
              <a:t>Lab Ventilation with appropriate volatile chemical storage </a:t>
            </a:r>
            <a:r>
              <a:rPr lang="en-US" sz="2400" dirty="0" smtClean="0">
                <a:latin typeface="Arial" charset="0"/>
              </a:rPr>
              <a:t>(</a:t>
            </a:r>
            <a:r>
              <a:rPr lang="en-US" sz="2400" dirty="0">
                <a:latin typeface="Arial" charset="0"/>
              </a:rPr>
              <a:t>6 or more air changes/hour)</a:t>
            </a:r>
          </a:p>
          <a:p>
            <a:pPr marL="557213" indent="-557213">
              <a:buFont typeface="+mj-lt"/>
              <a:buAutoNum type="arabicPeriod"/>
            </a:pPr>
            <a:r>
              <a:rPr lang="en-US" sz="2400" dirty="0" smtClean="0">
                <a:solidFill>
                  <a:schemeClr val="accent2"/>
                </a:solidFill>
                <a:latin typeface="Arial" charset="0"/>
              </a:rPr>
              <a:t>Local Ventilation or Fume Hood</a:t>
            </a:r>
            <a:r>
              <a:rPr lang="en-US" sz="2400" dirty="0">
                <a:solidFill>
                  <a:schemeClr val="accent2"/>
                </a:solidFill>
                <a:latin typeface="Arial" charset="0"/>
              </a:rPr>
              <a:t> </a:t>
            </a:r>
            <a:r>
              <a:rPr lang="en-US" sz="2400" dirty="0" smtClean="0">
                <a:latin typeface="Arial" charset="0"/>
              </a:rPr>
              <a:t>(&gt;</a:t>
            </a:r>
            <a:r>
              <a:rPr lang="en-US" sz="2400" dirty="0">
                <a:latin typeface="Arial" charset="0"/>
              </a:rPr>
              <a:t>40 </a:t>
            </a:r>
            <a:r>
              <a:rPr lang="en-US" sz="2400" dirty="0" smtClean="0">
                <a:latin typeface="Arial" charset="0"/>
              </a:rPr>
              <a:t>ACH, used </a:t>
            </a:r>
            <a:r>
              <a:rPr lang="en-US" sz="2400" dirty="0">
                <a:latin typeface="Arial" charset="0"/>
              </a:rPr>
              <a:t>for </a:t>
            </a:r>
            <a:r>
              <a:rPr lang="en-US" sz="2400" dirty="0" smtClean="0">
                <a:latin typeface="Arial" charset="0"/>
              </a:rPr>
              <a:t>gasses</a:t>
            </a:r>
            <a:r>
              <a:rPr lang="en-US" sz="2400" dirty="0">
                <a:latin typeface="Arial" charset="0"/>
              </a:rPr>
              <a:t>)</a:t>
            </a:r>
          </a:p>
          <a:p>
            <a:pPr marL="557213" indent="-557213">
              <a:buFont typeface="+mj-lt"/>
              <a:buAutoNum type="arabicPeriod"/>
            </a:pPr>
            <a:r>
              <a:rPr lang="en-US" sz="2400" dirty="0">
                <a:solidFill>
                  <a:schemeClr val="accent2"/>
                </a:solidFill>
                <a:latin typeface="Arial" charset="0"/>
              </a:rPr>
              <a:t>Outdoor Settings </a:t>
            </a:r>
            <a:r>
              <a:rPr lang="en-US" sz="2400" dirty="0" smtClean="0">
                <a:latin typeface="Arial" charset="0"/>
              </a:rPr>
              <a:t>(</a:t>
            </a:r>
            <a:r>
              <a:rPr lang="en-US" sz="2400" dirty="0">
                <a:latin typeface="Arial" charset="0"/>
              </a:rPr>
              <a:t>variable air changes, dependent on wind speed and direction</a:t>
            </a:r>
            <a:r>
              <a:rPr lang="en-US" sz="2400" dirty="0" smtClean="0">
                <a:latin typeface="Arial" charset="0"/>
              </a:rPr>
              <a:t>)</a:t>
            </a: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2200" y="1362570"/>
            <a:ext cx="2557715" cy="1660790"/>
          </a:xfrm>
          <a:prstGeom prst="rect">
            <a:avLst/>
          </a:prstGeom>
        </p:spPr>
      </p:pic>
    </p:spTree>
    <p:extLst>
      <p:ext uri="{BB962C8B-B14F-4D97-AF65-F5344CB8AC3E}">
        <p14:creationId xmlns:p14="http://schemas.microsoft.com/office/powerpoint/2010/main" val="18739962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467" y="207860"/>
            <a:ext cx="9036377" cy="646331"/>
          </a:xfrm>
          <a:prstGeom prst="rect">
            <a:avLst/>
          </a:prstGeom>
          <a:noFill/>
        </p:spPr>
        <p:txBody>
          <a:bodyPr wrap="square" rtlCol="0">
            <a:spAutoFit/>
          </a:bodyPr>
          <a:lstStyle/>
          <a:p>
            <a:pPr algn="ctr">
              <a:spcBef>
                <a:spcPct val="0"/>
              </a:spcBef>
            </a:pPr>
            <a:r>
              <a:rPr lang="en-US" sz="3600" b="1" dirty="0">
                <a:solidFill>
                  <a:schemeClr val="accent5">
                    <a:lumMod val="50000"/>
                  </a:schemeClr>
                </a:solidFill>
                <a:latin typeface="Arial" charset="0"/>
                <a:ea typeface="Arial" charset="0"/>
                <a:cs typeface="Arial" charset="0"/>
              </a:rPr>
              <a:t>Question 3: What PPE Do I Need?</a:t>
            </a:r>
          </a:p>
        </p:txBody>
      </p:sp>
      <p:cxnSp>
        <p:nvCxnSpPr>
          <p:cNvPr id="21" name="Straight Connector 20"/>
          <p:cNvCxnSpPr/>
          <p:nvPr/>
        </p:nvCxnSpPr>
        <p:spPr>
          <a:xfrm>
            <a:off x="0" y="1219200"/>
            <a:ext cx="9144000" cy="1588"/>
          </a:xfrm>
          <a:prstGeom prst="line">
            <a:avLst/>
          </a:prstGeom>
          <a:ln/>
        </p:spPr>
        <p:style>
          <a:lnRef idx="2">
            <a:schemeClr val="accent2"/>
          </a:lnRef>
          <a:fillRef idx="0">
            <a:schemeClr val="accent2"/>
          </a:fillRef>
          <a:effectRef idx="1">
            <a:schemeClr val="accent2"/>
          </a:effectRef>
          <a:fontRef idx="minor">
            <a:schemeClr val="tx1"/>
          </a:fontRef>
        </p:style>
      </p:cxn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1417" y="2448131"/>
            <a:ext cx="2527632" cy="3283595"/>
          </a:xfrm>
          <a:prstGeom prst="rect">
            <a:avLst/>
          </a:prstGeom>
        </p:spPr>
      </p:pic>
      <p:sp>
        <p:nvSpPr>
          <p:cNvPr id="8" name="TextBox 7"/>
          <p:cNvSpPr txBox="1"/>
          <p:nvPr/>
        </p:nvSpPr>
        <p:spPr>
          <a:xfrm flipH="1">
            <a:off x="482985" y="1585797"/>
            <a:ext cx="5304497" cy="5262979"/>
          </a:xfrm>
          <a:prstGeom prst="rect">
            <a:avLst/>
          </a:prstGeom>
          <a:noFill/>
        </p:spPr>
        <p:txBody>
          <a:bodyPr wrap="square" rtlCol="0">
            <a:spAutoFit/>
          </a:bodyPr>
          <a:lstStyle/>
          <a:p>
            <a:r>
              <a:rPr lang="en-US" sz="2800" dirty="0">
                <a:latin typeface="Arial" charset="0"/>
              </a:rPr>
              <a:t>Selecting Personal Protective Equipment (PPE) </a:t>
            </a:r>
            <a:r>
              <a:rPr lang="en-US" sz="2800" dirty="0" smtClean="0">
                <a:latin typeface="Arial" charset="0"/>
              </a:rPr>
              <a:t>requires balancing </a:t>
            </a:r>
            <a:r>
              <a:rPr lang="en-US" sz="2800" dirty="0">
                <a:latin typeface="Arial" charset="0"/>
              </a:rPr>
              <a:t>three factors</a:t>
            </a:r>
            <a:r>
              <a:rPr lang="en-US" sz="2800" dirty="0" smtClean="0">
                <a:latin typeface="Arial" charset="0"/>
              </a:rPr>
              <a:t>:</a:t>
            </a:r>
            <a:endParaRPr lang="en-US" sz="2800" dirty="0">
              <a:latin typeface="Arial" charset="0"/>
            </a:endParaRPr>
          </a:p>
          <a:p>
            <a:pPr marL="557213" indent="-557213">
              <a:buFont typeface="+mj-lt"/>
              <a:buAutoNum type="arabicPeriod"/>
            </a:pPr>
            <a:r>
              <a:rPr lang="en-US" sz="2800" dirty="0">
                <a:latin typeface="Arial" charset="0"/>
              </a:rPr>
              <a:t>The hazards of the chemicals </a:t>
            </a:r>
            <a:r>
              <a:rPr lang="en-US" sz="2800" dirty="0" smtClean="0">
                <a:latin typeface="Arial" charset="0"/>
              </a:rPr>
              <a:t>used</a:t>
            </a:r>
            <a:endParaRPr lang="en-US" sz="2800" dirty="0">
              <a:latin typeface="Arial" charset="0"/>
            </a:endParaRPr>
          </a:p>
          <a:p>
            <a:pPr marL="557213" indent="-557213">
              <a:buFont typeface="+mj-lt"/>
              <a:buAutoNum type="arabicPeriod"/>
            </a:pPr>
            <a:r>
              <a:rPr lang="en-US" sz="2800" dirty="0">
                <a:latin typeface="Arial" charset="0"/>
              </a:rPr>
              <a:t>The scenario of concern </a:t>
            </a:r>
            <a:r>
              <a:rPr lang="en-US" sz="2800" dirty="0" smtClean="0">
                <a:latin typeface="Arial" charset="0"/>
              </a:rPr>
              <a:t>(e.g. spill, incidental contact, contamination control)</a:t>
            </a:r>
            <a:endParaRPr lang="en-US" sz="2800" dirty="0">
              <a:latin typeface="Arial" charset="0"/>
            </a:endParaRPr>
          </a:p>
          <a:p>
            <a:pPr marL="557213" indent="-557213">
              <a:buFont typeface="+mj-lt"/>
              <a:buAutoNum type="arabicPeriod"/>
            </a:pPr>
            <a:r>
              <a:rPr lang="en-US" sz="2800" dirty="0" smtClean="0">
                <a:latin typeface="Arial" charset="0"/>
              </a:rPr>
              <a:t>The ergonomics of the </a:t>
            </a:r>
            <a:r>
              <a:rPr lang="en-US" sz="2800" dirty="0">
                <a:latin typeface="Arial" charset="0"/>
              </a:rPr>
              <a:t>PPE </a:t>
            </a:r>
            <a:r>
              <a:rPr lang="en-US" sz="2800" dirty="0" smtClean="0">
                <a:latin typeface="Arial" charset="0"/>
              </a:rPr>
              <a:t>for the person using it: fit, dexterity, fatigue</a:t>
            </a:r>
          </a:p>
          <a:p>
            <a:endParaRPr lang="en-US" sz="2800" dirty="0" smtClean="0">
              <a:latin typeface="Arial" charset="0"/>
            </a:endParaRPr>
          </a:p>
        </p:txBody>
      </p:sp>
    </p:spTree>
    <p:extLst>
      <p:ext uri="{BB962C8B-B14F-4D97-AF65-F5344CB8AC3E}">
        <p14:creationId xmlns:p14="http://schemas.microsoft.com/office/powerpoint/2010/main" val="15902571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0263"/>
            <a:ext cx="9036377" cy="1200329"/>
          </a:xfrm>
          <a:prstGeom prst="rect">
            <a:avLst/>
          </a:prstGeom>
          <a:noFill/>
        </p:spPr>
        <p:txBody>
          <a:bodyPr wrap="square" rtlCol="0">
            <a:spAutoFit/>
          </a:bodyPr>
          <a:lstStyle/>
          <a:p>
            <a:pPr algn="ctr">
              <a:spcBef>
                <a:spcPct val="0"/>
              </a:spcBef>
            </a:pPr>
            <a:r>
              <a:rPr lang="en-US" sz="3600" b="1" dirty="0">
                <a:solidFill>
                  <a:schemeClr val="accent5">
                    <a:lumMod val="50000"/>
                  </a:schemeClr>
                </a:solidFill>
                <a:latin typeface="Arial" charset="0"/>
                <a:ea typeface="Arial" charset="0"/>
                <a:cs typeface="Arial" charset="0"/>
              </a:rPr>
              <a:t>Question 4: </a:t>
            </a:r>
            <a:br>
              <a:rPr lang="en-US" sz="3600" b="1" dirty="0">
                <a:solidFill>
                  <a:schemeClr val="accent5">
                    <a:lumMod val="50000"/>
                  </a:schemeClr>
                </a:solidFill>
                <a:latin typeface="Arial" charset="0"/>
                <a:ea typeface="Arial" charset="0"/>
                <a:cs typeface="Arial" charset="0"/>
              </a:rPr>
            </a:br>
            <a:r>
              <a:rPr lang="en-US" sz="3600" b="1" dirty="0">
                <a:solidFill>
                  <a:schemeClr val="accent5">
                    <a:lumMod val="50000"/>
                  </a:schemeClr>
                </a:solidFill>
                <a:latin typeface="Arial" charset="0"/>
                <a:ea typeface="Arial" charset="0"/>
                <a:cs typeface="Arial" charset="0"/>
              </a:rPr>
              <a:t>What Emergencies Should I Plan For?</a:t>
            </a:r>
          </a:p>
        </p:txBody>
      </p:sp>
      <p:cxnSp>
        <p:nvCxnSpPr>
          <p:cNvPr id="21" name="Straight Connector 20"/>
          <p:cNvCxnSpPr/>
          <p:nvPr/>
        </p:nvCxnSpPr>
        <p:spPr>
          <a:xfrm>
            <a:off x="0" y="1219200"/>
            <a:ext cx="9144000" cy="1588"/>
          </a:xfrm>
          <a:prstGeom prst="line">
            <a:avLst/>
          </a:prstGeom>
          <a:ln/>
        </p:spPr>
        <p:style>
          <a:lnRef idx="2">
            <a:schemeClr val="accent2"/>
          </a:lnRef>
          <a:fillRef idx="0">
            <a:schemeClr val="accent2"/>
          </a:fillRef>
          <a:effectRef idx="1">
            <a:schemeClr val="accent2"/>
          </a:effectRef>
          <a:fontRef idx="minor">
            <a:schemeClr val="tx1"/>
          </a:fontRef>
        </p:style>
      </p:cxnSp>
      <p:sp>
        <p:nvSpPr>
          <p:cNvPr id="8" name="TextBox 7"/>
          <p:cNvSpPr txBox="1"/>
          <p:nvPr/>
        </p:nvSpPr>
        <p:spPr>
          <a:xfrm flipH="1">
            <a:off x="482982" y="1561219"/>
            <a:ext cx="8252225" cy="5016758"/>
          </a:xfrm>
          <a:prstGeom prst="rect">
            <a:avLst/>
          </a:prstGeom>
          <a:noFill/>
        </p:spPr>
        <p:txBody>
          <a:bodyPr wrap="square" rtlCol="0">
            <a:spAutoFit/>
          </a:bodyPr>
          <a:lstStyle/>
          <a:p>
            <a:pPr defTabSz="1333500">
              <a:spcBef>
                <a:spcPct val="0"/>
              </a:spcBef>
            </a:pPr>
            <a:r>
              <a:rPr lang="en-US" sz="3200" dirty="0" smtClean="0">
                <a:latin typeface="Arial" charset="0"/>
                <a:cs typeface="Arial" charset="0"/>
              </a:rPr>
              <a:t>Develop Emergency Plans for:</a:t>
            </a:r>
          </a:p>
          <a:p>
            <a:pPr defTabSz="1333500">
              <a:spcBef>
                <a:spcPct val="0"/>
              </a:spcBef>
            </a:pPr>
            <a:endParaRPr lang="en-US" sz="3200" dirty="0" smtClean="0">
              <a:latin typeface="Arial" charset="0"/>
              <a:cs typeface="Arial" charset="0"/>
            </a:endParaRPr>
          </a:p>
          <a:p>
            <a:pPr marL="342900" indent="-342900" defTabSz="1333500">
              <a:spcBef>
                <a:spcPct val="0"/>
              </a:spcBef>
              <a:buFont typeface="Arial" charset="0"/>
              <a:buChar char="•"/>
            </a:pPr>
            <a:r>
              <a:rPr lang="en-US" sz="3200" dirty="0" smtClean="0">
                <a:latin typeface="Arial" charset="0"/>
                <a:cs typeface="Arial" charset="0"/>
              </a:rPr>
              <a:t>Fires</a:t>
            </a:r>
            <a:endParaRPr lang="en-US" sz="3200" dirty="0">
              <a:latin typeface="Arial" charset="0"/>
              <a:cs typeface="Arial" charset="0"/>
            </a:endParaRPr>
          </a:p>
          <a:p>
            <a:pPr marL="342900" indent="-342900" defTabSz="1333500">
              <a:spcBef>
                <a:spcPct val="0"/>
              </a:spcBef>
              <a:buFont typeface="Arial" charset="0"/>
              <a:buChar char="•"/>
            </a:pPr>
            <a:r>
              <a:rPr lang="en-US" sz="3200" dirty="0" smtClean="0">
                <a:latin typeface="Arial" charset="0"/>
                <a:cs typeface="Arial" charset="0"/>
              </a:rPr>
              <a:t>Medical emergencies</a:t>
            </a:r>
            <a:endParaRPr lang="en-US" sz="3200" dirty="0">
              <a:latin typeface="Arial" charset="0"/>
              <a:cs typeface="Arial" charset="0"/>
            </a:endParaRPr>
          </a:p>
          <a:p>
            <a:pPr marL="342900" indent="-342900" defTabSz="1333500">
              <a:spcBef>
                <a:spcPct val="0"/>
              </a:spcBef>
              <a:buFont typeface="Arial" charset="0"/>
              <a:buChar char="•"/>
            </a:pPr>
            <a:r>
              <a:rPr lang="en-US" sz="3200" dirty="0" smtClean="0">
                <a:latin typeface="Arial" charset="0"/>
                <a:cs typeface="Arial" charset="0"/>
              </a:rPr>
              <a:t>Hazmat spills</a:t>
            </a:r>
          </a:p>
          <a:p>
            <a:pPr marL="342900" indent="-342900" defTabSz="1333500">
              <a:spcBef>
                <a:spcPct val="0"/>
              </a:spcBef>
              <a:buFont typeface="Arial" charset="0"/>
              <a:buChar char="•"/>
            </a:pPr>
            <a:r>
              <a:rPr lang="en-US" sz="3200" dirty="0" smtClean="0">
                <a:latin typeface="Arial" charset="0"/>
                <a:cs typeface="Arial" charset="0"/>
              </a:rPr>
              <a:t>To account for cultural challenges</a:t>
            </a:r>
          </a:p>
          <a:p>
            <a:pPr defTabSz="1333500">
              <a:spcBef>
                <a:spcPct val="0"/>
              </a:spcBef>
            </a:pPr>
            <a:endParaRPr lang="en-US" sz="3200" dirty="0" smtClean="0">
              <a:latin typeface="Arial" charset="0"/>
              <a:cs typeface="Arial" charset="0"/>
            </a:endParaRPr>
          </a:p>
          <a:p>
            <a:pPr defTabSz="1333500">
              <a:spcBef>
                <a:spcPct val="0"/>
              </a:spcBef>
            </a:pPr>
            <a:endParaRPr lang="en-US" sz="3200" dirty="0">
              <a:latin typeface="Arial" charset="0"/>
              <a:cs typeface="Arial" charset="0"/>
            </a:endParaRPr>
          </a:p>
          <a:p>
            <a:pPr defTabSz="1333500">
              <a:spcBef>
                <a:spcPct val="0"/>
              </a:spcBef>
            </a:pPr>
            <a:r>
              <a:rPr lang="en-US" sz="3200" dirty="0" smtClean="0">
                <a:latin typeface="Arial" charset="0"/>
                <a:cs typeface="Arial" charset="0"/>
              </a:rPr>
              <a:t>All plans should be coordinated with local response agencies.</a:t>
            </a:r>
          </a:p>
        </p:txBody>
      </p:sp>
      <p:pic>
        <p:nvPicPr>
          <p:cNvPr id="9" name="Picture 8"/>
          <p:cNvPicPr>
            <a:picLocks noChangeAspect="1"/>
          </p:cNvPicPr>
          <p:nvPr/>
        </p:nvPicPr>
        <p:blipFill>
          <a:blip r:embed="rId3"/>
          <a:stretch>
            <a:fillRect/>
          </a:stretch>
        </p:blipFill>
        <p:spPr>
          <a:xfrm>
            <a:off x="5986950" y="1960257"/>
            <a:ext cx="2748257" cy="1823111"/>
          </a:xfrm>
          <a:prstGeom prst="rect">
            <a:avLst/>
          </a:prstGeom>
        </p:spPr>
      </p:pic>
    </p:spTree>
    <p:extLst>
      <p:ext uri="{BB962C8B-B14F-4D97-AF65-F5344CB8AC3E}">
        <p14:creationId xmlns:p14="http://schemas.microsoft.com/office/powerpoint/2010/main" val="873590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495"/>
            <a:ext cx="8229600" cy="1143000"/>
          </a:xfrm>
        </p:spPr>
        <p:txBody>
          <a:bodyPr>
            <a:normAutofit/>
          </a:bodyPr>
          <a:lstStyle/>
          <a:p>
            <a:r>
              <a:rPr lang="en-US" sz="3600" b="1" dirty="0">
                <a:solidFill>
                  <a:schemeClr val="accent5">
                    <a:lumMod val="50000"/>
                  </a:schemeClr>
                </a:solidFill>
                <a:ea typeface="Geneva" pitchFamily="-109" charset="0"/>
                <a:cs typeface="Geneva" pitchFamily="-109" charset="0"/>
              </a:rPr>
              <a:t>American Chemical Society</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14974" y="3100647"/>
            <a:ext cx="2671826" cy="861753"/>
          </a:xfrm>
          <a:prstGeom prst="rect">
            <a:avLst/>
          </a:prstGeom>
          <a:noFill/>
        </p:spPr>
      </p:pic>
      <p:cxnSp>
        <p:nvCxnSpPr>
          <p:cNvPr id="16" name="Straight Connector 15"/>
          <p:cNvCxnSpPr/>
          <p:nvPr/>
        </p:nvCxnSpPr>
        <p:spPr>
          <a:xfrm>
            <a:off x="0" y="1219200"/>
            <a:ext cx="9144000" cy="1588"/>
          </a:xfrm>
          <a:prstGeom prst="line">
            <a:avLst/>
          </a:prstGeom>
          <a:ln/>
        </p:spPr>
        <p:style>
          <a:lnRef idx="2">
            <a:schemeClr val="accent2"/>
          </a:lnRef>
          <a:fillRef idx="0">
            <a:schemeClr val="accent2"/>
          </a:fillRef>
          <a:effectRef idx="1">
            <a:schemeClr val="accent2"/>
          </a:effectRef>
          <a:fontRef idx="minor">
            <a:schemeClr val="tx1"/>
          </a:fontRef>
        </p:style>
      </p:cxnSp>
      <p:sp>
        <p:nvSpPr>
          <p:cNvPr id="11" name="Content Placeholder 2"/>
          <p:cNvSpPr>
            <a:spLocks noGrp="1"/>
          </p:cNvSpPr>
          <p:nvPr>
            <p:ph idx="1"/>
          </p:nvPr>
        </p:nvSpPr>
        <p:spPr>
          <a:xfrm>
            <a:off x="152400" y="1371600"/>
            <a:ext cx="5029200" cy="5181600"/>
          </a:xfrm>
        </p:spPr>
        <p:txBody>
          <a:bodyPr>
            <a:noAutofit/>
          </a:bodyPr>
          <a:lstStyle/>
          <a:p>
            <a:r>
              <a:rPr lang="en-US" sz="2200" dirty="0" smtClean="0">
                <a:ea typeface="Arial" charset="0"/>
                <a:cs typeface="Arial" charset="0"/>
              </a:rPr>
              <a:t>The ACS has over 150,000 members from academia, industry and government.</a:t>
            </a:r>
          </a:p>
          <a:p>
            <a:r>
              <a:rPr lang="en-US" sz="2200" dirty="0" smtClean="0">
                <a:ea typeface="Arial" charset="0"/>
                <a:cs typeface="Arial" charset="0"/>
              </a:rPr>
              <a:t>It publishes 50+ academic journals, C&amp;E News and Chemical Abstracts Services; it also has </a:t>
            </a:r>
            <a:r>
              <a:rPr lang="en-US" sz="2200" b="1" i="1" dirty="0" smtClean="0">
                <a:solidFill>
                  <a:schemeClr val="accent2"/>
                </a:solidFill>
                <a:ea typeface="Arial" charset="0"/>
                <a:cs typeface="Arial" charset="0"/>
              </a:rPr>
              <a:t>advocacy</a:t>
            </a:r>
            <a:r>
              <a:rPr lang="en-US" sz="2200" dirty="0" smtClean="0">
                <a:solidFill>
                  <a:schemeClr val="accent2"/>
                </a:solidFill>
                <a:ea typeface="Arial" charset="0"/>
                <a:cs typeface="Arial" charset="0"/>
              </a:rPr>
              <a:t> </a:t>
            </a:r>
            <a:r>
              <a:rPr lang="en-US" sz="2200" dirty="0" smtClean="0">
                <a:ea typeface="Arial" charset="0"/>
                <a:cs typeface="Arial" charset="0"/>
              </a:rPr>
              <a:t>and </a:t>
            </a:r>
            <a:r>
              <a:rPr lang="en-US" sz="2200" b="1" i="1" dirty="0" smtClean="0">
                <a:solidFill>
                  <a:schemeClr val="accent2"/>
                </a:solidFill>
                <a:ea typeface="Arial" charset="0"/>
                <a:cs typeface="Arial" charset="0"/>
              </a:rPr>
              <a:t>leadership</a:t>
            </a:r>
            <a:r>
              <a:rPr lang="en-US" sz="2200" dirty="0" smtClean="0">
                <a:solidFill>
                  <a:schemeClr val="accent2"/>
                </a:solidFill>
                <a:ea typeface="Arial" charset="0"/>
                <a:cs typeface="Arial" charset="0"/>
              </a:rPr>
              <a:t> </a:t>
            </a:r>
            <a:r>
              <a:rPr lang="en-US" sz="2200" dirty="0" smtClean="0">
                <a:ea typeface="Arial" charset="0"/>
                <a:cs typeface="Arial" charset="0"/>
              </a:rPr>
              <a:t>roles in the chemical enterprise.</a:t>
            </a:r>
            <a:endParaRPr lang="en-US" sz="2200" dirty="0">
              <a:ea typeface="Arial" charset="0"/>
              <a:cs typeface="Arial" charset="0"/>
            </a:endParaRPr>
          </a:p>
          <a:p>
            <a:r>
              <a:rPr lang="en-US" sz="2200" dirty="0" smtClean="0">
                <a:ea typeface="Arial" charset="0"/>
                <a:cs typeface="Arial" charset="0"/>
              </a:rPr>
              <a:t>Its structure is similar to academia: </a:t>
            </a:r>
          </a:p>
          <a:p>
            <a:pPr lvl="1"/>
            <a:r>
              <a:rPr lang="en-US" sz="1800" b="1" i="1" dirty="0" smtClean="0">
                <a:solidFill>
                  <a:schemeClr val="accent2"/>
                </a:solidFill>
                <a:ea typeface="Arial" charset="0"/>
                <a:cs typeface="Arial" charset="0"/>
              </a:rPr>
              <a:t>32 technical divisions </a:t>
            </a:r>
            <a:r>
              <a:rPr lang="en-US" sz="1800" i="1" dirty="0" smtClean="0">
                <a:ea typeface="Arial" charset="0"/>
                <a:cs typeface="Arial" charset="0"/>
              </a:rPr>
              <a:t>(analogous to departments), </a:t>
            </a:r>
          </a:p>
          <a:p>
            <a:pPr lvl="1"/>
            <a:r>
              <a:rPr lang="en-US" sz="1800" b="1" i="1" dirty="0" smtClean="0">
                <a:solidFill>
                  <a:schemeClr val="accent2"/>
                </a:solidFill>
                <a:ea typeface="Arial" charset="0"/>
                <a:cs typeface="Arial" charset="0"/>
              </a:rPr>
              <a:t>42 governance</a:t>
            </a:r>
            <a:r>
              <a:rPr lang="en-US" sz="1800" i="1" dirty="0" smtClean="0">
                <a:ea typeface="Arial" charset="0"/>
                <a:cs typeface="Arial" charset="0"/>
              </a:rPr>
              <a:t> </a:t>
            </a:r>
            <a:r>
              <a:rPr lang="en-US" sz="1800" b="1" i="1" dirty="0">
                <a:solidFill>
                  <a:schemeClr val="accent2"/>
                </a:solidFill>
                <a:ea typeface="Arial" charset="0"/>
                <a:cs typeface="Arial" charset="0"/>
              </a:rPr>
              <a:t>committees</a:t>
            </a:r>
            <a:r>
              <a:rPr lang="en-US" sz="1800" i="1" dirty="0" smtClean="0">
                <a:ea typeface="Arial" charset="0"/>
                <a:cs typeface="Arial" charset="0"/>
              </a:rPr>
              <a:t> </a:t>
            </a:r>
            <a:br>
              <a:rPr lang="en-US" sz="1800" i="1" dirty="0" smtClean="0">
                <a:ea typeface="Arial" charset="0"/>
                <a:cs typeface="Arial" charset="0"/>
              </a:rPr>
            </a:br>
            <a:r>
              <a:rPr lang="en-US" sz="1800" i="1" dirty="0" smtClean="0">
                <a:ea typeface="Arial" charset="0"/>
                <a:cs typeface="Arial" charset="0"/>
              </a:rPr>
              <a:t>(analogous to a Faculty Senate)</a:t>
            </a:r>
            <a:r>
              <a:rPr lang="en-US" sz="1800" dirty="0" smtClean="0">
                <a:ea typeface="Arial" charset="0"/>
                <a:cs typeface="Arial" charset="0"/>
              </a:rPr>
              <a:t> and </a:t>
            </a:r>
          </a:p>
          <a:p>
            <a:pPr lvl="1"/>
            <a:r>
              <a:rPr lang="en-US" sz="1800" b="1" i="1" dirty="0">
                <a:solidFill>
                  <a:schemeClr val="accent2"/>
                </a:solidFill>
                <a:ea typeface="Arial" charset="0"/>
                <a:cs typeface="Arial" charset="0"/>
              </a:rPr>
              <a:t>S</a:t>
            </a:r>
            <a:r>
              <a:rPr lang="en-US" sz="1800" b="1" i="1" dirty="0" smtClean="0">
                <a:solidFill>
                  <a:schemeClr val="accent2"/>
                </a:solidFill>
                <a:ea typeface="Arial" charset="0"/>
                <a:cs typeface="Arial" charset="0"/>
              </a:rPr>
              <a:t>taff</a:t>
            </a:r>
            <a:r>
              <a:rPr lang="en-US" sz="1800" i="1" dirty="0" smtClean="0">
                <a:ea typeface="Arial" charset="0"/>
                <a:cs typeface="Arial" charset="0"/>
              </a:rPr>
              <a:t> </a:t>
            </a:r>
            <a:r>
              <a:rPr lang="en-US" sz="1800" i="1" dirty="0">
                <a:ea typeface="Arial" charset="0"/>
                <a:cs typeface="Arial" charset="0"/>
              </a:rPr>
              <a:t>(analogous </a:t>
            </a:r>
            <a:r>
              <a:rPr lang="en-US" sz="1800" i="1" dirty="0" smtClean="0">
                <a:ea typeface="Arial" charset="0"/>
                <a:cs typeface="Arial" charset="0"/>
              </a:rPr>
              <a:t>to administration) </a:t>
            </a:r>
            <a:r>
              <a:rPr lang="en-US" sz="1800" dirty="0" smtClean="0">
                <a:ea typeface="Arial" charset="0"/>
                <a:cs typeface="Arial" charset="0"/>
              </a:rPr>
              <a:t>headquartered in Washington DC and Columbus, Ohio.</a:t>
            </a:r>
          </a:p>
        </p:txBody>
      </p:sp>
    </p:spTree>
    <p:extLst>
      <p:ext uri="{BB962C8B-B14F-4D97-AF65-F5344CB8AC3E}">
        <p14:creationId xmlns:p14="http://schemas.microsoft.com/office/powerpoint/2010/main" val="175437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additive="base">
                                        <p:cTn id="15"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 calcmode="lin" valueType="num">
                                      <p:cBhvr additive="base">
                                        <p:cTn id="19"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 calcmode="lin" valueType="num">
                                      <p:cBhvr additive="base">
                                        <p:cTn id="23"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 calcmode="lin" valueType="num">
                                      <p:cBhvr additive="base">
                                        <p:cTn id="27"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25" y="224070"/>
            <a:ext cx="9036377" cy="646331"/>
          </a:xfrm>
          <a:prstGeom prst="rect">
            <a:avLst/>
          </a:prstGeom>
          <a:noFill/>
        </p:spPr>
        <p:txBody>
          <a:bodyPr wrap="square" rtlCol="0">
            <a:spAutoFit/>
          </a:bodyPr>
          <a:lstStyle/>
          <a:p>
            <a:pPr algn="ctr">
              <a:spcBef>
                <a:spcPct val="0"/>
              </a:spcBef>
            </a:pPr>
            <a:r>
              <a:rPr lang="en-US" sz="3600" b="1" dirty="0">
                <a:solidFill>
                  <a:schemeClr val="accent5">
                    <a:lumMod val="50000"/>
                  </a:schemeClr>
                </a:solidFill>
                <a:latin typeface="Arial" charset="0"/>
                <a:ea typeface="Arial" charset="0"/>
                <a:cs typeface="Arial" charset="0"/>
              </a:rPr>
              <a:t>Question 5: What Will I Do With Wastes?</a:t>
            </a:r>
          </a:p>
        </p:txBody>
      </p:sp>
      <p:cxnSp>
        <p:nvCxnSpPr>
          <p:cNvPr id="21" name="Straight Connector 20"/>
          <p:cNvCxnSpPr/>
          <p:nvPr/>
        </p:nvCxnSpPr>
        <p:spPr>
          <a:xfrm>
            <a:off x="0" y="1219200"/>
            <a:ext cx="9144000" cy="1588"/>
          </a:xfrm>
          <a:prstGeom prst="line">
            <a:avLst/>
          </a:prstGeom>
          <a:ln/>
        </p:spPr>
        <p:style>
          <a:lnRef idx="2">
            <a:schemeClr val="accent2"/>
          </a:lnRef>
          <a:fillRef idx="0">
            <a:schemeClr val="accent2"/>
          </a:fillRef>
          <a:effectRef idx="1">
            <a:schemeClr val="accent2"/>
          </a:effectRef>
          <a:fontRef idx="minor">
            <a:schemeClr val="tx1"/>
          </a:fontRef>
        </p:style>
      </p:cxnSp>
      <p:sp>
        <p:nvSpPr>
          <p:cNvPr id="8" name="TextBox 7"/>
          <p:cNvSpPr txBox="1"/>
          <p:nvPr/>
        </p:nvSpPr>
        <p:spPr>
          <a:xfrm flipH="1">
            <a:off x="337509" y="1348800"/>
            <a:ext cx="8591337" cy="5016758"/>
          </a:xfrm>
          <a:prstGeom prst="rect">
            <a:avLst/>
          </a:prstGeom>
          <a:noFill/>
        </p:spPr>
        <p:txBody>
          <a:bodyPr wrap="square" rtlCol="0">
            <a:spAutoFit/>
          </a:bodyPr>
          <a:lstStyle/>
          <a:p>
            <a:r>
              <a:rPr lang="en-US" sz="3200" dirty="0">
                <a:latin typeface="Arial" charset="0"/>
              </a:rPr>
              <a:t>It is important to check with the host </a:t>
            </a:r>
            <a:r>
              <a:rPr lang="en-US" sz="3200" dirty="0" smtClean="0">
                <a:latin typeface="Arial" charset="0"/>
              </a:rPr>
              <a:t>institution before </a:t>
            </a:r>
            <a:r>
              <a:rPr lang="en-US" sz="3200" dirty="0">
                <a:latin typeface="Arial" charset="0"/>
              </a:rPr>
              <a:t>the </a:t>
            </a:r>
            <a:r>
              <a:rPr lang="en-US" sz="3200" dirty="0" smtClean="0">
                <a:latin typeface="Arial" charset="0"/>
              </a:rPr>
              <a:t>work is done to </a:t>
            </a:r>
            <a:r>
              <a:rPr lang="en-US" sz="3200" dirty="0">
                <a:latin typeface="Arial" charset="0"/>
              </a:rPr>
              <a:t>know what waste streams they are prepared to accept </a:t>
            </a:r>
            <a:endParaRPr lang="en-US" sz="3200" dirty="0" smtClean="0">
              <a:latin typeface="Arial" charset="0"/>
            </a:endParaRPr>
          </a:p>
          <a:p>
            <a:endParaRPr lang="en-US" sz="3200" dirty="0">
              <a:solidFill>
                <a:srgbClr val="FF0000"/>
              </a:solidFill>
              <a:latin typeface="Arial" charset="0"/>
            </a:endParaRPr>
          </a:p>
          <a:p>
            <a:r>
              <a:rPr lang="en-US" sz="3200" dirty="0">
                <a:solidFill>
                  <a:srgbClr val="FF0000"/>
                </a:solidFill>
                <a:latin typeface="Arial" charset="0"/>
              </a:rPr>
              <a:t>Consider These Wastes</a:t>
            </a:r>
            <a:r>
              <a:rPr lang="en-US" sz="3200" dirty="0" smtClean="0">
                <a:solidFill>
                  <a:srgbClr val="FF0000"/>
                </a:solidFill>
                <a:latin typeface="Arial" charset="0"/>
              </a:rPr>
              <a:t>:</a:t>
            </a:r>
            <a:endParaRPr lang="en-US" sz="3200" dirty="0">
              <a:solidFill>
                <a:srgbClr val="FF0000"/>
              </a:solidFill>
              <a:latin typeface="Arial" charset="0"/>
            </a:endParaRPr>
          </a:p>
          <a:p>
            <a:r>
              <a:rPr lang="en-US" sz="3200" dirty="0">
                <a:latin typeface="Arial" charset="0"/>
              </a:rPr>
              <a:t>• Chemicals</a:t>
            </a:r>
          </a:p>
          <a:p>
            <a:r>
              <a:rPr lang="en-US" sz="3200" dirty="0">
                <a:latin typeface="Arial" charset="0"/>
              </a:rPr>
              <a:t>• Biological materials</a:t>
            </a:r>
          </a:p>
          <a:p>
            <a:r>
              <a:rPr lang="en-US" sz="3200" dirty="0">
                <a:latin typeface="Arial" charset="0"/>
              </a:rPr>
              <a:t>• Contaminated lab materials</a:t>
            </a:r>
          </a:p>
          <a:p>
            <a:r>
              <a:rPr lang="en-US" sz="3200" dirty="0">
                <a:latin typeface="Arial" charset="0"/>
              </a:rPr>
              <a:t>• Broken glassware</a:t>
            </a:r>
          </a:p>
          <a:p>
            <a:r>
              <a:rPr lang="en-US" sz="3200" dirty="0">
                <a:latin typeface="Arial" charset="0"/>
              </a:rPr>
              <a:t>• General trash &amp; </a:t>
            </a:r>
            <a:r>
              <a:rPr lang="en-US" sz="3200" dirty="0" smtClean="0">
                <a:latin typeface="Arial" charset="0"/>
              </a:rPr>
              <a:t>recycling</a:t>
            </a:r>
            <a:endParaRPr lang="en-US" sz="3200" dirty="0">
              <a:latin typeface="Arial"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94218" y="3775625"/>
            <a:ext cx="3131000" cy="2079169"/>
          </a:xfrm>
          <a:prstGeom prst="rect">
            <a:avLst/>
          </a:prstGeom>
        </p:spPr>
      </p:pic>
    </p:spTree>
    <p:extLst>
      <p:ext uri="{BB962C8B-B14F-4D97-AF65-F5344CB8AC3E}">
        <p14:creationId xmlns:p14="http://schemas.microsoft.com/office/powerpoint/2010/main" val="17126284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 name="Title 1"/>
          <p:cNvSpPr txBox="1">
            <a:spLocks/>
          </p:cNvSpPr>
          <p:nvPr/>
        </p:nvSpPr>
        <p:spPr bwMode="auto">
          <a:xfrm>
            <a:off x="76200" y="736600"/>
            <a:ext cx="9067800" cy="9733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lang="en-US" sz="3600" b="1" dirty="0" smtClean="0">
                <a:solidFill>
                  <a:srgbClr val="507281"/>
                </a:solidFill>
                <a:latin typeface="Arial" charset="0"/>
              </a:rPr>
              <a:t>Cultural Challenges and Tools</a:t>
            </a:r>
            <a:endParaRPr lang="en-US" sz="2400" b="1" dirty="0" smtClean="0">
              <a:solidFill>
                <a:srgbClr val="507281"/>
              </a:solidFill>
              <a:latin typeface="Arial" charset="0"/>
            </a:endParaRPr>
          </a:p>
        </p:txBody>
      </p:sp>
      <p:sp>
        <p:nvSpPr>
          <p:cNvPr id="7" name="Rectangle 6"/>
          <p:cNvSpPr/>
          <p:nvPr/>
        </p:nvSpPr>
        <p:spPr>
          <a:xfrm>
            <a:off x="0" y="0"/>
            <a:ext cx="9144000" cy="304800"/>
          </a:xfrm>
          <a:prstGeom prst="rect">
            <a:avLst/>
          </a:prstGeom>
          <a:solidFill>
            <a:srgbClr val="CE112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E1126"/>
              </a:solidFill>
              <a:latin typeface="Arial"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6796" y="1878075"/>
            <a:ext cx="2426716" cy="4548939"/>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88461" y="2033523"/>
            <a:ext cx="4366730" cy="4032504"/>
          </a:xfrm>
          <a:prstGeom prst="rect">
            <a:avLst/>
          </a:prstGeom>
        </p:spPr>
      </p:pic>
    </p:spTree>
    <p:extLst>
      <p:ext uri="{BB962C8B-B14F-4D97-AF65-F5344CB8AC3E}">
        <p14:creationId xmlns:p14="http://schemas.microsoft.com/office/powerpoint/2010/main" val="4613069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Straight Connector 73"/>
          <p:cNvCxnSpPr/>
          <p:nvPr/>
        </p:nvCxnSpPr>
        <p:spPr>
          <a:xfrm>
            <a:off x="0" y="1074205"/>
            <a:ext cx="9144000" cy="1588"/>
          </a:xfrm>
          <a:prstGeom prst="line">
            <a:avLst/>
          </a:prstGeom>
          <a:ln/>
        </p:spPr>
        <p:style>
          <a:lnRef idx="2">
            <a:schemeClr val="accent2"/>
          </a:lnRef>
          <a:fillRef idx="0">
            <a:schemeClr val="accent2"/>
          </a:fillRef>
          <a:effectRef idx="1">
            <a:schemeClr val="accent2"/>
          </a:effectRef>
          <a:fontRef idx="minor">
            <a:schemeClr val="tx1"/>
          </a:fontRef>
        </p:style>
      </p:cxnSp>
      <p:sp>
        <p:nvSpPr>
          <p:cNvPr id="4" name="TextBox 3"/>
          <p:cNvSpPr txBox="1"/>
          <p:nvPr/>
        </p:nvSpPr>
        <p:spPr>
          <a:xfrm>
            <a:off x="834805" y="905815"/>
            <a:ext cx="184666" cy="369332"/>
          </a:xfrm>
          <a:prstGeom prst="rect">
            <a:avLst/>
          </a:prstGeom>
          <a:noFill/>
        </p:spPr>
        <p:txBody>
          <a:bodyPr wrap="none" rtlCol="0">
            <a:spAutoFit/>
          </a:bodyPr>
          <a:lstStyle/>
          <a:p>
            <a:endParaRPr lang="en-US" dirty="0">
              <a:latin typeface="Arial" charset="0"/>
            </a:endParaRPr>
          </a:p>
        </p:txBody>
      </p:sp>
      <p:sp>
        <p:nvSpPr>
          <p:cNvPr id="9" name="Title 1"/>
          <p:cNvSpPr txBox="1">
            <a:spLocks/>
          </p:cNvSpPr>
          <p:nvPr/>
        </p:nvSpPr>
        <p:spPr>
          <a:xfrm>
            <a:off x="-87086" y="79141"/>
            <a:ext cx="9231086" cy="877506"/>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b="1" dirty="0" smtClean="0">
                <a:solidFill>
                  <a:schemeClr val="accent5">
                    <a:lumMod val="50000"/>
                  </a:schemeClr>
                </a:solidFill>
                <a:latin typeface="Arial" charset="0"/>
                <a:ea typeface="Arial" charset="0"/>
                <a:cs typeface="Arial" charset="0"/>
              </a:rPr>
              <a:t>What do we mean by </a:t>
            </a:r>
            <a:r>
              <a:rPr lang="en-US" sz="3600" b="1" smtClean="0">
                <a:solidFill>
                  <a:schemeClr val="accent5">
                    <a:lumMod val="50000"/>
                  </a:schemeClr>
                </a:solidFill>
                <a:latin typeface="Arial" charset="0"/>
                <a:ea typeface="Arial" charset="0"/>
                <a:cs typeface="Arial" charset="0"/>
              </a:rPr>
              <a:t>Safety Culture?</a:t>
            </a:r>
            <a:endParaRPr lang="en-US" sz="3600" b="1" dirty="0">
              <a:solidFill>
                <a:schemeClr val="accent5">
                  <a:lumMod val="50000"/>
                </a:schemeClr>
              </a:solidFill>
              <a:latin typeface="Arial" charset="0"/>
              <a:ea typeface="Arial" charset="0"/>
              <a:cs typeface="Arial" charset="0"/>
            </a:endParaRPr>
          </a:p>
        </p:txBody>
      </p:sp>
      <p:sp>
        <p:nvSpPr>
          <p:cNvPr id="8" name="TextBox 7"/>
          <p:cNvSpPr txBox="1"/>
          <p:nvPr/>
        </p:nvSpPr>
        <p:spPr>
          <a:xfrm>
            <a:off x="214799" y="1157840"/>
            <a:ext cx="8316553" cy="1200329"/>
          </a:xfrm>
          <a:prstGeom prst="rect">
            <a:avLst/>
          </a:prstGeom>
          <a:noFill/>
        </p:spPr>
        <p:txBody>
          <a:bodyPr wrap="square" rtlCol="0">
            <a:spAutoFit/>
          </a:bodyPr>
          <a:lstStyle/>
          <a:p>
            <a:pPr algn="ctr"/>
            <a:r>
              <a:rPr lang="en-US" sz="2400" i="1" dirty="0" smtClean="0">
                <a:solidFill>
                  <a:schemeClr val="accent2"/>
                </a:solidFill>
                <a:latin typeface="Arial" charset="0"/>
              </a:rPr>
              <a:t>Safe Science: </a:t>
            </a:r>
            <a:br>
              <a:rPr lang="en-US" sz="2400" i="1" dirty="0" smtClean="0">
                <a:solidFill>
                  <a:schemeClr val="accent2"/>
                </a:solidFill>
                <a:latin typeface="Arial" charset="0"/>
              </a:rPr>
            </a:br>
            <a:r>
              <a:rPr lang="en-US" sz="2400" i="1" dirty="0" smtClean="0">
                <a:solidFill>
                  <a:schemeClr val="accent2"/>
                </a:solidFill>
                <a:latin typeface="Arial" charset="0"/>
              </a:rPr>
              <a:t>Promoting a Culture of Safety in Academic Chemical Research </a:t>
            </a:r>
            <a:r>
              <a:rPr lang="en-US" sz="2400" dirty="0" smtClean="0">
                <a:solidFill>
                  <a:schemeClr val="accent2"/>
                </a:solidFill>
                <a:latin typeface="Arial" charset="0"/>
              </a:rPr>
              <a:t>(2014)</a:t>
            </a:r>
            <a:endParaRPr lang="en-US" sz="2400" dirty="0">
              <a:solidFill>
                <a:schemeClr val="accent2"/>
              </a:solidFill>
              <a:latin typeface="Arial" charset="0"/>
            </a:endParaRPr>
          </a:p>
        </p:txBody>
      </p:sp>
      <p:pic>
        <p:nvPicPr>
          <p:cNvPr id="10" name="Picture 9" descr="Safe Scienc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7138" y="2614189"/>
            <a:ext cx="2498330" cy="3764151"/>
          </a:xfrm>
          <a:prstGeom prst="rect">
            <a:avLst/>
          </a:prstGeom>
        </p:spPr>
      </p:pic>
      <p:sp>
        <p:nvSpPr>
          <p:cNvPr id="2" name="TextBox 1"/>
          <p:cNvSpPr txBox="1"/>
          <p:nvPr/>
        </p:nvSpPr>
        <p:spPr>
          <a:xfrm>
            <a:off x="3968496" y="2592688"/>
            <a:ext cx="4453128" cy="2862322"/>
          </a:xfrm>
          <a:prstGeom prst="rect">
            <a:avLst/>
          </a:prstGeom>
          <a:noFill/>
        </p:spPr>
        <p:txBody>
          <a:bodyPr wrap="square" rtlCol="0">
            <a:spAutoFit/>
          </a:bodyPr>
          <a:lstStyle/>
          <a:p>
            <a:r>
              <a:rPr lang="en-US" sz="2000" dirty="0">
                <a:latin typeface="Arial" charset="0"/>
              </a:rPr>
              <a:t>This </a:t>
            </a:r>
            <a:r>
              <a:rPr lang="en-US" sz="2000" dirty="0" smtClean="0">
                <a:latin typeface="Arial" charset="0"/>
              </a:rPr>
              <a:t>report was sponsored by:</a:t>
            </a:r>
          </a:p>
          <a:p>
            <a:pPr marL="342900" indent="-342900">
              <a:buFont typeface="Arial" charset="0"/>
              <a:buChar char="•"/>
            </a:pPr>
            <a:r>
              <a:rPr lang="en-US" sz="2000" dirty="0" smtClean="0">
                <a:latin typeface="Arial" charset="0"/>
              </a:rPr>
              <a:t>National </a:t>
            </a:r>
            <a:r>
              <a:rPr lang="en-US" sz="2000" dirty="0">
                <a:latin typeface="Arial" charset="0"/>
              </a:rPr>
              <a:t>Science </a:t>
            </a:r>
            <a:r>
              <a:rPr lang="en-US" sz="2000" dirty="0" smtClean="0">
                <a:latin typeface="Arial" charset="0"/>
              </a:rPr>
              <a:t>Foundation, </a:t>
            </a:r>
          </a:p>
          <a:p>
            <a:pPr marL="342900" indent="-342900">
              <a:buFont typeface="Arial" charset="0"/>
              <a:buChar char="•"/>
            </a:pPr>
            <a:r>
              <a:rPr lang="en-US" sz="2000" dirty="0" smtClean="0">
                <a:latin typeface="Arial" charset="0"/>
              </a:rPr>
              <a:t>the </a:t>
            </a:r>
            <a:r>
              <a:rPr lang="en-US" sz="2000" dirty="0">
                <a:latin typeface="Arial" charset="0"/>
              </a:rPr>
              <a:t>U.S. Department of </a:t>
            </a:r>
            <a:r>
              <a:rPr lang="en-US" sz="2000" dirty="0" smtClean="0">
                <a:latin typeface="Arial" charset="0"/>
              </a:rPr>
              <a:t>Energy, </a:t>
            </a:r>
          </a:p>
          <a:p>
            <a:pPr marL="342900" indent="-342900">
              <a:buFont typeface="Arial" charset="0"/>
              <a:buChar char="•"/>
            </a:pPr>
            <a:r>
              <a:rPr lang="en-US" sz="2000" dirty="0" smtClean="0">
                <a:latin typeface="Arial" charset="0"/>
              </a:rPr>
              <a:t>the </a:t>
            </a:r>
            <a:r>
              <a:rPr lang="en-US" sz="2000" dirty="0">
                <a:latin typeface="Arial" charset="0"/>
              </a:rPr>
              <a:t>National Institute of Standards and </a:t>
            </a:r>
            <a:r>
              <a:rPr lang="en-US" sz="2000" dirty="0" smtClean="0">
                <a:latin typeface="Arial" charset="0"/>
              </a:rPr>
              <a:t>Technology, </a:t>
            </a:r>
          </a:p>
          <a:p>
            <a:pPr marL="342900" indent="-342900">
              <a:buFont typeface="Arial" charset="0"/>
              <a:buChar char="•"/>
            </a:pPr>
            <a:r>
              <a:rPr lang="en-US" sz="2000" dirty="0" smtClean="0">
                <a:latin typeface="Arial" charset="0"/>
              </a:rPr>
              <a:t>ExxonMobil </a:t>
            </a:r>
            <a:r>
              <a:rPr lang="en-US" sz="2000" dirty="0">
                <a:latin typeface="Arial" charset="0"/>
              </a:rPr>
              <a:t>Chemical Company, </a:t>
            </a:r>
            <a:endParaRPr lang="en-US" sz="2000" dirty="0" smtClean="0">
              <a:latin typeface="Arial" charset="0"/>
            </a:endParaRPr>
          </a:p>
          <a:p>
            <a:pPr marL="342900" indent="-342900">
              <a:buFont typeface="Arial" charset="0"/>
              <a:buChar char="•"/>
            </a:pPr>
            <a:r>
              <a:rPr lang="en-US" sz="2000" dirty="0" smtClean="0">
                <a:latin typeface="Arial" charset="0"/>
              </a:rPr>
              <a:t>E</a:t>
            </a:r>
            <a:r>
              <a:rPr lang="en-US" sz="2000" dirty="0">
                <a:latin typeface="Arial" charset="0"/>
              </a:rPr>
              <a:t>. I. du Pont de Nemours and Company, and </a:t>
            </a:r>
            <a:endParaRPr lang="en-US" sz="2000" dirty="0" smtClean="0">
              <a:latin typeface="Arial" charset="0"/>
            </a:endParaRPr>
          </a:p>
          <a:p>
            <a:pPr marL="342900" indent="-342900">
              <a:buFont typeface="Arial" charset="0"/>
              <a:buChar char="•"/>
            </a:pPr>
            <a:r>
              <a:rPr lang="en-US" sz="2000" dirty="0" smtClean="0">
                <a:latin typeface="Arial" charset="0"/>
              </a:rPr>
              <a:t>the </a:t>
            </a:r>
            <a:r>
              <a:rPr lang="en-US" sz="2000" dirty="0">
                <a:latin typeface="Arial" charset="0"/>
              </a:rPr>
              <a:t>American Chemical </a:t>
            </a:r>
            <a:r>
              <a:rPr lang="en-US" sz="2000" dirty="0" smtClean="0">
                <a:latin typeface="Arial" charset="0"/>
              </a:rPr>
              <a:t>Society</a:t>
            </a:r>
            <a:r>
              <a:rPr lang="en-US" sz="2000" dirty="0">
                <a:latin typeface="Arial" charset="0"/>
              </a:rPr>
              <a:t>. </a:t>
            </a:r>
          </a:p>
        </p:txBody>
      </p:sp>
    </p:spTree>
    <p:extLst>
      <p:ext uri="{BB962C8B-B14F-4D97-AF65-F5344CB8AC3E}">
        <p14:creationId xmlns:p14="http://schemas.microsoft.com/office/powerpoint/2010/main" val="16215770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radley curve.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05000" y="1828800"/>
            <a:ext cx="6785474" cy="2286000"/>
          </a:xfrm>
          <a:prstGeom prst="rect">
            <a:avLst/>
          </a:prstGeom>
        </p:spPr>
      </p:pic>
      <p:sp>
        <p:nvSpPr>
          <p:cNvPr id="2" name="Title 1"/>
          <p:cNvSpPr>
            <a:spLocks noGrp="1"/>
          </p:cNvSpPr>
          <p:nvPr>
            <p:ph type="title"/>
          </p:nvPr>
        </p:nvSpPr>
        <p:spPr>
          <a:xfrm>
            <a:off x="304800" y="48988"/>
            <a:ext cx="8686801" cy="1066799"/>
          </a:xfrm>
        </p:spPr>
        <p:txBody>
          <a:bodyPr>
            <a:noAutofit/>
          </a:bodyPr>
          <a:lstStyle/>
          <a:p>
            <a:r>
              <a:rPr lang="en-US" sz="3600" b="1" dirty="0">
                <a:solidFill>
                  <a:schemeClr val="accent5">
                    <a:lumMod val="50000"/>
                  </a:schemeClr>
                </a:solidFill>
                <a:ea typeface="Arial" charset="0"/>
                <a:cs typeface="Arial" charset="0"/>
              </a:rPr>
              <a:t>The Role of Risk Assessment </a:t>
            </a:r>
            <a:r>
              <a:rPr lang="en-US" sz="3600" b="1" dirty="0" smtClean="0">
                <a:solidFill>
                  <a:schemeClr val="accent5">
                    <a:lumMod val="50000"/>
                  </a:schemeClr>
                </a:solidFill>
                <a:ea typeface="Arial" charset="0"/>
                <a:cs typeface="Arial" charset="0"/>
              </a:rPr>
              <a:t/>
            </a:r>
            <a:br>
              <a:rPr lang="en-US" sz="3600" b="1" dirty="0" smtClean="0">
                <a:solidFill>
                  <a:schemeClr val="accent5">
                    <a:lumMod val="50000"/>
                  </a:schemeClr>
                </a:solidFill>
                <a:ea typeface="Arial" charset="0"/>
                <a:cs typeface="Arial" charset="0"/>
              </a:rPr>
            </a:br>
            <a:r>
              <a:rPr lang="en-US" sz="3600" b="1" dirty="0" smtClean="0">
                <a:solidFill>
                  <a:schemeClr val="accent5">
                    <a:lumMod val="50000"/>
                  </a:schemeClr>
                </a:solidFill>
                <a:ea typeface="Arial" charset="0"/>
                <a:cs typeface="Arial" charset="0"/>
              </a:rPr>
              <a:t>in </a:t>
            </a:r>
            <a:r>
              <a:rPr lang="en-US" sz="3600" b="1" dirty="0">
                <a:solidFill>
                  <a:schemeClr val="accent5">
                    <a:lumMod val="50000"/>
                  </a:schemeClr>
                </a:solidFill>
                <a:ea typeface="Arial" charset="0"/>
                <a:cs typeface="Arial" charset="0"/>
              </a:rPr>
              <a:t>a Safety Culture</a:t>
            </a:r>
          </a:p>
        </p:txBody>
      </p:sp>
      <p:sp>
        <p:nvSpPr>
          <p:cNvPr id="10" name="TextBox 9"/>
          <p:cNvSpPr txBox="1"/>
          <p:nvPr/>
        </p:nvSpPr>
        <p:spPr>
          <a:xfrm>
            <a:off x="228600" y="1905000"/>
            <a:ext cx="1261884" cy="2031325"/>
          </a:xfrm>
          <a:prstGeom prst="rect">
            <a:avLst/>
          </a:prstGeom>
          <a:noFill/>
        </p:spPr>
        <p:txBody>
          <a:bodyPr wrap="none" rtlCol="0">
            <a:spAutoFit/>
          </a:bodyPr>
          <a:lstStyle/>
          <a:p>
            <a:r>
              <a:rPr lang="en-US" b="1" dirty="0" smtClean="0">
                <a:latin typeface="Arial"/>
              </a:rPr>
              <a:t>Count of:</a:t>
            </a:r>
          </a:p>
          <a:p>
            <a:endParaRPr lang="en-US" dirty="0">
              <a:latin typeface="Arial"/>
            </a:endParaRPr>
          </a:p>
          <a:p>
            <a:pPr marL="285750" indent="-285750">
              <a:buFont typeface="Arial"/>
              <a:buChar char="•"/>
            </a:pPr>
            <a:r>
              <a:rPr lang="en-US" dirty="0" smtClean="0">
                <a:latin typeface="Arial"/>
              </a:rPr>
              <a:t>Injuries</a:t>
            </a:r>
          </a:p>
          <a:p>
            <a:pPr marL="285750" indent="-285750">
              <a:buFont typeface="Arial"/>
              <a:buChar char="•"/>
            </a:pPr>
            <a:endParaRPr lang="en-US" dirty="0">
              <a:latin typeface="Arial"/>
            </a:endParaRPr>
          </a:p>
          <a:p>
            <a:pPr marL="285750" indent="-285750">
              <a:buFont typeface="Arial"/>
              <a:buChar char="•"/>
            </a:pPr>
            <a:r>
              <a:rPr lang="en-US" dirty="0" smtClean="0">
                <a:latin typeface="Arial"/>
              </a:rPr>
              <a:t>Rework</a:t>
            </a:r>
          </a:p>
          <a:p>
            <a:pPr marL="285750" indent="-285750">
              <a:buFont typeface="Arial"/>
              <a:buChar char="•"/>
            </a:pPr>
            <a:endParaRPr lang="en-US" dirty="0">
              <a:latin typeface="Arial"/>
            </a:endParaRPr>
          </a:p>
          <a:p>
            <a:pPr marL="285750" indent="-285750">
              <a:buFont typeface="Arial"/>
              <a:buChar char="•"/>
            </a:pPr>
            <a:r>
              <a:rPr lang="en-US" dirty="0" smtClean="0">
                <a:latin typeface="Arial"/>
              </a:rPr>
              <a:t>Defects</a:t>
            </a:r>
            <a:endParaRPr lang="en-US" dirty="0">
              <a:latin typeface="Arial"/>
            </a:endParaRPr>
          </a:p>
        </p:txBody>
      </p:sp>
      <p:sp>
        <p:nvSpPr>
          <p:cNvPr id="11" name="TextBox 10"/>
          <p:cNvSpPr txBox="1"/>
          <p:nvPr/>
        </p:nvSpPr>
        <p:spPr>
          <a:xfrm>
            <a:off x="4155239" y="4500771"/>
            <a:ext cx="2025122" cy="646331"/>
          </a:xfrm>
          <a:prstGeom prst="rect">
            <a:avLst/>
          </a:prstGeom>
          <a:solidFill>
            <a:srgbClr val="008000"/>
          </a:solidFill>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n-US" dirty="0" smtClean="0">
                <a:solidFill>
                  <a:srgbClr val="FFFF00"/>
                </a:solidFill>
                <a:latin typeface="Arial"/>
              </a:rPr>
              <a:t>Bureaucratic:</a:t>
            </a:r>
            <a:br>
              <a:rPr lang="en-US" dirty="0" smtClean="0">
                <a:solidFill>
                  <a:srgbClr val="FFFF00"/>
                </a:solidFill>
                <a:latin typeface="Arial"/>
              </a:rPr>
            </a:br>
            <a:r>
              <a:rPr lang="en-US" dirty="0" smtClean="0">
                <a:solidFill>
                  <a:srgbClr val="FFFF00"/>
                </a:solidFill>
                <a:latin typeface="Arial"/>
              </a:rPr>
              <a:t>"</a:t>
            </a:r>
            <a:r>
              <a:rPr lang="en-US" i="1" dirty="0" smtClean="0">
                <a:solidFill>
                  <a:srgbClr val="FFFF00"/>
                </a:solidFill>
                <a:latin typeface="Arial"/>
              </a:rPr>
              <a:t>Blame and train"</a:t>
            </a:r>
            <a:endParaRPr lang="en-US" i="1" dirty="0">
              <a:solidFill>
                <a:srgbClr val="FFFF00"/>
              </a:solidFill>
              <a:latin typeface="Arial"/>
            </a:endParaRPr>
          </a:p>
        </p:txBody>
      </p:sp>
      <p:sp>
        <p:nvSpPr>
          <p:cNvPr id="7" name="TextBox 6"/>
          <p:cNvSpPr txBox="1"/>
          <p:nvPr/>
        </p:nvSpPr>
        <p:spPr>
          <a:xfrm>
            <a:off x="2018333" y="4362271"/>
            <a:ext cx="1791667" cy="923330"/>
          </a:xfrm>
          <a:prstGeom prst="rect">
            <a:avLst/>
          </a:prstGeom>
          <a:solidFill>
            <a:srgbClr val="008000"/>
          </a:solidFill>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n-US" dirty="0" smtClean="0">
                <a:solidFill>
                  <a:srgbClr val="FFFF00"/>
                </a:solidFill>
                <a:latin typeface="Arial"/>
              </a:rPr>
              <a:t>Pathological:</a:t>
            </a:r>
          </a:p>
          <a:p>
            <a:pPr algn="ctr"/>
            <a:r>
              <a:rPr lang="en-US" i="1" dirty="0" smtClean="0">
                <a:solidFill>
                  <a:srgbClr val="FFFF00"/>
                </a:solidFill>
                <a:latin typeface="Arial"/>
              </a:rPr>
              <a:t>Power oriented</a:t>
            </a:r>
          </a:p>
          <a:p>
            <a:pPr algn="ctr"/>
            <a:r>
              <a:rPr lang="en-US" i="1" dirty="0" smtClean="0">
                <a:solidFill>
                  <a:srgbClr val="FFFF00"/>
                </a:solidFill>
                <a:latin typeface="Arial"/>
              </a:rPr>
              <a:t>Safety Bullies</a:t>
            </a:r>
            <a:endParaRPr lang="en-US" i="1" dirty="0">
              <a:solidFill>
                <a:srgbClr val="FFFF00"/>
              </a:solidFill>
              <a:latin typeface="Arial"/>
            </a:endParaRPr>
          </a:p>
        </p:txBody>
      </p:sp>
      <p:sp>
        <p:nvSpPr>
          <p:cNvPr id="8" name="TextBox 7"/>
          <p:cNvSpPr txBox="1"/>
          <p:nvPr/>
        </p:nvSpPr>
        <p:spPr>
          <a:xfrm>
            <a:off x="6621357" y="4362271"/>
            <a:ext cx="1842725" cy="1200329"/>
          </a:xfrm>
          <a:prstGeom prst="rect">
            <a:avLst/>
          </a:prstGeom>
          <a:solidFill>
            <a:srgbClr val="008000"/>
          </a:solidFill>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n-US" dirty="0" smtClean="0">
                <a:solidFill>
                  <a:srgbClr val="FFFF00"/>
                </a:solidFill>
                <a:latin typeface="Arial"/>
              </a:rPr>
              <a:t>Generative: </a:t>
            </a:r>
          </a:p>
          <a:p>
            <a:pPr algn="ctr"/>
            <a:r>
              <a:rPr lang="en-US" i="1" dirty="0" smtClean="0">
                <a:solidFill>
                  <a:srgbClr val="FFFF00"/>
                </a:solidFill>
                <a:latin typeface="Arial"/>
              </a:rPr>
              <a:t>Communication </a:t>
            </a:r>
          </a:p>
          <a:p>
            <a:pPr algn="ctr"/>
            <a:r>
              <a:rPr lang="en-US" i="1" dirty="0" smtClean="0">
                <a:solidFill>
                  <a:srgbClr val="FFFF00"/>
                </a:solidFill>
                <a:latin typeface="Arial"/>
              </a:rPr>
              <a:t>Oriented risk </a:t>
            </a:r>
          </a:p>
          <a:p>
            <a:pPr algn="ctr"/>
            <a:r>
              <a:rPr lang="en-US" i="1" dirty="0" smtClean="0">
                <a:solidFill>
                  <a:srgbClr val="FFFF00"/>
                </a:solidFill>
                <a:latin typeface="Arial"/>
              </a:rPr>
              <a:t>assessment</a:t>
            </a:r>
            <a:endParaRPr lang="en-US" i="1" dirty="0">
              <a:solidFill>
                <a:srgbClr val="FFFF00"/>
              </a:solidFill>
              <a:latin typeface="Arial"/>
            </a:endParaRPr>
          </a:p>
        </p:txBody>
      </p:sp>
      <p:sp>
        <p:nvSpPr>
          <p:cNvPr id="3" name="TextBox 2"/>
          <p:cNvSpPr txBox="1"/>
          <p:nvPr/>
        </p:nvSpPr>
        <p:spPr>
          <a:xfrm>
            <a:off x="3581400" y="1371600"/>
            <a:ext cx="3217597" cy="400110"/>
          </a:xfrm>
          <a:prstGeom prst="rect">
            <a:avLst/>
          </a:prstGeom>
          <a:noFill/>
        </p:spPr>
        <p:txBody>
          <a:bodyPr wrap="none" rtlCol="0">
            <a:spAutoFit/>
          </a:bodyPr>
          <a:lstStyle/>
          <a:p>
            <a:r>
              <a:rPr lang="en-US" sz="2000" b="1" dirty="0" err="1" smtClean="0">
                <a:solidFill>
                  <a:srgbClr val="000000"/>
                </a:solidFill>
                <a:latin typeface="Arial"/>
                <a:cs typeface="Arial"/>
              </a:rPr>
              <a:t>Dupont's</a:t>
            </a:r>
            <a:r>
              <a:rPr lang="en-US" sz="2000" b="1" dirty="0" smtClean="0">
                <a:solidFill>
                  <a:srgbClr val="000000"/>
                </a:solidFill>
                <a:latin typeface="Arial"/>
                <a:cs typeface="Arial"/>
              </a:rPr>
              <a:t> Bradley Curve</a:t>
            </a:r>
            <a:endParaRPr lang="en-US" sz="2000" b="1" dirty="0">
              <a:solidFill>
                <a:srgbClr val="000000"/>
              </a:solidFill>
              <a:latin typeface="Arial"/>
              <a:cs typeface="Arial"/>
            </a:endParaRPr>
          </a:p>
        </p:txBody>
      </p:sp>
      <p:sp>
        <p:nvSpPr>
          <p:cNvPr id="5" name="TextBox 4"/>
          <p:cNvSpPr txBox="1"/>
          <p:nvPr/>
        </p:nvSpPr>
        <p:spPr>
          <a:xfrm>
            <a:off x="152400" y="4191000"/>
            <a:ext cx="1524000" cy="1754327"/>
          </a:xfrm>
          <a:prstGeom prst="rect">
            <a:avLst/>
          </a:prstGeom>
          <a:solidFill>
            <a:srgbClr val="008000"/>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smtClean="0">
                <a:solidFill>
                  <a:srgbClr val="FFFF00"/>
                </a:solidFill>
                <a:latin typeface="Arial"/>
              </a:rPr>
              <a:t>National Academy </a:t>
            </a:r>
            <a:br>
              <a:rPr lang="en-US" b="1" dirty="0" smtClean="0">
                <a:solidFill>
                  <a:srgbClr val="FFFF00"/>
                </a:solidFill>
                <a:latin typeface="Arial"/>
              </a:rPr>
            </a:br>
            <a:r>
              <a:rPr lang="en-US" b="1" i="1" dirty="0" smtClean="0">
                <a:solidFill>
                  <a:srgbClr val="FFFF00"/>
                </a:solidFill>
                <a:latin typeface="Arial"/>
              </a:rPr>
              <a:t>Safe Science</a:t>
            </a:r>
            <a:r>
              <a:rPr lang="en-US" b="1" dirty="0" smtClean="0">
                <a:solidFill>
                  <a:srgbClr val="FFFF00"/>
                </a:solidFill>
                <a:latin typeface="Arial"/>
              </a:rPr>
              <a:t> Culture Categories</a:t>
            </a:r>
            <a:endParaRPr lang="en-US" b="1" dirty="0">
              <a:solidFill>
                <a:srgbClr val="FFFF00"/>
              </a:solidFill>
              <a:latin typeface="Arial"/>
            </a:endParaRPr>
          </a:p>
        </p:txBody>
      </p:sp>
      <p:sp>
        <p:nvSpPr>
          <p:cNvPr id="6" name="TextBox 5"/>
          <p:cNvSpPr txBox="1"/>
          <p:nvPr/>
        </p:nvSpPr>
        <p:spPr>
          <a:xfrm>
            <a:off x="38066" y="5927875"/>
            <a:ext cx="9105934" cy="830997"/>
          </a:xfrm>
          <a:prstGeom prst="rect">
            <a:avLst/>
          </a:prstGeom>
          <a:noFill/>
        </p:spPr>
        <p:txBody>
          <a:bodyPr wrap="square" rtlCol="0">
            <a:spAutoFit/>
          </a:bodyPr>
          <a:lstStyle/>
          <a:p>
            <a:pPr algn="ctr"/>
            <a:r>
              <a:rPr lang="en-US" sz="2400" b="1" dirty="0">
                <a:solidFill>
                  <a:srgbClr val="FF0000"/>
                </a:solidFill>
                <a:latin typeface="Arial"/>
                <a:cs typeface="Arial"/>
              </a:rPr>
              <a:t>T</a:t>
            </a:r>
            <a:r>
              <a:rPr lang="en-US" sz="2400" b="1" dirty="0" smtClean="0">
                <a:solidFill>
                  <a:srgbClr val="FF0000"/>
                </a:solidFill>
                <a:latin typeface="Arial"/>
                <a:cs typeface="Arial"/>
              </a:rPr>
              <a:t>hese cultures will co-exist in an academic institution; </a:t>
            </a:r>
            <a:br>
              <a:rPr lang="en-US" sz="2400" b="1" dirty="0" smtClean="0">
                <a:solidFill>
                  <a:srgbClr val="FF0000"/>
                </a:solidFill>
                <a:latin typeface="Arial"/>
                <a:cs typeface="Arial"/>
              </a:rPr>
            </a:br>
            <a:r>
              <a:rPr lang="en-US" sz="2400" b="1" dirty="0" smtClean="0">
                <a:solidFill>
                  <a:srgbClr val="FF0000"/>
                </a:solidFill>
                <a:latin typeface="Arial"/>
                <a:cs typeface="Arial"/>
              </a:rPr>
              <a:t>the institution's goal is to move its norm to the right </a:t>
            </a:r>
            <a:endParaRPr lang="en-US" sz="2400" b="1" dirty="0">
              <a:solidFill>
                <a:srgbClr val="FF0000"/>
              </a:solidFill>
              <a:latin typeface="Arial"/>
              <a:cs typeface="Arial"/>
            </a:endParaRPr>
          </a:p>
        </p:txBody>
      </p:sp>
      <p:sp>
        <p:nvSpPr>
          <p:cNvPr id="12" name="TextBox 11"/>
          <p:cNvSpPr txBox="1"/>
          <p:nvPr/>
        </p:nvSpPr>
        <p:spPr>
          <a:xfrm>
            <a:off x="5748293" y="1981200"/>
            <a:ext cx="3203972" cy="646331"/>
          </a:xfrm>
          <a:prstGeom prst="rect">
            <a:avLst/>
          </a:prstGeom>
          <a:noFill/>
        </p:spPr>
        <p:txBody>
          <a:bodyPr wrap="none" rtlCol="0">
            <a:spAutoFit/>
          </a:bodyPr>
          <a:lstStyle/>
          <a:p>
            <a:pPr algn="ctr"/>
            <a:r>
              <a:rPr lang="en-US" b="1" dirty="0" smtClean="0">
                <a:solidFill>
                  <a:srgbClr val="FF0000"/>
                </a:solidFill>
                <a:latin typeface="Arial"/>
                <a:cs typeface="Arial"/>
              </a:rPr>
              <a:t>The Focus of the </a:t>
            </a:r>
            <a:br>
              <a:rPr lang="en-US" b="1" dirty="0" smtClean="0">
                <a:solidFill>
                  <a:srgbClr val="FF0000"/>
                </a:solidFill>
                <a:latin typeface="Arial"/>
                <a:cs typeface="Arial"/>
              </a:rPr>
            </a:br>
            <a:r>
              <a:rPr lang="en-US" b="1" dirty="0" smtClean="0">
                <a:solidFill>
                  <a:srgbClr val="FF0000"/>
                </a:solidFill>
                <a:latin typeface="Arial"/>
                <a:cs typeface="Arial"/>
              </a:rPr>
              <a:t>Risk Assessment Paradigm</a:t>
            </a:r>
            <a:endParaRPr lang="en-US" b="1" dirty="0">
              <a:solidFill>
                <a:srgbClr val="FF0000"/>
              </a:solidFill>
              <a:latin typeface="Arial"/>
              <a:cs typeface="Arial"/>
            </a:endParaRPr>
          </a:p>
        </p:txBody>
      </p:sp>
      <p:cxnSp>
        <p:nvCxnSpPr>
          <p:cNvPr id="13" name="Straight Arrow Connector 12"/>
          <p:cNvCxnSpPr/>
          <p:nvPr/>
        </p:nvCxnSpPr>
        <p:spPr>
          <a:xfrm flipH="1" flipV="1">
            <a:off x="4786426" y="2133600"/>
            <a:ext cx="1371600" cy="76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7758226" y="2743200"/>
            <a:ext cx="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6615226" y="2667000"/>
            <a:ext cx="3810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5624626" y="2667000"/>
            <a:ext cx="304800" cy="76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0" y="1210056"/>
            <a:ext cx="9144000" cy="1588"/>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979525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8" grpId="0" animBg="1"/>
      <p:bldP spid="5" grpId="0" animBg="1"/>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1"/>
            <a:ext cx="8686801" cy="838199"/>
          </a:xfrm>
        </p:spPr>
        <p:txBody>
          <a:bodyPr>
            <a:normAutofit/>
          </a:bodyPr>
          <a:lstStyle/>
          <a:p>
            <a:r>
              <a:rPr lang="en-US" sz="3600" b="1" dirty="0">
                <a:solidFill>
                  <a:schemeClr val="accent5">
                    <a:lumMod val="50000"/>
                  </a:schemeClr>
                </a:solidFill>
                <a:ea typeface="Arial" charset="0"/>
                <a:cs typeface="Arial" charset="0"/>
              </a:rPr>
              <a:t>APLU Report Values</a:t>
            </a:r>
          </a:p>
        </p:txBody>
      </p:sp>
      <p:sp>
        <p:nvSpPr>
          <p:cNvPr id="5" name="TextBox 4"/>
          <p:cNvSpPr txBox="1"/>
          <p:nvPr/>
        </p:nvSpPr>
        <p:spPr>
          <a:xfrm>
            <a:off x="152400" y="1336520"/>
            <a:ext cx="5689600" cy="4893647"/>
          </a:xfrm>
          <a:prstGeom prst="rect">
            <a:avLst/>
          </a:prstGeom>
          <a:noFill/>
        </p:spPr>
        <p:txBody>
          <a:bodyPr wrap="square" rtlCol="0">
            <a:spAutoFit/>
          </a:bodyPr>
          <a:lstStyle/>
          <a:p>
            <a:r>
              <a:rPr lang="en-US" sz="2400" dirty="0" smtClean="0">
                <a:latin typeface="Arial"/>
                <a:cs typeface="Arial"/>
              </a:rPr>
              <a:t>1. Safety is everyone's responsibility. It operates at an institutional level. </a:t>
            </a:r>
            <a:br>
              <a:rPr lang="en-US" sz="2400" dirty="0" smtClean="0">
                <a:latin typeface="Arial"/>
                <a:cs typeface="Arial"/>
              </a:rPr>
            </a:br>
            <a:r>
              <a:rPr lang="en-US" sz="2400" b="1" i="1" dirty="0" smtClean="0">
                <a:solidFill>
                  <a:srgbClr val="FF0000"/>
                </a:solidFill>
                <a:latin typeface="Arial"/>
                <a:cs typeface="Arial"/>
              </a:rPr>
              <a:t>(community orientation)</a:t>
            </a:r>
          </a:p>
          <a:p>
            <a:r>
              <a:rPr lang="en-US" sz="2400" dirty="0" smtClean="0">
                <a:latin typeface="Arial"/>
                <a:cs typeface="Arial"/>
              </a:rPr>
              <a:t>2. Good science is safe science. </a:t>
            </a:r>
            <a:br>
              <a:rPr lang="en-US" sz="2400" dirty="0" smtClean="0">
                <a:latin typeface="Arial"/>
                <a:cs typeface="Arial"/>
              </a:rPr>
            </a:br>
            <a:r>
              <a:rPr lang="en-US" sz="2400" b="1" i="1" dirty="0" smtClean="0">
                <a:solidFill>
                  <a:srgbClr val="FF0000"/>
                </a:solidFill>
                <a:latin typeface="Arial"/>
                <a:cs typeface="Arial"/>
              </a:rPr>
              <a:t>(productivity)</a:t>
            </a:r>
          </a:p>
          <a:p>
            <a:r>
              <a:rPr lang="en-US" sz="2400" dirty="0" smtClean="0">
                <a:latin typeface="Arial"/>
                <a:cs typeface="Arial"/>
              </a:rPr>
              <a:t>3. Safety training and education are essential elements of research and education </a:t>
            </a:r>
            <a:r>
              <a:rPr lang="en-US" sz="2400" b="1" i="1" dirty="0" smtClean="0">
                <a:solidFill>
                  <a:srgbClr val="FF0000"/>
                </a:solidFill>
                <a:latin typeface="Arial"/>
                <a:cs typeface="Arial"/>
              </a:rPr>
              <a:t>(education)</a:t>
            </a:r>
          </a:p>
          <a:p>
            <a:r>
              <a:rPr lang="en-US" sz="2400" i="1" dirty="0" smtClean="0">
                <a:latin typeface="Arial"/>
                <a:cs typeface="Arial"/>
              </a:rPr>
              <a:t>4. An improved culture of safety is necessary </a:t>
            </a:r>
            <a:r>
              <a:rPr lang="en-US" sz="2400" b="1" i="1" dirty="0" smtClean="0">
                <a:solidFill>
                  <a:srgbClr val="FF0000"/>
                </a:solidFill>
                <a:latin typeface="Arial"/>
                <a:cs typeface="Arial"/>
              </a:rPr>
              <a:t>(continuous improvement)</a:t>
            </a:r>
          </a:p>
          <a:p>
            <a:r>
              <a:rPr lang="en-US" sz="2400" i="1" dirty="0" smtClean="0">
                <a:latin typeface="Arial"/>
                <a:cs typeface="Arial"/>
              </a:rPr>
              <a:t>5. Diverse methods and flexible approaches are necessary  </a:t>
            </a:r>
            <a:br>
              <a:rPr lang="en-US" sz="2400" i="1" dirty="0" smtClean="0">
                <a:latin typeface="Arial"/>
                <a:cs typeface="Arial"/>
              </a:rPr>
            </a:br>
            <a:r>
              <a:rPr lang="en-US" sz="2400" b="1" i="1" dirty="0" smtClean="0">
                <a:solidFill>
                  <a:srgbClr val="FF0000"/>
                </a:solidFill>
                <a:latin typeface="Arial"/>
                <a:cs typeface="Arial"/>
              </a:rPr>
              <a:t>(institutionally-driven)</a:t>
            </a:r>
            <a:endParaRPr lang="en-US" sz="2400" b="1" i="1" dirty="0">
              <a:solidFill>
                <a:srgbClr val="FF0000"/>
              </a:solidFill>
              <a:latin typeface="Arial"/>
              <a:cs typeface="Arial"/>
            </a:endParaRPr>
          </a:p>
        </p:txBody>
      </p:sp>
      <p:pic>
        <p:nvPicPr>
          <p:cNvPr id="3" name="Picture 2" descr="aplu safety cultur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6094" y="2474033"/>
            <a:ext cx="1976087" cy="2618619"/>
          </a:xfrm>
          <a:prstGeom prst="rect">
            <a:avLst/>
          </a:prstGeom>
        </p:spPr>
      </p:pic>
      <p:cxnSp>
        <p:nvCxnSpPr>
          <p:cNvPr id="11" name="Straight Connector 10"/>
          <p:cNvCxnSpPr/>
          <p:nvPr/>
        </p:nvCxnSpPr>
        <p:spPr>
          <a:xfrm>
            <a:off x="0" y="1219200"/>
            <a:ext cx="9144000" cy="1588"/>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90997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87" y="353463"/>
            <a:ext cx="8900026" cy="757372"/>
          </a:xfrm>
        </p:spPr>
        <p:txBody>
          <a:bodyPr>
            <a:noAutofit/>
          </a:bodyPr>
          <a:lstStyle/>
          <a:p>
            <a:r>
              <a:rPr lang="en-US" sz="3600" b="1" dirty="0">
                <a:solidFill>
                  <a:schemeClr val="accent5">
                    <a:lumMod val="50000"/>
                  </a:schemeClr>
                </a:solidFill>
                <a:ea typeface="Arial" charset="0"/>
                <a:cs typeface="Arial" charset="0"/>
              </a:rPr>
              <a:t>Towards a Safety Culture based on</a:t>
            </a:r>
            <a:br>
              <a:rPr lang="en-US" sz="3600" b="1" dirty="0">
                <a:solidFill>
                  <a:schemeClr val="accent5">
                    <a:lumMod val="50000"/>
                  </a:schemeClr>
                </a:solidFill>
                <a:ea typeface="Arial" charset="0"/>
                <a:cs typeface="Arial" charset="0"/>
              </a:rPr>
            </a:br>
            <a:r>
              <a:rPr lang="en-US" sz="3600" b="1" dirty="0">
                <a:solidFill>
                  <a:schemeClr val="accent5">
                    <a:lumMod val="50000"/>
                  </a:schemeClr>
                </a:solidFill>
                <a:ea typeface="Arial" charset="0"/>
                <a:cs typeface="Arial" charset="0"/>
              </a:rPr>
              <a:t>Leadership and Empowerment</a:t>
            </a:r>
          </a:p>
        </p:txBody>
      </p:sp>
      <p:cxnSp>
        <p:nvCxnSpPr>
          <p:cNvPr id="5" name="Straight Connector 4"/>
          <p:cNvCxnSpPr/>
          <p:nvPr/>
        </p:nvCxnSpPr>
        <p:spPr>
          <a:xfrm>
            <a:off x="0" y="1601132"/>
            <a:ext cx="9144000" cy="1588"/>
          </a:xfrm>
          <a:prstGeom prst="line">
            <a:avLst/>
          </a:prstGeom>
          <a:ln/>
        </p:spPr>
        <p:style>
          <a:lnRef idx="2">
            <a:schemeClr val="accent2"/>
          </a:lnRef>
          <a:fillRef idx="0">
            <a:schemeClr val="accent2"/>
          </a:fillRef>
          <a:effectRef idx="1">
            <a:schemeClr val="accent2"/>
          </a:effectRef>
          <a:fontRef idx="minor">
            <a:schemeClr val="tx1"/>
          </a:fontRef>
        </p:style>
      </p:cxnSp>
      <p:graphicFrame>
        <p:nvGraphicFramePr>
          <p:cNvPr id="6" name="Diagram 5"/>
          <p:cNvGraphicFramePr/>
          <p:nvPr>
            <p:extLst>
              <p:ext uri="{D42A27DB-BD31-4B8C-83A1-F6EECF244321}">
                <p14:modId xmlns:p14="http://schemas.microsoft.com/office/powerpoint/2010/main" val="1730937755"/>
              </p:ext>
            </p:extLst>
          </p:nvPr>
        </p:nvGraphicFramePr>
        <p:xfrm>
          <a:off x="702733" y="1825942"/>
          <a:ext cx="8127999" cy="48288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Connector 6"/>
          <p:cNvCxnSpPr/>
          <p:nvPr/>
        </p:nvCxnSpPr>
        <p:spPr>
          <a:xfrm flipV="1">
            <a:off x="804333" y="1761067"/>
            <a:ext cx="25400" cy="4538134"/>
          </a:xfrm>
          <a:prstGeom prst="line">
            <a:avLst/>
          </a:prstGeom>
          <a:ln w="76200">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061385" y="1972143"/>
            <a:ext cx="1601604" cy="1754326"/>
          </a:xfrm>
          <a:prstGeom prst="rect">
            <a:avLst/>
          </a:prstGeom>
          <a:noFill/>
        </p:spPr>
        <p:txBody>
          <a:bodyPr wrap="square" rtlCol="0">
            <a:spAutoFit/>
          </a:bodyPr>
          <a:lstStyle/>
          <a:p>
            <a:pPr algn="ctr"/>
            <a:r>
              <a:rPr lang="en-US" dirty="0" smtClean="0"/>
              <a:t>Increasing education and responsibility; decreased range of concern</a:t>
            </a:r>
            <a:endParaRPr lang="en-US" dirty="0"/>
          </a:p>
        </p:txBody>
      </p:sp>
    </p:spTree>
    <p:extLst>
      <p:ext uri="{BB962C8B-B14F-4D97-AF65-F5344CB8AC3E}">
        <p14:creationId xmlns:p14="http://schemas.microsoft.com/office/powerpoint/2010/main" val="1631255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0" y="-176047"/>
            <a:ext cx="9144000" cy="1077218"/>
          </a:xfrm>
          <a:prstGeom prst="rect">
            <a:avLst/>
          </a:prstGeom>
        </p:spPr>
        <p:txBody>
          <a:bodyPr vert="horz" wrap="square">
            <a:spAutoFit/>
          </a:bodyPr>
          <a:lstStyle/>
          <a:p>
            <a:pPr algn="ctr"/>
            <a:endParaRPr lang="en-US" sz="3200" dirty="0" smtClean="0">
              <a:solidFill>
                <a:srgbClr val="C00000"/>
              </a:solidFill>
              <a:latin typeface="Arial" charset="0"/>
            </a:endParaRPr>
          </a:p>
          <a:p>
            <a:pPr algn="ctr"/>
            <a:r>
              <a:rPr lang="en-US" sz="3200" b="1" dirty="0">
                <a:solidFill>
                  <a:schemeClr val="accent2"/>
                </a:solidFill>
                <a:latin typeface="Arial" charset="0"/>
                <a:ea typeface="Arial" charset="0"/>
                <a:cs typeface="Arial" charset="0"/>
              </a:rPr>
              <a:t>Knowledge, Skills, Culture (Attitude)</a:t>
            </a:r>
          </a:p>
        </p:txBody>
      </p:sp>
      <p:cxnSp>
        <p:nvCxnSpPr>
          <p:cNvPr id="38" name="Straight Connector 37"/>
          <p:cNvCxnSpPr/>
          <p:nvPr/>
        </p:nvCxnSpPr>
        <p:spPr>
          <a:xfrm>
            <a:off x="0" y="1052627"/>
            <a:ext cx="9144000" cy="1588"/>
          </a:xfrm>
          <a:prstGeom prst="line">
            <a:avLst/>
          </a:prstGeom>
          <a:ln/>
        </p:spPr>
        <p:style>
          <a:lnRef idx="2">
            <a:schemeClr val="accent2"/>
          </a:lnRef>
          <a:fillRef idx="0">
            <a:schemeClr val="accent2"/>
          </a:fillRef>
          <a:effectRef idx="1">
            <a:schemeClr val="accent2"/>
          </a:effectRef>
          <a:fontRef idx="minor">
            <a:schemeClr val="tx1"/>
          </a:fontRef>
        </p:style>
      </p:cxnSp>
      <p:sp>
        <p:nvSpPr>
          <p:cNvPr id="23" name="TextBox 22"/>
          <p:cNvSpPr txBox="1"/>
          <p:nvPr/>
        </p:nvSpPr>
        <p:spPr>
          <a:xfrm>
            <a:off x="3376577" y="1111348"/>
            <a:ext cx="2261061" cy="923330"/>
          </a:xfrm>
          <a:prstGeom prst="rect">
            <a:avLst/>
          </a:prstGeom>
          <a:noFill/>
        </p:spPr>
        <p:txBody>
          <a:bodyPr wrap="square" rtlCol="0">
            <a:spAutoFit/>
          </a:bodyPr>
          <a:lstStyle/>
          <a:p>
            <a:pPr algn="ctr"/>
            <a:r>
              <a:rPr lang="en-US" dirty="0" smtClean="0"/>
              <a:t>Demonstrations and Classes</a:t>
            </a:r>
          </a:p>
          <a:p>
            <a:pPr algn="ctr"/>
            <a:r>
              <a:rPr lang="en-US" dirty="0" smtClean="0"/>
              <a:t>Webinars</a:t>
            </a:r>
            <a:endParaRPr lang="en-US" dirty="0"/>
          </a:p>
        </p:txBody>
      </p:sp>
      <p:graphicFrame>
        <p:nvGraphicFramePr>
          <p:cNvPr id="40" name="Diagram 39"/>
          <p:cNvGraphicFramePr/>
          <p:nvPr/>
        </p:nvGraphicFramePr>
        <p:xfrm>
          <a:off x="544283" y="2034678"/>
          <a:ext cx="7963166" cy="4248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 name="TextBox 40"/>
          <p:cNvSpPr txBox="1"/>
          <p:nvPr/>
        </p:nvSpPr>
        <p:spPr>
          <a:xfrm>
            <a:off x="6099960" y="4684542"/>
            <a:ext cx="1299643" cy="923330"/>
          </a:xfrm>
          <a:prstGeom prst="rect">
            <a:avLst/>
          </a:prstGeom>
          <a:noFill/>
        </p:spPr>
        <p:txBody>
          <a:bodyPr wrap="square" rtlCol="0">
            <a:spAutoFit/>
          </a:bodyPr>
          <a:lstStyle/>
          <a:p>
            <a:pPr algn="ctr"/>
            <a:r>
              <a:rPr lang="en-US" dirty="0" smtClean="0"/>
              <a:t>Story Telling and Videos</a:t>
            </a:r>
            <a:endParaRPr lang="en-US" dirty="0"/>
          </a:p>
        </p:txBody>
      </p:sp>
      <p:sp>
        <p:nvSpPr>
          <p:cNvPr id="42" name="TextBox 41"/>
          <p:cNvSpPr txBox="1"/>
          <p:nvPr/>
        </p:nvSpPr>
        <p:spPr>
          <a:xfrm>
            <a:off x="1223889" y="4642338"/>
            <a:ext cx="2391839" cy="1200329"/>
          </a:xfrm>
          <a:prstGeom prst="rect">
            <a:avLst/>
          </a:prstGeom>
          <a:noFill/>
        </p:spPr>
        <p:txBody>
          <a:bodyPr wrap="square" rtlCol="0">
            <a:spAutoFit/>
          </a:bodyPr>
          <a:lstStyle/>
          <a:p>
            <a:pPr algn="ctr"/>
            <a:r>
              <a:rPr lang="en-US" dirty="0" smtClean="0"/>
              <a:t>Classes </a:t>
            </a:r>
          </a:p>
          <a:p>
            <a:pPr algn="ctr"/>
            <a:r>
              <a:rPr lang="en-US" dirty="0" smtClean="0"/>
              <a:t>ACS and other publications</a:t>
            </a:r>
          </a:p>
          <a:p>
            <a:endParaRPr lang="en-US" dirty="0"/>
          </a:p>
        </p:txBody>
      </p:sp>
    </p:spTree>
    <p:extLst>
      <p:ext uri="{BB962C8B-B14F-4D97-AF65-F5344CB8AC3E}">
        <p14:creationId xmlns:p14="http://schemas.microsoft.com/office/powerpoint/2010/main" val="2776107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414486" y="1404291"/>
            <a:ext cx="6032135" cy="5181601"/>
            <a:chOff x="932013" y="1190947"/>
            <a:chExt cx="6338523" cy="5181601"/>
          </a:xfrm>
        </p:grpSpPr>
        <p:grpSp>
          <p:nvGrpSpPr>
            <p:cNvPr id="32" name="Group 37"/>
            <p:cNvGrpSpPr/>
            <p:nvPr/>
          </p:nvGrpSpPr>
          <p:grpSpPr>
            <a:xfrm>
              <a:off x="2106399" y="5087165"/>
              <a:ext cx="4953000" cy="1285383"/>
              <a:chOff x="2133600" y="1524000"/>
              <a:chExt cx="3962402" cy="1066801"/>
            </a:xfrm>
          </p:grpSpPr>
          <p:sp>
            <p:nvSpPr>
              <p:cNvPr id="49" name="Oval 13"/>
              <p:cNvSpPr/>
              <p:nvPr/>
            </p:nvSpPr>
            <p:spPr>
              <a:xfrm>
                <a:off x="2133600" y="1524000"/>
                <a:ext cx="3962400" cy="1066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charset="0"/>
                </a:endParaRPr>
              </a:p>
            </p:txBody>
          </p:sp>
          <p:grpSp>
            <p:nvGrpSpPr>
              <p:cNvPr id="50" name="Group 49"/>
              <p:cNvGrpSpPr/>
              <p:nvPr/>
            </p:nvGrpSpPr>
            <p:grpSpPr>
              <a:xfrm>
                <a:off x="3581400" y="1828800"/>
                <a:ext cx="1066800" cy="533400"/>
                <a:chOff x="6934200" y="4572000"/>
                <a:chExt cx="1066800" cy="533400"/>
              </a:xfrm>
            </p:grpSpPr>
            <p:sp>
              <p:nvSpPr>
                <p:cNvPr id="58" name="Donut 14"/>
                <p:cNvSpPr/>
                <p:nvPr/>
              </p:nvSpPr>
              <p:spPr>
                <a:xfrm>
                  <a:off x="6934200" y="4572000"/>
                  <a:ext cx="1066800" cy="533400"/>
                </a:xfrm>
                <a:prstGeom prst="donut">
                  <a:avLst>
                    <a:gd name="adj" fmla="val 104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charset="0"/>
                  </a:endParaRPr>
                </a:p>
              </p:txBody>
            </p:sp>
            <p:sp>
              <p:nvSpPr>
                <p:cNvPr id="59" name="Oval 15"/>
                <p:cNvSpPr/>
                <p:nvPr/>
              </p:nvSpPr>
              <p:spPr>
                <a:xfrm>
                  <a:off x="7010400" y="4648200"/>
                  <a:ext cx="914400" cy="381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grpSp>
          <p:grpSp>
            <p:nvGrpSpPr>
              <p:cNvPr id="51" name="Group 30"/>
              <p:cNvGrpSpPr/>
              <p:nvPr/>
            </p:nvGrpSpPr>
            <p:grpSpPr>
              <a:xfrm>
                <a:off x="2133600" y="1524000"/>
                <a:ext cx="3962402" cy="1066801"/>
                <a:chOff x="4724398" y="5181599"/>
                <a:chExt cx="3962402" cy="1066801"/>
              </a:xfrm>
            </p:grpSpPr>
            <p:sp>
              <p:nvSpPr>
                <p:cNvPr id="52" name="Pie 51"/>
                <p:cNvSpPr/>
                <p:nvPr/>
              </p:nvSpPr>
              <p:spPr>
                <a:xfrm rot="5400000">
                  <a:off x="6134099" y="3771899"/>
                  <a:ext cx="1066799" cy="3886201"/>
                </a:xfrm>
                <a:prstGeom prst="pie">
                  <a:avLst>
                    <a:gd name="adj1" fmla="val 1927471"/>
                    <a:gd name="adj2" fmla="val 635979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charset="0"/>
                  </a:endParaRPr>
                </a:p>
              </p:txBody>
            </p:sp>
            <p:sp>
              <p:nvSpPr>
                <p:cNvPr id="53" name="Pie 24"/>
                <p:cNvSpPr/>
                <p:nvPr/>
              </p:nvSpPr>
              <p:spPr>
                <a:xfrm rot="10800000">
                  <a:off x="4724400" y="5181599"/>
                  <a:ext cx="3962400" cy="1066800"/>
                </a:xfrm>
                <a:prstGeom prst="pie">
                  <a:avLst>
                    <a:gd name="adj1" fmla="val 965986"/>
                    <a:gd name="adj2" fmla="val 1026443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charset="0"/>
                  </a:endParaRPr>
                </a:p>
              </p:txBody>
            </p:sp>
            <p:sp>
              <p:nvSpPr>
                <p:cNvPr id="54" name="Pie 16"/>
                <p:cNvSpPr/>
                <p:nvPr/>
              </p:nvSpPr>
              <p:spPr>
                <a:xfrm>
                  <a:off x="4724400" y="5181600"/>
                  <a:ext cx="3962400" cy="1066800"/>
                </a:xfrm>
                <a:prstGeom prst="pie">
                  <a:avLst>
                    <a:gd name="adj1" fmla="val 21042402"/>
                    <a:gd name="adj2" fmla="val 753437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charset="0"/>
                  </a:endParaRPr>
                </a:p>
              </p:txBody>
            </p:sp>
            <p:sp>
              <p:nvSpPr>
                <p:cNvPr id="55" name="TextBox 17"/>
                <p:cNvSpPr txBox="1"/>
                <p:nvPr/>
              </p:nvSpPr>
              <p:spPr>
                <a:xfrm>
                  <a:off x="4968238" y="5489495"/>
                  <a:ext cx="1021203" cy="485333"/>
                </a:xfrm>
                <a:prstGeom prst="rect">
                  <a:avLst/>
                </a:prstGeom>
                <a:noFill/>
                <a:scene3d>
                  <a:camera prst="orthographicFront"/>
                  <a:lightRig rig="threePt" dir="t"/>
                </a:scene3d>
                <a:sp3d/>
              </p:spPr>
              <p:txBody>
                <a:bodyPr wrap="none" rtlCol="0">
                  <a:spAutoFit/>
                  <a:flatTx/>
                </a:bodyPr>
                <a:lstStyle/>
                <a:p>
                  <a:r>
                    <a:rPr lang="en-US" sz="1600" dirty="0">
                      <a:solidFill>
                        <a:srgbClr val="C00000"/>
                      </a:solidFill>
                      <a:latin typeface="Arial" charset="0"/>
                    </a:rPr>
                    <a:t>Technical </a:t>
                  </a:r>
                </a:p>
                <a:p>
                  <a:pPr algn="r"/>
                  <a:r>
                    <a:rPr lang="en-US" sz="1600" dirty="0">
                      <a:solidFill>
                        <a:srgbClr val="C00000"/>
                      </a:solidFill>
                      <a:latin typeface="Arial" charset="0"/>
                    </a:rPr>
                    <a:t>Knowledge</a:t>
                  </a:r>
                </a:p>
              </p:txBody>
            </p:sp>
            <p:sp>
              <p:nvSpPr>
                <p:cNvPr id="56" name="TextBox 55"/>
                <p:cNvSpPr txBox="1"/>
                <p:nvPr/>
              </p:nvSpPr>
              <p:spPr>
                <a:xfrm>
                  <a:off x="7117350" y="5287063"/>
                  <a:ext cx="847925" cy="280982"/>
                </a:xfrm>
                <a:prstGeom prst="rect">
                  <a:avLst/>
                </a:prstGeom>
                <a:noFill/>
              </p:spPr>
              <p:txBody>
                <a:bodyPr wrap="none" rtlCol="0">
                  <a:spAutoFit/>
                </a:bodyPr>
                <a:lstStyle/>
                <a:p>
                  <a:r>
                    <a:rPr lang="en-US" sz="1600" dirty="0">
                      <a:solidFill>
                        <a:srgbClr val="C00000"/>
                      </a:solidFill>
                      <a:latin typeface="Arial" charset="0"/>
                    </a:rPr>
                    <a:t>Lab Skills</a:t>
                  </a:r>
                </a:p>
              </p:txBody>
            </p:sp>
            <p:sp>
              <p:nvSpPr>
                <p:cNvPr id="57" name="TextBox 56"/>
                <p:cNvSpPr txBox="1"/>
                <p:nvPr/>
              </p:nvSpPr>
              <p:spPr>
                <a:xfrm>
                  <a:off x="7284719" y="5742463"/>
                  <a:ext cx="1219201" cy="280982"/>
                </a:xfrm>
                <a:prstGeom prst="rect">
                  <a:avLst/>
                </a:prstGeom>
                <a:noFill/>
              </p:spPr>
              <p:txBody>
                <a:bodyPr wrap="square" rtlCol="0">
                  <a:spAutoFit/>
                </a:bodyPr>
                <a:lstStyle/>
                <a:p>
                  <a:r>
                    <a:rPr lang="en-US" sz="1600" dirty="0">
                      <a:solidFill>
                        <a:srgbClr val="C00000"/>
                      </a:solidFill>
                      <a:latin typeface="Arial" charset="0"/>
                    </a:rPr>
                    <a:t>Safety Culture</a:t>
                  </a:r>
                </a:p>
              </p:txBody>
            </p:sp>
          </p:grpSp>
        </p:grpSp>
        <p:sp>
          <p:nvSpPr>
            <p:cNvPr id="35" name="AutoShape 7"/>
            <p:cNvSpPr>
              <a:spLocks noChangeArrowheads="1"/>
            </p:cNvSpPr>
            <p:nvPr/>
          </p:nvSpPr>
          <p:spPr bwMode="auto">
            <a:xfrm rot="632956" flipV="1">
              <a:off x="4396036" y="2148864"/>
              <a:ext cx="2662634" cy="480873"/>
            </a:xfrm>
            <a:prstGeom prst="roundRect">
              <a:avLst>
                <a:gd name="adj" fmla="val 50000"/>
              </a:avLst>
            </a:prstGeom>
            <a:gradFill flip="none" rotWithShape="1">
              <a:gsLst>
                <a:gs pos="0">
                  <a:schemeClr val="tx2">
                    <a:lumMod val="60000"/>
                    <a:lumOff val="40000"/>
                  </a:schemeClr>
                </a:gs>
                <a:gs pos="100000">
                  <a:schemeClr val="accent2">
                    <a:lumMod val="50000"/>
                  </a:schemeClr>
                </a:gs>
              </a:gsLst>
              <a:path path="rect">
                <a:fillToRect l="100000" t="100000"/>
              </a:path>
              <a:tileRect r="-100000" b="-100000"/>
            </a:gradFill>
            <a:ln w="9525">
              <a:solidFill>
                <a:schemeClr val="tx1"/>
              </a:solidFill>
              <a:round/>
              <a:headEnd/>
              <a:tailEnd/>
            </a:ln>
            <a:effectLst/>
          </p:spPr>
          <p:txBody>
            <a:bodyPr wrap="none" anchor="ctr"/>
            <a:lstStyle/>
            <a:p>
              <a:endParaRPr lang="en-US" sz="3600" dirty="0">
                <a:solidFill>
                  <a:schemeClr val="bg1"/>
                </a:solidFill>
                <a:latin typeface="Arial" charset="0"/>
              </a:endParaRPr>
            </a:p>
          </p:txBody>
        </p:sp>
        <p:sp>
          <p:nvSpPr>
            <p:cNvPr id="36" name="AutoShape 7"/>
            <p:cNvSpPr>
              <a:spLocks noChangeArrowheads="1"/>
            </p:cNvSpPr>
            <p:nvPr/>
          </p:nvSpPr>
          <p:spPr bwMode="auto">
            <a:xfrm rot="1447961" flipV="1">
              <a:off x="3516602" y="5005527"/>
              <a:ext cx="1237582" cy="453389"/>
            </a:xfrm>
            <a:prstGeom prst="roundRect">
              <a:avLst>
                <a:gd name="adj" fmla="val 50000"/>
              </a:avLst>
            </a:prstGeom>
            <a:gradFill flip="none" rotWithShape="1">
              <a:gsLst>
                <a:gs pos="0">
                  <a:schemeClr val="tx2">
                    <a:lumMod val="60000"/>
                    <a:lumOff val="40000"/>
                  </a:schemeClr>
                </a:gs>
                <a:gs pos="100000">
                  <a:schemeClr val="accent2">
                    <a:lumMod val="50000"/>
                  </a:schemeClr>
                </a:gs>
              </a:gsLst>
              <a:path path="rect">
                <a:fillToRect l="100000" t="100000"/>
              </a:path>
              <a:tileRect r="-100000" b="-100000"/>
            </a:gradFill>
            <a:ln w="9525">
              <a:solidFill>
                <a:schemeClr val="tx1"/>
              </a:solidFill>
              <a:round/>
              <a:headEnd/>
              <a:tailEnd/>
            </a:ln>
            <a:effectLst/>
          </p:spPr>
          <p:txBody>
            <a:bodyPr wrap="none" anchor="ctr"/>
            <a:lstStyle/>
            <a:p>
              <a:endParaRPr lang="en-US" sz="3600" dirty="0">
                <a:solidFill>
                  <a:schemeClr val="bg1"/>
                </a:solidFill>
                <a:latin typeface="Arial" charset="0"/>
              </a:endParaRPr>
            </a:p>
          </p:txBody>
        </p:sp>
        <p:sp>
          <p:nvSpPr>
            <p:cNvPr id="39" name="AutoShape 7"/>
            <p:cNvSpPr>
              <a:spLocks noChangeArrowheads="1"/>
            </p:cNvSpPr>
            <p:nvPr/>
          </p:nvSpPr>
          <p:spPr bwMode="auto">
            <a:xfrm rot="1135933" flipV="1">
              <a:off x="2917356" y="4335384"/>
              <a:ext cx="2830810" cy="453389"/>
            </a:xfrm>
            <a:prstGeom prst="roundRect">
              <a:avLst>
                <a:gd name="adj" fmla="val 50000"/>
              </a:avLst>
            </a:prstGeom>
            <a:gradFill flip="none" rotWithShape="1">
              <a:gsLst>
                <a:gs pos="0">
                  <a:schemeClr val="tx2">
                    <a:lumMod val="60000"/>
                    <a:lumOff val="40000"/>
                  </a:schemeClr>
                </a:gs>
                <a:gs pos="100000">
                  <a:schemeClr val="accent2">
                    <a:lumMod val="50000"/>
                  </a:schemeClr>
                </a:gs>
              </a:gsLst>
              <a:path path="rect">
                <a:fillToRect l="100000" t="100000"/>
              </a:path>
              <a:tileRect r="-100000" b="-100000"/>
            </a:gradFill>
            <a:ln w="9525">
              <a:solidFill>
                <a:schemeClr val="tx1"/>
              </a:solidFill>
              <a:round/>
              <a:headEnd/>
              <a:tailEnd/>
            </a:ln>
            <a:effectLst/>
          </p:spPr>
          <p:txBody>
            <a:bodyPr wrap="none" anchor="ctr"/>
            <a:lstStyle/>
            <a:p>
              <a:endParaRPr lang="en-US" sz="3600" dirty="0">
                <a:solidFill>
                  <a:schemeClr val="bg1"/>
                </a:solidFill>
                <a:latin typeface="Arial" charset="0"/>
              </a:endParaRPr>
            </a:p>
          </p:txBody>
        </p:sp>
        <p:sp>
          <p:nvSpPr>
            <p:cNvPr id="40" name="AutoShape 7"/>
            <p:cNvSpPr>
              <a:spLocks noChangeArrowheads="1"/>
            </p:cNvSpPr>
            <p:nvPr/>
          </p:nvSpPr>
          <p:spPr bwMode="auto">
            <a:xfrm rot="817453" flipV="1">
              <a:off x="2551043" y="3517302"/>
              <a:ext cx="3579802" cy="480873"/>
            </a:xfrm>
            <a:prstGeom prst="roundRect">
              <a:avLst>
                <a:gd name="adj" fmla="val 50000"/>
              </a:avLst>
            </a:prstGeom>
            <a:gradFill flip="none" rotWithShape="1">
              <a:gsLst>
                <a:gs pos="0">
                  <a:schemeClr val="tx2">
                    <a:lumMod val="60000"/>
                    <a:lumOff val="40000"/>
                  </a:schemeClr>
                </a:gs>
                <a:gs pos="100000">
                  <a:schemeClr val="accent2">
                    <a:lumMod val="50000"/>
                  </a:schemeClr>
                </a:gs>
              </a:gsLst>
              <a:path path="rect">
                <a:fillToRect l="100000" t="100000"/>
              </a:path>
              <a:tileRect r="-100000" b="-100000"/>
            </a:gradFill>
            <a:ln w="9525">
              <a:solidFill>
                <a:schemeClr val="tx1"/>
              </a:solidFill>
              <a:round/>
              <a:headEnd/>
              <a:tailEnd/>
            </a:ln>
            <a:effectLst/>
          </p:spPr>
          <p:txBody>
            <a:bodyPr wrap="none" anchor="ctr"/>
            <a:lstStyle/>
            <a:p>
              <a:endParaRPr lang="en-US" sz="3600" dirty="0">
                <a:solidFill>
                  <a:schemeClr val="bg1"/>
                </a:solidFill>
                <a:latin typeface="Arial" charset="0"/>
              </a:endParaRPr>
            </a:p>
          </p:txBody>
        </p:sp>
        <p:sp>
          <p:nvSpPr>
            <p:cNvPr id="41" name="AutoShape 7"/>
            <p:cNvSpPr>
              <a:spLocks noChangeArrowheads="1"/>
            </p:cNvSpPr>
            <p:nvPr/>
          </p:nvSpPr>
          <p:spPr bwMode="auto">
            <a:xfrm rot="632956" flipV="1">
              <a:off x="1980649" y="2772370"/>
              <a:ext cx="4504687" cy="480873"/>
            </a:xfrm>
            <a:prstGeom prst="roundRect">
              <a:avLst>
                <a:gd name="adj" fmla="val 50000"/>
              </a:avLst>
            </a:prstGeom>
            <a:gradFill flip="none" rotWithShape="1">
              <a:gsLst>
                <a:gs pos="0">
                  <a:schemeClr val="tx2">
                    <a:lumMod val="60000"/>
                    <a:lumOff val="40000"/>
                  </a:schemeClr>
                </a:gs>
                <a:gs pos="100000">
                  <a:schemeClr val="accent2">
                    <a:lumMod val="50000"/>
                  </a:schemeClr>
                </a:gs>
              </a:gsLst>
              <a:path path="rect">
                <a:fillToRect l="100000" t="100000"/>
              </a:path>
              <a:tileRect r="-100000" b="-100000"/>
            </a:gradFill>
            <a:ln w="9525">
              <a:solidFill>
                <a:schemeClr val="tx1"/>
              </a:solidFill>
              <a:round/>
              <a:headEnd/>
              <a:tailEnd/>
            </a:ln>
            <a:effectLst/>
          </p:spPr>
          <p:txBody>
            <a:bodyPr wrap="none" anchor="ctr"/>
            <a:lstStyle/>
            <a:p>
              <a:endParaRPr lang="en-US" sz="3600" dirty="0">
                <a:solidFill>
                  <a:schemeClr val="bg1"/>
                </a:solidFill>
                <a:latin typeface="Arial" charset="0"/>
              </a:endParaRPr>
            </a:p>
          </p:txBody>
        </p:sp>
        <p:sp>
          <p:nvSpPr>
            <p:cNvPr id="42" name="Up Arrow 41"/>
            <p:cNvSpPr/>
            <p:nvPr/>
          </p:nvSpPr>
          <p:spPr>
            <a:xfrm>
              <a:off x="3782799" y="1190947"/>
              <a:ext cx="1676400" cy="4683934"/>
            </a:xfrm>
            <a:prstGeom prst="upArrow">
              <a:avLst>
                <a:gd name="adj1" fmla="val 32405"/>
                <a:gd name="adj2" fmla="val 50000"/>
              </a:avLst>
            </a:prstGeom>
            <a:solidFill>
              <a:schemeClr val="accent2">
                <a:lumMod val="75000"/>
              </a:schemeClr>
            </a:solidFill>
            <a:ln>
              <a:solidFill>
                <a:schemeClr val="tx1"/>
              </a:solidFill>
            </a:ln>
            <a:scene3d>
              <a:camera prst="orthographicFront"/>
              <a:lightRig rig="threePt" dir="t"/>
            </a:scene3d>
            <a:sp3d contourW="12700">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43" name="AutoShape 7"/>
            <p:cNvSpPr>
              <a:spLocks noChangeArrowheads="1"/>
            </p:cNvSpPr>
            <p:nvPr/>
          </p:nvSpPr>
          <p:spPr bwMode="auto">
            <a:xfrm>
              <a:off x="1877799" y="2365670"/>
              <a:ext cx="5392737" cy="491289"/>
            </a:xfrm>
            <a:prstGeom prst="roundRect">
              <a:avLst>
                <a:gd name="adj" fmla="val 50000"/>
              </a:avLst>
            </a:prstGeom>
            <a:gradFill flip="none" rotWithShape="1">
              <a:gsLst>
                <a:gs pos="62000">
                  <a:schemeClr val="tx2">
                    <a:lumMod val="40000"/>
                    <a:lumOff val="60000"/>
                  </a:schemeClr>
                </a:gs>
                <a:gs pos="0">
                  <a:schemeClr val="tx2">
                    <a:lumMod val="60000"/>
                    <a:lumOff val="40000"/>
                  </a:schemeClr>
                </a:gs>
                <a:gs pos="95000">
                  <a:schemeClr val="accent2">
                    <a:lumMod val="75000"/>
                  </a:schemeClr>
                </a:gs>
              </a:gsLst>
              <a:path path="circle">
                <a:fillToRect l="50000" t="50000" r="50000" b="50000"/>
              </a:path>
              <a:tileRect/>
            </a:gradFill>
            <a:ln w="9525">
              <a:solidFill>
                <a:schemeClr val="tx1"/>
              </a:solidFill>
              <a:round/>
              <a:headEnd/>
              <a:tailEnd/>
            </a:ln>
            <a:effectLst>
              <a:outerShdw blurRad="44450" dist="27940" dir="5400000" algn="ctr">
                <a:srgbClr val="000000">
                  <a:alpha val="32000"/>
                </a:srgbClr>
              </a:outerShdw>
            </a:effectLst>
          </p:spPr>
          <p:txBody>
            <a:bodyPr wrap="none" anchor="ctr">
              <a:flatTx/>
            </a:bodyPr>
            <a:lstStyle/>
            <a:p>
              <a:pPr algn="ctr"/>
              <a:r>
                <a:rPr lang="en-US" sz="3600" dirty="0">
                  <a:solidFill>
                    <a:schemeClr val="bg1"/>
                  </a:solidFill>
                  <a:latin typeface="Arial" charset="0"/>
                </a:rPr>
                <a:t>Research Chemist</a:t>
              </a:r>
            </a:p>
          </p:txBody>
        </p:sp>
        <p:sp>
          <p:nvSpPr>
            <p:cNvPr id="44" name="AutoShape 7"/>
            <p:cNvSpPr>
              <a:spLocks noChangeArrowheads="1"/>
            </p:cNvSpPr>
            <p:nvPr/>
          </p:nvSpPr>
          <p:spPr bwMode="auto">
            <a:xfrm>
              <a:off x="2411199" y="3137696"/>
              <a:ext cx="4267200" cy="491289"/>
            </a:xfrm>
            <a:prstGeom prst="roundRect">
              <a:avLst>
                <a:gd name="adj" fmla="val 50000"/>
              </a:avLst>
            </a:prstGeom>
            <a:gradFill flip="none" rotWithShape="1">
              <a:gsLst>
                <a:gs pos="62000">
                  <a:schemeClr val="tx2">
                    <a:lumMod val="40000"/>
                    <a:lumOff val="60000"/>
                  </a:schemeClr>
                </a:gs>
                <a:gs pos="0">
                  <a:schemeClr val="tx2">
                    <a:lumMod val="60000"/>
                    <a:lumOff val="40000"/>
                  </a:schemeClr>
                </a:gs>
                <a:gs pos="95000">
                  <a:schemeClr val="accent2">
                    <a:lumMod val="75000"/>
                  </a:schemeClr>
                </a:gs>
              </a:gsLst>
              <a:path path="circle">
                <a:fillToRect l="50000" t="50000" r="50000" b="50000"/>
              </a:path>
              <a:tileRect/>
            </a:gradFill>
            <a:ln w="9525">
              <a:solidFill>
                <a:schemeClr val="tx1"/>
              </a:solidFill>
              <a:round/>
              <a:headEnd/>
              <a:tailEnd/>
            </a:ln>
            <a:effectLst>
              <a:outerShdw blurRad="44450" dist="27940" dir="5400000" algn="ctr">
                <a:srgbClr val="000000">
                  <a:alpha val="32000"/>
                </a:srgbClr>
              </a:outerShdw>
            </a:effectLst>
          </p:spPr>
          <p:txBody>
            <a:bodyPr wrap="none" anchor="ctr"/>
            <a:lstStyle/>
            <a:p>
              <a:pPr algn="ctr"/>
              <a:r>
                <a:rPr lang="en-US" sz="3200" dirty="0">
                  <a:solidFill>
                    <a:schemeClr val="bg1"/>
                  </a:solidFill>
                  <a:latin typeface="Arial" charset="0"/>
                </a:rPr>
                <a:t>Graduate Student</a:t>
              </a:r>
            </a:p>
          </p:txBody>
        </p:sp>
        <p:sp>
          <p:nvSpPr>
            <p:cNvPr id="45" name="AutoShape 7"/>
            <p:cNvSpPr>
              <a:spLocks noChangeArrowheads="1"/>
            </p:cNvSpPr>
            <p:nvPr/>
          </p:nvSpPr>
          <p:spPr bwMode="auto">
            <a:xfrm>
              <a:off x="2792199" y="3909723"/>
              <a:ext cx="3429000" cy="491289"/>
            </a:xfrm>
            <a:prstGeom prst="roundRect">
              <a:avLst>
                <a:gd name="adj" fmla="val 50000"/>
              </a:avLst>
            </a:prstGeom>
            <a:gradFill flip="none" rotWithShape="1">
              <a:gsLst>
                <a:gs pos="62000">
                  <a:schemeClr val="tx2">
                    <a:lumMod val="40000"/>
                    <a:lumOff val="60000"/>
                  </a:schemeClr>
                </a:gs>
                <a:gs pos="0">
                  <a:schemeClr val="tx2">
                    <a:lumMod val="60000"/>
                    <a:lumOff val="40000"/>
                  </a:schemeClr>
                </a:gs>
                <a:gs pos="95000">
                  <a:schemeClr val="accent2">
                    <a:lumMod val="75000"/>
                  </a:schemeClr>
                </a:gs>
              </a:gsLst>
              <a:path path="circle">
                <a:fillToRect l="50000" t="50000" r="50000" b="50000"/>
              </a:path>
              <a:tileRect/>
            </a:gradFill>
            <a:ln w="9525">
              <a:solidFill>
                <a:schemeClr val="tx1"/>
              </a:solidFill>
              <a:round/>
              <a:headEnd/>
              <a:tailEnd/>
            </a:ln>
            <a:effectLst>
              <a:outerShdw blurRad="44450" dist="27940" dir="5400000" algn="ctr">
                <a:srgbClr val="000000">
                  <a:alpha val="32000"/>
                </a:srgbClr>
              </a:outerShdw>
            </a:effectLst>
          </p:spPr>
          <p:txBody>
            <a:bodyPr wrap="none" anchor="ctr"/>
            <a:lstStyle/>
            <a:p>
              <a:pPr algn="ctr"/>
              <a:r>
                <a:rPr lang="en-US" sz="2800" dirty="0">
                  <a:solidFill>
                    <a:schemeClr val="bg1"/>
                  </a:solidFill>
                  <a:latin typeface="Arial" charset="0"/>
                </a:rPr>
                <a:t>Undergraduate</a:t>
              </a:r>
            </a:p>
          </p:txBody>
        </p:sp>
        <p:sp>
          <p:nvSpPr>
            <p:cNvPr id="46" name="AutoShape 7"/>
            <p:cNvSpPr>
              <a:spLocks noChangeArrowheads="1"/>
            </p:cNvSpPr>
            <p:nvPr/>
          </p:nvSpPr>
          <p:spPr bwMode="auto">
            <a:xfrm>
              <a:off x="3401799" y="4681749"/>
              <a:ext cx="2362200" cy="491289"/>
            </a:xfrm>
            <a:prstGeom prst="roundRect">
              <a:avLst>
                <a:gd name="adj" fmla="val 50000"/>
              </a:avLst>
            </a:prstGeom>
            <a:gradFill flip="none" rotWithShape="1">
              <a:gsLst>
                <a:gs pos="62000">
                  <a:schemeClr val="tx2">
                    <a:lumMod val="40000"/>
                    <a:lumOff val="60000"/>
                  </a:schemeClr>
                </a:gs>
                <a:gs pos="0">
                  <a:schemeClr val="tx2">
                    <a:lumMod val="60000"/>
                    <a:lumOff val="40000"/>
                  </a:schemeClr>
                </a:gs>
                <a:gs pos="95000">
                  <a:schemeClr val="accent2">
                    <a:lumMod val="75000"/>
                  </a:schemeClr>
                </a:gs>
              </a:gsLst>
              <a:path path="circle">
                <a:fillToRect l="50000" t="50000" r="50000" b="50000"/>
              </a:path>
              <a:tileRect/>
            </a:gradFill>
            <a:ln w="9525">
              <a:solidFill>
                <a:schemeClr val="tx1"/>
              </a:solidFill>
              <a:round/>
              <a:headEnd/>
              <a:tailEnd/>
            </a:ln>
            <a:effectLst>
              <a:outerShdw blurRad="44450" dist="27940" dir="5400000" algn="ctr">
                <a:srgbClr val="000000">
                  <a:alpha val="32000"/>
                </a:srgbClr>
              </a:outerShdw>
            </a:effectLst>
          </p:spPr>
          <p:txBody>
            <a:bodyPr wrap="none" anchor="ctr"/>
            <a:lstStyle/>
            <a:p>
              <a:pPr algn="ctr"/>
              <a:r>
                <a:rPr lang="en-US" sz="2800" dirty="0">
                  <a:solidFill>
                    <a:schemeClr val="bg1"/>
                  </a:solidFill>
                  <a:latin typeface="Arial" charset="0"/>
                </a:rPr>
                <a:t>High School</a:t>
              </a:r>
            </a:p>
          </p:txBody>
        </p:sp>
        <p:sp>
          <p:nvSpPr>
            <p:cNvPr id="47" name="Rectangle 46"/>
            <p:cNvSpPr/>
            <p:nvPr/>
          </p:nvSpPr>
          <p:spPr>
            <a:xfrm>
              <a:off x="4143480" y="1495747"/>
              <a:ext cx="954107" cy="461665"/>
            </a:xfrm>
            <a:prstGeom prst="rect">
              <a:avLst/>
            </a:prstGeom>
          </p:spPr>
          <p:txBody>
            <a:bodyPr wrap="none">
              <a:spAutoFit/>
            </a:bodyPr>
            <a:lstStyle/>
            <a:p>
              <a:r>
                <a:rPr lang="en-US" sz="2400" dirty="0">
                  <a:solidFill>
                    <a:schemeClr val="bg1"/>
                  </a:solidFill>
                  <a:latin typeface="Arial" charset="0"/>
                </a:rPr>
                <a:t>KSAs</a:t>
              </a:r>
            </a:p>
          </p:txBody>
        </p:sp>
        <p:sp>
          <p:nvSpPr>
            <p:cNvPr id="48" name="Up Arrow 47"/>
            <p:cNvSpPr/>
            <p:nvPr/>
          </p:nvSpPr>
          <p:spPr>
            <a:xfrm>
              <a:off x="932013" y="2479896"/>
              <a:ext cx="838200" cy="3350941"/>
            </a:xfrm>
            <a:prstGeom prst="upArrow">
              <a:avLst/>
            </a:prstGeom>
            <a:solidFill>
              <a:schemeClr val="accent2">
                <a:lumMod val="75000"/>
              </a:schemeClr>
            </a:solidFill>
            <a:ln>
              <a:solidFill>
                <a:schemeClr val="tx1"/>
              </a:solidFill>
            </a:ln>
            <a:scene3d>
              <a:camera prst="orthographicFront"/>
              <a:lightRig rig="threePt" dir="t"/>
            </a:scene3d>
            <a:sp3d contourW="12700">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dirty="0">
                  <a:latin typeface="Arial" charset="0"/>
                </a:rPr>
                <a:t>EDUCATION</a:t>
              </a:r>
            </a:p>
          </p:txBody>
        </p:sp>
      </p:grpSp>
      <p:sp>
        <p:nvSpPr>
          <p:cNvPr id="33" name="Rectangle 32"/>
          <p:cNvSpPr/>
          <p:nvPr/>
        </p:nvSpPr>
        <p:spPr>
          <a:xfrm>
            <a:off x="0" y="-16556"/>
            <a:ext cx="9144000" cy="1077218"/>
          </a:xfrm>
          <a:prstGeom prst="rect">
            <a:avLst/>
          </a:prstGeom>
        </p:spPr>
        <p:txBody>
          <a:bodyPr vert="horz" wrap="square">
            <a:spAutoFit/>
          </a:bodyPr>
          <a:lstStyle/>
          <a:p>
            <a:pPr algn="ctr"/>
            <a:r>
              <a:rPr lang="en-US" sz="3200" b="1" dirty="0" smtClean="0">
                <a:solidFill>
                  <a:schemeClr val="accent2"/>
                </a:solidFill>
                <a:latin typeface="Arial" charset="0"/>
                <a:ea typeface="Arial" charset="0"/>
                <a:cs typeface="Arial" charset="0"/>
              </a:rPr>
              <a:t>A Spiral Learning Approach </a:t>
            </a:r>
            <a:br>
              <a:rPr lang="en-US" sz="3200" b="1" dirty="0" smtClean="0">
                <a:solidFill>
                  <a:schemeClr val="accent2"/>
                </a:solidFill>
                <a:latin typeface="Arial" charset="0"/>
                <a:ea typeface="Arial" charset="0"/>
                <a:cs typeface="Arial" charset="0"/>
              </a:rPr>
            </a:br>
            <a:r>
              <a:rPr lang="en-US" sz="3200" b="1" dirty="0" smtClean="0">
                <a:solidFill>
                  <a:schemeClr val="accent2"/>
                </a:solidFill>
                <a:latin typeface="Arial" charset="0"/>
                <a:ea typeface="Arial" charset="0"/>
                <a:cs typeface="Arial" charset="0"/>
              </a:rPr>
              <a:t>to Safety Education</a:t>
            </a:r>
            <a:endParaRPr lang="en-US" sz="3200" b="1" dirty="0">
              <a:solidFill>
                <a:schemeClr val="accent2"/>
              </a:solidFill>
              <a:latin typeface="Arial" charset="0"/>
              <a:ea typeface="Arial" charset="0"/>
              <a:cs typeface="Arial" charset="0"/>
            </a:endParaRPr>
          </a:p>
        </p:txBody>
      </p:sp>
      <p:cxnSp>
        <p:nvCxnSpPr>
          <p:cNvPr id="38" name="Straight Connector 37"/>
          <p:cNvCxnSpPr/>
          <p:nvPr/>
        </p:nvCxnSpPr>
        <p:spPr>
          <a:xfrm>
            <a:off x="0" y="1060662"/>
            <a:ext cx="9144000" cy="1588"/>
          </a:xfrm>
          <a:prstGeom prst="line">
            <a:avLst/>
          </a:prstGeom>
          <a:ln/>
        </p:spPr>
        <p:style>
          <a:lnRef idx="2">
            <a:schemeClr val="accent2"/>
          </a:lnRef>
          <a:fillRef idx="0">
            <a:schemeClr val="accent2"/>
          </a:fillRef>
          <a:effectRef idx="1">
            <a:schemeClr val="accent2"/>
          </a:effectRef>
          <a:fontRef idx="minor">
            <a:schemeClr val="tx1"/>
          </a:fontRef>
        </p:style>
      </p:cxnSp>
      <p:sp>
        <p:nvSpPr>
          <p:cNvPr id="2" name="TextBox 1"/>
          <p:cNvSpPr txBox="1"/>
          <p:nvPr/>
        </p:nvSpPr>
        <p:spPr>
          <a:xfrm>
            <a:off x="6376485" y="1517012"/>
            <a:ext cx="2792796" cy="2585323"/>
          </a:xfrm>
          <a:prstGeom prst="rect">
            <a:avLst/>
          </a:prstGeom>
          <a:noFill/>
        </p:spPr>
        <p:txBody>
          <a:bodyPr wrap="square" rtlCol="0">
            <a:spAutoFit/>
          </a:bodyPr>
          <a:lstStyle/>
          <a:p>
            <a:pPr algn="ctr"/>
            <a:r>
              <a:rPr lang="en-US" dirty="0" smtClean="0"/>
              <a:t>The goal of the spiral is develop the KSAs needed to support the habits of: </a:t>
            </a:r>
            <a:br>
              <a:rPr lang="en-US" dirty="0" smtClean="0"/>
            </a:br>
            <a:r>
              <a:rPr lang="en-US" dirty="0" smtClean="0"/>
              <a:t>- continuous risk assessment (situational awareness), </a:t>
            </a:r>
          </a:p>
          <a:p>
            <a:pPr algn="ctr"/>
            <a:r>
              <a:rPr lang="en-US" dirty="0" smtClean="0"/>
              <a:t>- documented management choices and - sharing of Lessons Learned.</a:t>
            </a:r>
            <a:endParaRPr lang="en-US" dirty="0"/>
          </a:p>
        </p:txBody>
      </p:sp>
    </p:spTree>
    <p:extLst>
      <p:ext uri="{BB962C8B-B14F-4D97-AF65-F5344CB8AC3E}">
        <p14:creationId xmlns:p14="http://schemas.microsoft.com/office/powerpoint/2010/main" val="19478167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152400"/>
            <a:ext cx="9160565" cy="1373187"/>
          </a:xfrm>
        </p:spPr>
        <p:txBody>
          <a:bodyPr/>
          <a:lstStyle/>
          <a:p>
            <a:r>
              <a:rPr lang="en-US" sz="4000" b="1" dirty="0" smtClean="0">
                <a:solidFill>
                  <a:schemeClr val="accent2"/>
                </a:solidFill>
                <a:ea typeface="Geneva" pitchFamily="-109" charset="0"/>
                <a:cs typeface="Geneva" pitchFamily="-109" charset="0"/>
              </a:rPr>
              <a:t>Developing Lessons Learned</a:t>
            </a:r>
            <a:endParaRPr lang="en-US" sz="4000" b="1" dirty="0">
              <a:solidFill>
                <a:schemeClr val="accent2"/>
              </a:solidFill>
              <a:ea typeface="Geneva" pitchFamily="-109" charset="0"/>
              <a:cs typeface="Geneva" pitchFamily="-109" charset="0"/>
            </a:endParaRPr>
          </a:p>
        </p:txBody>
      </p:sp>
      <p:cxnSp>
        <p:nvCxnSpPr>
          <p:cNvPr id="4" name="Straight Connector 3"/>
          <p:cNvCxnSpPr/>
          <p:nvPr/>
        </p:nvCxnSpPr>
        <p:spPr>
          <a:xfrm>
            <a:off x="0" y="1219200"/>
            <a:ext cx="9144000" cy="1588"/>
          </a:xfrm>
          <a:prstGeom prst="line">
            <a:avLst/>
          </a:prstGeom>
          <a:ln/>
        </p:spPr>
        <p:style>
          <a:lnRef idx="2">
            <a:schemeClr val="accent2"/>
          </a:lnRef>
          <a:fillRef idx="0">
            <a:schemeClr val="accent2"/>
          </a:fillRef>
          <a:effectRef idx="1">
            <a:schemeClr val="accent2"/>
          </a:effectRef>
          <a:fontRef idx="minor">
            <a:schemeClr val="tx1"/>
          </a:fontRef>
        </p:style>
      </p:cxn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2067" y="1529407"/>
            <a:ext cx="1936376" cy="2277704"/>
          </a:xfrm>
          <a:prstGeom prst="rect">
            <a:avLst/>
          </a:prstGeom>
        </p:spPr>
      </p:pic>
      <p:pic>
        <p:nvPicPr>
          <p:cNvPr id="5" name="Content Placeholder 3" descr="BasicBowtie.png"/>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2595604" y="4597403"/>
            <a:ext cx="4825088" cy="1467950"/>
          </a:xfrm>
        </p:spPr>
      </p:pic>
      <p:sp>
        <p:nvSpPr>
          <p:cNvPr id="6" name="Content Placeholder 2"/>
          <p:cNvSpPr txBox="1">
            <a:spLocks/>
          </p:cNvSpPr>
          <p:nvPr/>
        </p:nvSpPr>
        <p:spPr>
          <a:xfrm>
            <a:off x="649462" y="1827272"/>
            <a:ext cx="4585474" cy="2301868"/>
          </a:xfrm>
          <a:prstGeom prst="rect">
            <a:avLst/>
          </a:prstGeom>
        </p:spPr>
        <p:txBody>
          <a:bodyPr vert="horz" lIns="0" tIns="0" rIns="0" bIns="0" rtlCol="0">
            <a:noAutofit/>
          </a:bodyPr>
          <a:lstStyle>
            <a:lvl1pPr marL="180000" indent="-180000" algn="l" defTabSz="914400" rtl="0" eaLnBrk="1" latinLnBrk="0" hangingPunct="1">
              <a:lnSpc>
                <a:spcPct val="114000"/>
              </a:lnSpc>
              <a:spcBef>
                <a:spcPts val="600"/>
              </a:spcBef>
              <a:buClr>
                <a:srgbClr val="3F9C35"/>
              </a:buClr>
              <a:buFont typeface="Wingdings" panose="05000000000000000000" pitchFamily="2" charset="2"/>
              <a:buChar char="§"/>
              <a:defRPr sz="1600" b="0" kern="1200">
                <a:solidFill>
                  <a:schemeClr val="tx1"/>
                </a:solidFill>
                <a:latin typeface="+mn-lt"/>
                <a:ea typeface="+mn-ea"/>
                <a:cs typeface="+mn-cs"/>
              </a:defRPr>
            </a:lvl1pPr>
            <a:lvl2pPr marL="396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2pPr>
            <a:lvl3pPr marL="612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3pPr>
            <a:lvl4pPr marL="828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4pPr>
            <a:lvl5pPr marL="1044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b="1" dirty="0" smtClean="0">
                <a:latin typeface="Arial"/>
              </a:rPr>
              <a:t>Key Considerations:</a:t>
            </a:r>
          </a:p>
          <a:p>
            <a:r>
              <a:rPr lang="en-GB" sz="2400" dirty="0">
                <a:latin typeface="Arial"/>
              </a:rPr>
              <a:t>Who is your audience?</a:t>
            </a:r>
          </a:p>
          <a:p>
            <a:r>
              <a:rPr lang="en-GB" sz="2400" dirty="0" smtClean="0">
                <a:latin typeface="Arial"/>
              </a:rPr>
              <a:t>What are you communicating?</a:t>
            </a:r>
          </a:p>
          <a:p>
            <a:r>
              <a:rPr lang="en-GB" sz="2400" dirty="0" smtClean="0">
                <a:latin typeface="Arial"/>
              </a:rPr>
              <a:t>How much can they absorb?</a:t>
            </a:r>
            <a:endParaRPr lang="en-GB" sz="2400" dirty="0">
              <a:latin typeface="Arial"/>
            </a:endParaRPr>
          </a:p>
        </p:txBody>
      </p:sp>
    </p:spTree>
    <p:extLst>
      <p:ext uri="{BB962C8B-B14F-4D97-AF65-F5344CB8AC3E}">
        <p14:creationId xmlns:p14="http://schemas.microsoft.com/office/powerpoint/2010/main" val="15215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39037" y="5017398"/>
            <a:ext cx="864521" cy="1079500"/>
          </a:xfrm>
          <a:prstGeom prst="rect">
            <a:avLst/>
          </a:prstGeom>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l="21178" t="13339" r="8166" b="16331"/>
          <a:stretch/>
        </p:blipFill>
        <p:spPr>
          <a:xfrm>
            <a:off x="491054" y="1092201"/>
            <a:ext cx="918646" cy="914400"/>
          </a:xfrm>
          <a:prstGeom prst="rect">
            <a:avLst/>
          </a:prstGeom>
        </p:spPr>
      </p:pic>
      <p:sp>
        <p:nvSpPr>
          <p:cNvPr id="2" name="Title 1"/>
          <p:cNvSpPr>
            <a:spLocks noGrp="1"/>
          </p:cNvSpPr>
          <p:nvPr>
            <p:ph type="title"/>
          </p:nvPr>
        </p:nvSpPr>
        <p:spPr>
          <a:xfrm>
            <a:off x="78154" y="160660"/>
            <a:ext cx="9065846" cy="784624"/>
          </a:xfrm>
        </p:spPr>
        <p:txBody>
          <a:bodyPr>
            <a:noAutofit/>
          </a:bodyPr>
          <a:lstStyle/>
          <a:p>
            <a:r>
              <a:rPr lang="en-US" sz="4000" b="1" dirty="0">
                <a:solidFill>
                  <a:schemeClr val="accent2"/>
                </a:solidFill>
                <a:ea typeface="Geneva" pitchFamily="-109" charset="0"/>
                <a:cs typeface="Geneva" pitchFamily="-109" charset="0"/>
              </a:rPr>
              <a:t>The Next Step: the Bowtie</a:t>
            </a:r>
          </a:p>
        </p:txBody>
      </p:sp>
      <p:sp>
        <p:nvSpPr>
          <p:cNvPr id="10" name="TextBox 9"/>
          <p:cNvSpPr txBox="1"/>
          <p:nvPr/>
        </p:nvSpPr>
        <p:spPr>
          <a:xfrm>
            <a:off x="1175411" y="1443203"/>
            <a:ext cx="3270652" cy="307007"/>
          </a:xfrm>
          <a:prstGeom prst="rect">
            <a:avLst/>
          </a:prstGeom>
          <a:noFill/>
        </p:spPr>
        <p:txBody>
          <a:bodyPr wrap="none" lIns="0" tIns="0" rIns="0" bIns="0" rtlCol="0">
            <a:spAutoFit/>
          </a:bodyPr>
          <a:lstStyle/>
          <a:p>
            <a:pPr>
              <a:lnSpc>
                <a:spcPct val="113000"/>
              </a:lnSpc>
              <a:spcBef>
                <a:spcPts val="600"/>
              </a:spcBef>
            </a:pPr>
            <a:r>
              <a:rPr lang="en-GB" b="1" dirty="0" smtClean="0">
                <a:solidFill>
                  <a:schemeClr val="accent2">
                    <a:lumMod val="75000"/>
                  </a:schemeClr>
                </a:solidFill>
                <a:latin typeface="Arial"/>
              </a:rPr>
              <a:t>Excellent communication tool</a:t>
            </a:r>
          </a:p>
        </p:txBody>
      </p:sp>
      <p:sp>
        <p:nvSpPr>
          <p:cNvPr id="14" name="TextBox 13"/>
          <p:cNvSpPr txBox="1"/>
          <p:nvPr/>
        </p:nvSpPr>
        <p:spPr>
          <a:xfrm>
            <a:off x="4498649" y="5414208"/>
            <a:ext cx="3693093" cy="307007"/>
          </a:xfrm>
          <a:prstGeom prst="rect">
            <a:avLst/>
          </a:prstGeom>
          <a:noFill/>
        </p:spPr>
        <p:txBody>
          <a:bodyPr wrap="none" lIns="0" tIns="0" rIns="0" bIns="0" rtlCol="0">
            <a:spAutoFit/>
          </a:bodyPr>
          <a:lstStyle/>
          <a:p>
            <a:pPr>
              <a:lnSpc>
                <a:spcPct val="113000"/>
              </a:lnSpc>
              <a:spcBef>
                <a:spcPts val="600"/>
              </a:spcBef>
            </a:pPr>
            <a:r>
              <a:rPr lang="en-GB" b="1" dirty="0" smtClean="0">
                <a:solidFill>
                  <a:srgbClr val="993300"/>
                </a:solidFill>
                <a:latin typeface="Arial"/>
              </a:rPr>
              <a:t>Not good for hazard identification</a:t>
            </a:r>
          </a:p>
        </p:txBody>
      </p:sp>
      <p:pic>
        <p:nvPicPr>
          <p:cNvPr id="16" name="Content Placeholder 3" descr="BasicBowtie.png"/>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245477" y="2125016"/>
            <a:ext cx="8596812" cy="2615432"/>
          </a:xfrm>
        </p:spPr>
      </p:pic>
      <p:cxnSp>
        <p:nvCxnSpPr>
          <p:cNvPr id="8" name="Straight Connector 7"/>
          <p:cNvCxnSpPr/>
          <p:nvPr/>
        </p:nvCxnSpPr>
        <p:spPr>
          <a:xfrm>
            <a:off x="0" y="1219200"/>
            <a:ext cx="9144000" cy="1588"/>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7185753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088"/>
            <a:ext cx="9144000" cy="1143000"/>
          </a:xfrm>
        </p:spPr>
        <p:txBody>
          <a:bodyPr>
            <a:normAutofit/>
          </a:bodyPr>
          <a:lstStyle/>
          <a:p>
            <a:r>
              <a:rPr lang="en-US" sz="3600" b="1" dirty="0">
                <a:solidFill>
                  <a:schemeClr val="accent5">
                    <a:lumMod val="50000"/>
                  </a:schemeClr>
                </a:solidFill>
                <a:ea typeface="Geneva" pitchFamily="-109" charset="0"/>
                <a:cs typeface="Geneva" pitchFamily="-109" charset="0"/>
              </a:rPr>
              <a:t>Safety in ACS Policy</a:t>
            </a:r>
            <a:endParaRPr lang="en-US" sz="3600" b="1" dirty="0">
              <a:solidFill>
                <a:schemeClr val="accent2"/>
              </a:solidFill>
              <a:ea typeface="Arial" charset="0"/>
              <a:cs typeface="Arial" charset="0"/>
            </a:endParaRPr>
          </a:p>
        </p:txBody>
      </p:sp>
      <p:grpSp>
        <p:nvGrpSpPr>
          <p:cNvPr id="5" name="Group 4"/>
          <p:cNvGrpSpPr/>
          <p:nvPr/>
        </p:nvGrpSpPr>
        <p:grpSpPr>
          <a:xfrm>
            <a:off x="994916" y="1845139"/>
            <a:ext cx="2611883" cy="4593761"/>
            <a:chOff x="4921251" y="1533377"/>
            <a:chExt cx="3429000" cy="4897470"/>
          </a:xfrm>
        </p:grpSpPr>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21251" y="2519323"/>
              <a:ext cx="3429000" cy="3911524"/>
            </a:xfrm>
            <a:prstGeom prst="rect">
              <a:avLst/>
            </a:prstGeom>
          </p:spPr>
        </p:pic>
        <p:sp>
          <p:nvSpPr>
            <p:cNvPr id="8" name="Oval 7"/>
            <p:cNvSpPr/>
            <p:nvPr/>
          </p:nvSpPr>
          <p:spPr>
            <a:xfrm>
              <a:off x="5166911" y="4777842"/>
              <a:ext cx="2959557" cy="820057"/>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53467" y="1533377"/>
              <a:ext cx="2527341" cy="922872"/>
            </a:xfrm>
            <a:prstGeom prst="rect">
              <a:avLst/>
            </a:prstGeom>
          </p:spPr>
        </p:pic>
      </p:grpSp>
      <p:cxnSp>
        <p:nvCxnSpPr>
          <p:cNvPr id="9" name="Straight Connector 8"/>
          <p:cNvCxnSpPr/>
          <p:nvPr/>
        </p:nvCxnSpPr>
        <p:spPr>
          <a:xfrm>
            <a:off x="0" y="1219200"/>
            <a:ext cx="9144000" cy="1588"/>
          </a:xfrm>
          <a:prstGeom prst="line">
            <a:avLst/>
          </a:prstGeom>
          <a:ln/>
        </p:spPr>
        <p:style>
          <a:lnRef idx="2">
            <a:schemeClr val="accent2"/>
          </a:lnRef>
          <a:fillRef idx="0">
            <a:schemeClr val="accent2"/>
          </a:fillRef>
          <a:effectRef idx="1">
            <a:schemeClr val="accent2"/>
          </a:effectRef>
          <a:fontRef idx="minor">
            <a:schemeClr val="tx1"/>
          </a:fontRef>
        </p:style>
      </p:cxnSp>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2000" y="1625946"/>
            <a:ext cx="3711774" cy="1143997"/>
          </a:xfrm>
          <a:prstGeom prst="rect">
            <a:avLst/>
          </a:prstGeom>
        </p:spPr>
      </p:pic>
      <p:graphicFrame>
        <p:nvGraphicFramePr>
          <p:cNvPr id="19" name="Diagram 18"/>
          <p:cNvGraphicFramePr/>
          <p:nvPr>
            <p:extLst>
              <p:ext uri="{D42A27DB-BD31-4B8C-83A1-F6EECF244321}">
                <p14:modId xmlns:p14="http://schemas.microsoft.com/office/powerpoint/2010/main" val="992230416"/>
              </p:ext>
            </p:extLst>
          </p:nvPr>
        </p:nvGraphicFramePr>
        <p:xfrm>
          <a:off x="4042916" y="2922207"/>
          <a:ext cx="4858842" cy="351669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901371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2"/>
                </a:solidFill>
                <a:ea typeface="Geneva" pitchFamily="-109" charset="0"/>
                <a:cs typeface="Geneva" pitchFamily="-109" charset="0"/>
              </a:rPr>
              <a:t>. . . Flatten them out   =  Bowtie</a:t>
            </a:r>
          </a:p>
        </p:txBody>
      </p:sp>
      <p:pic>
        <p:nvPicPr>
          <p:cNvPr id="4" name="Content Placeholder 3" descr="BasicBowtie.pn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57200" y="1956568"/>
            <a:ext cx="8229600" cy="2503714"/>
          </a:xfrm>
        </p:spPr>
      </p:pic>
      <p:sp>
        <p:nvSpPr>
          <p:cNvPr id="5" name="TextBox 4"/>
          <p:cNvSpPr txBox="1"/>
          <p:nvPr/>
        </p:nvSpPr>
        <p:spPr>
          <a:xfrm>
            <a:off x="107504" y="4869160"/>
            <a:ext cx="9036495" cy="954107"/>
          </a:xfrm>
          <a:prstGeom prst="rect">
            <a:avLst/>
          </a:prstGeom>
          <a:noFill/>
        </p:spPr>
        <p:txBody>
          <a:bodyPr wrap="square" rtlCol="0">
            <a:spAutoFit/>
          </a:bodyPr>
          <a:lstStyle/>
          <a:p>
            <a:pPr algn="ctr"/>
            <a:r>
              <a:rPr lang="en-US" sz="2800" dirty="0" smtClean="0">
                <a:solidFill>
                  <a:srgbClr val="FF6600"/>
                </a:solidFill>
                <a:latin typeface="Arial"/>
              </a:rPr>
              <a:t>Threats</a:t>
            </a:r>
            <a:r>
              <a:rPr lang="en-US" sz="2800" dirty="0" smtClean="0">
                <a:latin typeface="Arial"/>
              </a:rPr>
              <a:t>  </a:t>
            </a:r>
            <a:r>
              <a:rPr lang="en-US" sz="2800" dirty="0" smtClean="0">
                <a:latin typeface="Arial"/>
                <a:sym typeface="Symbol"/>
              </a:rPr>
              <a:t></a:t>
            </a:r>
            <a:r>
              <a:rPr lang="en-US" sz="2800" dirty="0" smtClean="0">
                <a:latin typeface="Arial"/>
              </a:rPr>
              <a:t> </a:t>
            </a:r>
            <a:r>
              <a:rPr lang="en-US" sz="2800" dirty="0" smtClean="0">
                <a:solidFill>
                  <a:srgbClr val="008000"/>
                </a:solidFill>
                <a:latin typeface="Arial"/>
              </a:rPr>
              <a:t>Prevention Barriers  </a:t>
            </a:r>
            <a:r>
              <a:rPr lang="en-US" sz="2800" dirty="0" smtClean="0">
                <a:latin typeface="Arial"/>
                <a:sym typeface="Symbol"/>
              </a:rPr>
              <a:t>  </a:t>
            </a:r>
            <a:r>
              <a:rPr lang="en-US" sz="2800" dirty="0" smtClean="0">
                <a:solidFill>
                  <a:srgbClr val="FF0000"/>
                </a:solidFill>
                <a:latin typeface="Arial"/>
                <a:sym typeface="Symbol"/>
              </a:rPr>
              <a:t>Top Event  </a:t>
            </a:r>
            <a:r>
              <a:rPr lang="en-US" sz="2800" dirty="0" smtClean="0">
                <a:latin typeface="Arial"/>
                <a:sym typeface="Symbol"/>
              </a:rPr>
              <a:t> </a:t>
            </a:r>
            <a:r>
              <a:rPr lang="en-US" sz="2800" dirty="0" smtClean="0">
                <a:solidFill>
                  <a:srgbClr val="008000"/>
                </a:solidFill>
                <a:latin typeface="Arial"/>
                <a:sym typeface="Symbol"/>
              </a:rPr>
              <a:t>Mitigation Barriers  </a:t>
            </a:r>
            <a:r>
              <a:rPr lang="en-US" sz="2800" dirty="0" smtClean="0">
                <a:latin typeface="Arial"/>
                <a:sym typeface="Symbol"/>
              </a:rPr>
              <a:t> </a:t>
            </a:r>
            <a:r>
              <a:rPr lang="en-US" sz="2800" dirty="0" smtClean="0">
                <a:solidFill>
                  <a:srgbClr val="FF6600"/>
                </a:solidFill>
                <a:latin typeface="Arial"/>
                <a:sym typeface="Symbol"/>
              </a:rPr>
              <a:t>Consequences</a:t>
            </a:r>
            <a:endParaRPr lang="en-US" sz="2800" dirty="0">
              <a:solidFill>
                <a:srgbClr val="FF6600"/>
              </a:solidFill>
              <a:latin typeface="Arial"/>
            </a:endParaRPr>
          </a:p>
        </p:txBody>
      </p:sp>
      <p:cxnSp>
        <p:nvCxnSpPr>
          <p:cNvPr id="6" name="Straight Connector 5"/>
          <p:cNvCxnSpPr/>
          <p:nvPr/>
        </p:nvCxnSpPr>
        <p:spPr>
          <a:xfrm>
            <a:off x="0" y="1219200"/>
            <a:ext cx="9144000" cy="1588"/>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5977654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660"/>
            <a:ext cx="9144000" cy="784624"/>
          </a:xfrm>
        </p:spPr>
        <p:txBody>
          <a:bodyPr>
            <a:noAutofit/>
          </a:bodyPr>
          <a:lstStyle/>
          <a:p>
            <a:r>
              <a:rPr lang="en-US" sz="4000" b="1" dirty="0">
                <a:solidFill>
                  <a:schemeClr val="accent2"/>
                </a:solidFill>
                <a:ea typeface="Geneva" pitchFamily="-109" charset="0"/>
                <a:cs typeface="Geneva" pitchFamily="-109" charset="0"/>
              </a:rPr>
              <a:t>Best Practices in Bowtie Development</a:t>
            </a:r>
          </a:p>
        </p:txBody>
      </p:sp>
      <p:sp>
        <p:nvSpPr>
          <p:cNvPr id="3" name="Content Placeholder 2"/>
          <p:cNvSpPr>
            <a:spLocks noGrp="1"/>
          </p:cNvSpPr>
          <p:nvPr>
            <p:ph idx="1"/>
          </p:nvPr>
        </p:nvSpPr>
        <p:spPr>
          <a:xfrm>
            <a:off x="464234" y="1871003"/>
            <a:ext cx="8320929" cy="4216263"/>
          </a:xfrm>
        </p:spPr>
        <p:txBody>
          <a:bodyPr anchor="t">
            <a:noAutofit/>
          </a:bodyPr>
          <a:lstStyle/>
          <a:p>
            <a:pPr marL="0" indent="0">
              <a:buNone/>
            </a:pPr>
            <a:r>
              <a:rPr lang="en-US" sz="4000" dirty="0" smtClean="0"/>
              <a:t>Identify, in order:</a:t>
            </a:r>
          </a:p>
          <a:p>
            <a:pPr marL="540900" lvl="1" indent="-342900">
              <a:buFont typeface="+mj-lt"/>
              <a:buAutoNum type="arabicPeriod"/>
            </a:pPr>
            <a:r>
              <a:rPr lang="en-US" sz="3200" dirty="0" smtClean="0"/>
              <a:t>Hazard / Top Event </a:t>
            </a:r>
            <a:r>
              <a:rPr lang="en-US" sz="3200" i="1" dirty="0" smtClean="0"/>
              <a:t>(most important step)</a:t>
            </a:r>
          </a:p>
          <a:p>
            <a:pPr marL="540900" lvl="1" indent="-342900">
              <a:buFont typeface="+mj-lt"/>
              <a:buAutoNum type="arabicPeriod"/>
            </a:pPr>
            <a:r>
              <a:rPr lang="en-US" sz="3200" dirty="0" smtClean="0"/>
              <a:t>Significant Consequences</a:t>
            </a:r>
          </a:p>
          <a:p>
            <a:pPr marL="540900" lvl="1" indent="-342900">
              <a:buFont typeface="+mj-lt"/>
              <a:buAutoNum type="arabicPeriod"/>
            </a:pPr>
            <a:r>
              <a:rPr lang="en-US" sz="3200" dirty="0" smtClean="0"/>
              <a:t>Significant </a:t>
            </a:r>
            <a:r>
              <a:rPr lang="en-US" sz="3200" dirty="0"/>
              <a:t>Threats</a:t>
            </a:r>
            <a:endParaRPr lang="en-US" sz="3200" dirty="0" smtClean="0"/>
          </a:p>
          <a:p>
            <a:pPr marL="540900" lvl="1" indent="-342900">
              <a:buFont typeface="+mj-lt"/>
              <a:buAutoNum type="arabicPeriod"/>
            </a:pPr>
            <a:r>
              <a:rPr lang="en-US" sz="3200" dirty="0" smtClean="0"/>
              <a:t>Preventive Controls</a:t>
            </a:r>
          </a:p>
          <a:p>
            <a:pPr marL="540900" lvl="1" indent="-342900">
              <a:buFont typeface="+mj-lt"/>
              <a:buAutoNum type="arabicPeriod"/>
            </a:pPr>
            <a:r>
              <a:rPr lang="en-US" sz="3200" dirty="0" smtClean="0"/>
              <a:t>Mitigation Barriers and Escalation Factors</a:t>
            </a:r>
            <a:endParaRPr lang="en-US" sz="3200" dirty="0"/>
          </a:p>
        </p:txBody>
      </p:sp>
      <p:cxnSp>
        <p:nvCxnSpPr>
          <p:cNvPr id="6" name="Straight Connector 5"/>
          <p:cNvCxnSpPr/>
          <p:nvPr/>
        </p:nvCxnSpPr>
        <p:spPr>
          <a:xfrm>
            <a:off x="0" y="1219200"/>
            <a:ext cx="9144000" cy="1588"/>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4270330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265538" y="4704388"/>
            <a:ext cx="1583723" cy="1581912"/>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4" name="TextBox 13"/>
          <p:cNvSpPr txBox="1"/>
          <p:nvPr/>
        </p:nvSpPr>
        <p:spPr>
          <a:xfrm>
            <a:off x="1323718" y="4754336"/>
            <a:ext cx="1467364" cy="1446550"/>
          </a:xfrm>
          <a:prstGeom prst="rect">
            <a:avLst/>
          </a:prstGeom>
          <a:noFill/>
        </p:spPr>
        <p:txBody>
          <a:bodyPr wrap="square" rtlCol="0">
            <a:spAutoFit/>
          </a:bodyPr>
          <a:lstStyle/>
          <a:p>
            <a:pPr algn="ctr"/>
            <a:r>
              <a:rPr lang="en-US" sz="2200" b="1" dirty="0">
                <a:solidFill>
                  <a:srgbClr val="800000"/>
                </a:solidFill>
                <a:latin typeface="Arial"/>
                <a:cs typeface="Arial" pitchFamily="34" charset="0"/>
              </a:rPr>
              <a:t>Top Event </a:t>
            </a:r>
            <a:r>
              <a:rPr lang="en-US" sz="2200" b="1" dirty="0" smtClean="0">
                <a:latin typeface="Arial"/>
              </a:rPr>
              <a:t>Loss of Control</a:t>
            </a:r>
            <a:endParaRPr lang="en-US" sz="2200" b="1" dirty="0">
              <a:latin typeface="Arial"/>
            </a:endParaRPr>
          </a:p>
        </p:txBody>
      </p:sp>
      <p:sp>
        <p:nvSpPr>
          <p:cNvPr id="18" name="Text Box 4"/>
          <p:cNvSpPr txBox="1">
            <a:spLocks noChangeArrowheads="1"/>
          </p:cNvSpPr>
          <p:nvPr/>
        </p:nvSpPr>
        <p:spPr bwMode="auto">
          <a:xfrm>
            <a:off x="445751" y="428912"/>
            <a:ext cx="8305800" cy="584775"/>
          </a:xfrm>
          <a:prstGeom prst="rect">
            <a:avLst/>
          </a:prstGeom>
          <a:noFill/>
          <a:ln w="9525">
            <a:solidFill>
              <a:srgbClr val="FFFFFF"/>
            </a:solidFill>
            <a:miter lim="800000"/>
            <a:headEnd/>
            <a:tailEnd/>
          </a:ln>
        </p:spPr>
        <p:txBody>
          <a:bodyPr>
            <a:spAutoFit/>
          </a:bodyPr>
          <a:lstStyle/>
          <a:p>
            <a:pPr algn="ctr">
              <a:spcBef>
                <a:spcPct val="50000"/>
              </a:spcBef>
            </a:pPr>
            <a:r>
              <a:rPr lang="en-US" altLang="en-US" sz="3200" b="1" dirty="0">
                <a:solidFill>
                  <a:schemeClr val="accent2"/>
                </a:solidFill>
                <a:latin typeface="Arial" charset="0"/>
                <a:ea typeface="Geneva" pitchFamily="-109" charset="0"/>
                <a:cs typeface="Geneva" pitchFamily="-109" charset="0"/>
              </a:rPr>
              <a:t>Identifying the Hazards and Top Event</a:t>
            </a:r>
          </a:p>
        </p:txBody>
      </p:sp>
      <p:sp>
        <p:nvSpPr>
          <p:cNvPr id="3" name="TextBox 2"/>
          <p:cNvSpPr txBox="1"/>
          <p:nvPr/>
        </p:nvSpPr>
        <p:spPr>
          <a:xfrm>
            <a:off x="1077686" y="1825987"/>
            <a:ext cx="1959429" cy="492443"/>
          </a:xfrm>
          <a:prstGeom prst="rect">
            <a:avLst/>
          </a:prstGeom>
          <a:noFill/>
          <a:ln w="57150">
            <a:solidFill>
              <a:schemeClr val="tx1"/>
            </a:solidFill>
          </a:ln>
        </p:spPr>
        <p:txBody>
          <a:bodyPr wrap="square" rtlCol="0">
            <a:spAutoFit/>
          </a:bodyPr>
          <a:lstStyle/>
          <a:p>
            <a:pPr algn="ctr"/>
            <a:r>
              <a:rPr lang="en-US" sz="2600" b="1" dirty="0">
                <a:solidFill>
                  <a:srgbClr val="800000"/>
                </a:solidFill>
                <a:latin typeface="Arial"/>
                <a:cs typeface="Arial" pitchFamily="34" charset="0"/>
              </a:rPr>
              <a:t>Hazard</a:t>
            </a:r>
          </a:p>
        </p:txBody>
      </p:sp>
      <p:cxnSp>
        <p:nvCxnSpPr>
          <p:cNvPr id="10" name="Straight Connector 9"/>
          <p:cNvCxnSpPr>
            <a:endCxn id="6" idx="0"/>
          </p:cNvCxnSpPr>
          <p:nvPr/>
        </p:nvCxnSpPr>
        <p:spPr>
          <a:xfrm>
            <a:off x="2057399" y="2318430"/>
            <a:ext cx="1" cy="23859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5"/>
          <p:cNvSpPr txBox="1">
            <a:spLocks noChangeArrowheads="1"/>
          </p:cNvSpPr>
          <p:nvPr/>
        </p:nvSpPr>
        <p:spPr>
          <a:xfrm>
            <a:off x="3323061" y="4341993"/>
            <a:ext cx="5673982" cy="2298567"/>
          </a:xfrm>
          <a:prstGeom prst="rect">
            <a:avLst/>
          </a:prstGeom>
          <a:noFill/>
        </p:spPr>
        <p:txBody>
          <a:bodyPr vert="horz" lIns="91430" tIns="45716" rIns="91430" bIns="45716"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800408"/>
              </a:buClr>
              <a:buNone/>
            </a:pPr>
            <a:r>
              <a:rPr lang="en-US" sz="2400" dirty="0" smtClean="0">
                <a:solidFill>
                  <a:srgbClr val="800000"/>
                </a:solidFill>
                <a:latin typeface="Arial"/>
                <a:cs typeface="Arial" pitchFamily="34" charset="0"/>
              </a:rPr>
              <a:t>The top event in a process is when you have to change your plans </a:t>
            </a:r>
            <a:endParaRPr lang="en-US" sz="2400" dirty="0" smtClean="0">
              <a:latin typeface="Arial"/>
              <a:cs typeface="Arial" pitchFamily="34" charset="0"/>
            </a:endParaRPr>
          </a:p>
          <a:p>
            <a:pPr>
              <a:buClr>
                <a:srgbClr val="800408"/>
              </a:buClr>
            </a:pPr>
            <a:r>
              <a:rPr lang="en-US" sz="2400" dirty="0" smtClean="0">
                <a:latin typeface="Arial"/>
                <a:cs typeface="Arial" pitchFamily="34" charset="0"/>
              </a:rPr>
              <a:t>Loss of containment</a:t>
            </a:r>
          </a:p>
          <a:p>
            <a:pPr>
              <a:buClr>
                <a:srgbClr val="800408"/>
              </a:buClr>
            </a:pPr>
            <a:r>
              <a:rPr lang="en-US" sz="2400" dirty="0" smtClean="0">
                <a:latin typeface="Arial"/>
                <a:cs typeface="Arial" pitchFamily="34" charset="0"/>
              </a:rPr>
              <a:t>Loss of external support (e.g. utilities)</a:t>
            </a:r>
          </a:p>
          <a:p>
            <a:pPr>
              <a:buClr>
                <a:srgbClr val="800408"/>
              </a:buClr>
            </a:pPr>
            <a:r>
              <a:rPr lang="en-US" sz="2400" dirty="0" smtClean="0">
                <a:latin typeface="Arial"/>
                <a:cs typeface="Arial" pitchFamily="34" charset="0"/>
              </a:rPr>
              <a:t>Threshold </a:t>
            </a:r>
            <a:r>
              <a:rPr lang="en-US" sz="2400" dirty="0">
                <a:latin typeface="Arial"/>
                <a:cs typeface="Arial" pitchFamily="34" charset="0"/>
              </a:rPr>
              <a:t>amount is </a:t>
            </a:r>
            <a:r>
              <a:rPr lang="en-US" sz="2400" dirty="0" smtClean="0">
                <a:latin typeface="Arial"/>
                <a:cs typeface="Arial" pitchFamily="34" charset="0"/>
              </a:rPr>
              <a:t>crossed</a:t>
            </a:r>
            <a:endParaRPr lang="en-US" sz="2400" dirty="0">
              <a:latin typeface="Arial"/>
              <a:cs typeface="Arial" pitchFamily="34" charset="0"/>
            </a:endParaRPr>
          </a:p>
        </p:txBody>
      </p:sp>
      <p:pic>
        <p:nvPicPr>
          <p:cNvPr id="2" name="Picture 1" descr="ghs assessment key.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9140" y="1449844"/>
            <a:ext cx="4674177" cy="2526209"/>
          </a:xfrm>
          <a:prstGeom prst="rect">
            <a:avLst/>
          </a:prstGeom>
        </p:spPr>
      </p:pic>
      <p:cxnSp>
        <p:nvCxnSpPr>
          <p:cNvPr id="9" name="Straight Connector 8"/>
          <p:cNvCxnSpPr/>
          <p:nvPr/>
        </p:nvCxnSpPr>
        <p:spPr>
          <a:xfrm>
            <a:off x="0" y="1219200"/>
            <a:ext cx="9144000" cy="1588"/>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82902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532622" y="0"/>
            <a:ext cx="8349442" cy="757907"/>
          </a:xfrm>
        </p:spPr>
        <p:txBody>
          <a:bodyPr>
            <a:normAutofit/>
          </a:bodyPr>
          <a:lstStyle/>
          <a:p>
            <a:r>
              <a:rPr lang="en-US" sz="4000" b="1" dirty="0">
                <a:solidFill>
                  <a:schemeClr val="accent2"/>
                </a:solidFill>
                <a:ea typeface="Geneva" pitchFamily="-109" charset="0"/>
                <a:cs typeface="Geneva" pitchFamily="-109" charset="0"/>
              </a:rPr>
              <a:t>What a Good Bowtie looks like</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272" y="757907"/>
            <a:ext cx="7479004" cy="5389077"/>
          </a:xfrm>
          <a:prstGeom prst="rect">
            <a:avLst/>
          </a:prstGeom>
        </p:spPr>
      </p:pic>
      <p:sp>
        <p:nvSpPr>
          <p:cNvPr id="105745" name="Rectangle 273"/>
          <p:cNvSpPr>
            <a:spLocks noGrp="1" noChangeArrowheads="1"/>
          </p:cNvSpPr>
          <p:nvPr>
            <p:ph type="body" sz="half" idx="2"/>
          </p:nvPr>
        </p:nvSpPr>
        <p:spPr>
          <a:xfrm>
            <a:off x="5781842" y="4586068"/>
            <a:ext cx="3826371" cy="2557463"/>
          </a:xfrm>
        </p:spPr>
        <p:txBody>
          <a:bodyPr/>
          <a:lstStyle/>
          <a:p>
            <a:r>
              <a:rPr lang="en-US" sz="2000" dirty="0"/>
              <a:t>Large number of routes</a:t>
            </a:r>
          </a:p>
          <a:p>
            <a:r>
              <a:rPr lang="en-US" sz="2000" dirty="0"/>
              <a:t>Large number of barriers</a:t>
            </a:r>
          </a:p>
          <a:p>
            <a:r>
              <a:rPr lang="en-US" sz="2000" dirty="0"/>
              <a:t>Only some are critical</a:t>
            </a:r>
          </a:p>
          <a:p>
            <a:r>
              <a:rPr lang="en-US" sz="2000" dirty="0"/>
              <a:t>Easier to analyze</a:t>
            </a:r>
          </a:p>
          <a:p>
            <a:r>
              <a:rPr lang="en-US" sz="2000" dirty="0"/>
              <a:t>Easier to communicate</a:t>
            </a:r>
          </a:p>
          <a:p>
            <a:endParaRPr lang="en-US" sz="2400" dirty="0"/>
          </a:p>
        </p:txBody>
      </p:sp>
    </p:spTree>
    <p:extLst>
      <p:ext uri="{BB962C8B-B14F-4D97-AF65-F5344CB8AC3E}">
        <p14:creationId xmlns:p14="http://schemas.microsoft.com/office/powerpoint/2010/main" val="1135553836"/>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0858"/>
            <a:ext cx="9144000" cy="724491"/>
          </a:xfrm>
        </p:spPr>
        <p:txBody>
          <a:bodyPr>
            <a:normAutofit/>
          </a:bodyPr>
          <a:lstStyle/>
          <a:p>
            <a:pPr lvl="1" algn="ctr" rtl="0">
              <a:spcBef>
                <a:spcPct val="0"/>
              </a:spcBef>
            </a:pPr>
            <a:r>
              <a:rPr lang="en-US" sz="4000" b="1" kern="1200" dirty="0" smtClean="0">
                <a:solidFill>
                  <a:schemeClr val="accent2"/>
                </a:solidFill>
                <a:latin typeface="Arial" charset="0"/>
                <a:ea typeface="+mj-ea"/>
                <a:cs typeface="+mj-cs"/>
              </a:rPr>
              <a:t>Our Lessons </a:t>
            </a:r>
            <a:r>
              <a:rPr lang="en-US" sz="4000" b="1" kern="1200" dirty="0">
                <a:solidFill>
                  <a:schemeClr val="accent2"/>
                </a:solidFill>
                <a:latin typeface="Arial" charset="0"/>
                <a:ea typeface="+mj-ea"/>
                <a:cs typeface="+mj-cs"/>
              </a:rPr>
              <a:t>Learned</a:t>
            </a:r>
          </a:p>
        </p:txBody>
      </p:sp>
      <p:sp>
        <p:nvSpPr>
          <p:cNvPr id="8" name="Content Placeholder 7"/>
          <p:cNvSpPr>
            <a:spLocks noGrp="1"/>
          </p:cNvSpPr>
          <p:nvPr>
            <p:ph idx="1"/>
          </p:nvPr>
        </p:nvSpPr>
        <p:spPr>
          <a:xfrm>
            <a:off x="215026" y="1371598"/>
            <a:ext cx="5680448" cy="5486402"/>
          </a:xfrm>
        </p:spPr>
        <p:txBody>
          <a:bodyPr>
            <a:normAutofit fontScale="70000" lnSpcReduction="20000"/>
          </a:bodyPr>
          <a:lstStyle/>
          <a:p>
            <a:r>
              <a:rPr lang="en-US" sz="2800" dirty="0">
                <a:solidFill>
                  <a:srgbClr val="AD0101"/>
                </a:solidFill>
                <a:latin typeface="Arial" pitchFamily="34" charset="0"/>
                <a:cs typeface="Arial" pitchFamily="34" charset="0"/>
              </a:rPr>
              <a:t>Science in the 21</a:t>
            </a:r>
            <a:r>
              <a:rPr lang="en-US" sz="2800" baseline="30000" dirty="0">
                <a:solidFill>
                  <a:srgbClr val="AD0101"/>
                </a:solidFill>
                <a:latin typeface="Arial" pitchFamily="34" charset="0"/>
                <a:cs typeface="Arial" pitchFamily="34" charset="0"/>
              </a:rPr>
              <a:t>st</a:t>
            </a:r>
            <a:r>
              <a:rPr lang="en-US" sz="2800" dirty="0">
                <a:solidFill>
                  <a:srgbClr val="AD0101"/>
                </a:solidFill>
                <a:latin typeface="Arial" pitchFamily="34" charset="0"/>
                <a:cs typeface="Arial" pitchFamily="34" charset="0"/>
              </a:rPr>
              <a:t> Century is changing so fast that a resilient approach to safety is needed</a:t>
            </a:r>
          </a:p>
          <a:p>
            <a:r>
              <a:rPr lang="en-US" sz="2800" dirty="0" smtClean="0">
                <a:solidFill>
                  <a:srgbClr val="AD0101"/>
                </a:solidFill>
                <a:latin typeface="Arial" pitchFamily="34" charset="0"/>
                <a:cs typeface="Arial" pitchFamily="34" charset="0"/>
              </a:rPr>
              <a:t>Connect </a:t>
            </a:r>
            <a:r>
              <a:rPr lang="en-US" sz="2800" dirty="0">
                <a:solidFill>
                  <a:srgbClr val="AD0101"/>
                </a:solidFill>
                <a:latin typeface="Arial" pitchFamily="34" charset="0"/>
                <a:cs typeface="Arial" pitchFamily="34" charset="0"/>
              </a:rPr>
              <a:t>to the Mission (Teaching, Research, Service) rather than the regulations </a:t>
            </a:r>
            <a:endParaRPr lang="en-US" sz="2800" dirty="0" smtClean="0">
              <a:solidFill>
                <a:srgbClr val="AD0101"/>
              </a:solidFill>
              <a:latin typeface="Arial" pitchFamily="34" charset="0"/>
              <a:cs typeface="Arial" pitchFamily="34" charset="0"/>
            </a:endParaRPr>
          </a:p>
          <a:p>
            <a:r>
              <a:rPr lang="en-US" sz="2800" dirty="0" smtClean="0">
                <a:solidFill>
                  <a:srgbClr val="AD0101"/>
                </a:solidFill>
                <a:latin typeface="Arial" pitchFamily="34" charset="0"/>
                <a:cs typeface="Arial" pitchFamily="34" charset="0"/>
              </a:rPr>
              <a:t>Connections with other chemistry support roles are valuable </a:t>
            </a:r>
            <a:r>
              <a:rPr lang="mr-IN" sz="2800" dirty="0" smtClean="0">
                <a:solidFill>
                  <a:srgbClr val="AD0101"/>
                </a:solidFill>
                <a:latin typeface="Arial" pitchFamily="34" charset="0"/>
              </a:rPr>
              <a:t>–</a:t>
            </a:r>
            <a:r>
              <a:rPr lang="en-US" sz="2800" dirty="0" smtClean="0">
                <a:solidFill>
                  <a:srgbClr val="AD0101"/>
                </a:solidFill>
                <a:latin typeface="Arial" pitchFamily="34" charset="0"/>
                <a:cs typeface="Arial" pitchFamily="34" charset="0"/>
              </a:rPr>
              <a:t> information professionals, educators</a:t>
            </a:r>
          </a:p>
          <a:p>
            <a:pPr lvl="1"/>
            <a:r>
              <a:rPr lang="en-US" dirty="0" smtClean="0">
                <a:solidFill>
                  <a:srgbClr val="AD0101"/>
                </a:solidFill>
                <a:latin typeface="Arial" pitchFamily="34" charset="0"/>
                <a:cs typeface="Arial" pitchFamily="34" charset="0"/>
              </a:rPr>
              <a:t>Leverage their skills</a:t>
            </a:r>
          </a:p>
          <a:p>
            <a:pPr lvl="1"/>
            <a:r>
              <a:rPr lang="en-US" dirty="0" smtClean="0">
                <a:solidFill>
                  <a:srgbClr val="AD0101"/>
                </a:solidFill>
                <a:latin typeface="Arial" pitchFamily="34" charset="0"/>
                <a:cs typeface="Arial" pitchFamily="34" charset="0"/>
              </a:rPr>
              <a:t>Recognize similar restraints and leverage each other’s strategies</a:t>
            </a:r>
          </a:p>
          <a:p>
            <a:r>
              <a:rPr lang="en-US" sz="2800" dirty="0" smtClean="0">
                <a:solidFill>
                  <a:srgbClr val="AD0101"/>
                </a:solidFill>
                <a:latin typeface="Arial" pitchFamily="34" charset="0"/>
                <a:cs typeface="Arial" pitchFamily="34" charset="0"/>
              </a:rPr>
              <a:t>Embedding safety professionals in high risk academic departments if very effective for educating researchers and students about both technical and cultural aspects of chemical safety</a:t>
            </a:r>
          </a:p>
          <a:p>
            <a:r>
              <a:rPr lang="en-US" sz="2800" dirty="0" smtClean="0">
                <a:solidFill>
                  <a:srgbClr val="AD0101"/>
                </a:solidFill>
                <a:latin typeface="Arial" pitchFamily="34" charset="0"/>
                <a:cs typeface="Arial" pitchFamily="34" charset="0"/>
              </a:rPr>
              <a:t>The </a:t>
            </a:r>
            <a:r>
              <a:rPr lang="en-US" sz="2800" smtClean="0">
                <a:solidFill>
                  <a:srgbClr val="AD0101"/>
                </a:solidFill>
                <a:latin typeface="Arial" pitchFamily="34" charset="0"/>
                <a:cs typeface="Arial" pitchFamily="34" charset="0"/>
              </a:rPr>
              <a:t>tools are interactive with each other and improve the science</a:t>
            </a:r>
            <a:endParaRPr lang="en-US" sz="2800" dirty="0" smtClean="0">
              <a:solidFill>
                <a:srgbClr val="AD0101"/>
              </a:solidFill>
              <a:latin typeface="Arial" pitchFamily="34" charset="0"/>
              <a:cs typeface="Arial" pitchFamily="34"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02447" y="1371598"/>
            <a:ext cx="2773011" cy="2471446"/>
          </a:xfrm>
          <a:prstGeom prst="rect">
            <a:avLst/>
          </a:prstGeom>
        </p:spPr>
      </p:pic>
      <p:cxnSp>
        <p:nvCxnSpPr>
          <p:cNvPr id="5" name="Straight Connector 4"/>
          <p:cNvCxnSpPr/>
          <p:nvPr/>
        </p:nvCxnSpPr>
        <p:spPr>
          <a:xfrm>
            <a:off x="0" y="989012"/>
            <a:ext cx="9144000" cy="1588"/>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516432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89000"/>
          </a:xfrm>
        </p:spPr>
        <p:txBody>
          <a:bodyPr>
            <a:normAutofit/>
          </a:bodyPr>
          <a:lstStyle/>
          <a:p>
            <a:r>
              <a:rPr lang="en-US" sz="4000" b="1" dirty="0">
                <a:solidFill>
                  <a:schemeClr val="accent2"/>
                </a:solidFill>
              </a:rPr>
              <a:t>Chemical Safety References</a:t>
            </a:r>
          </a:p>
        </p:txBody>
      </p:sp>
      <p:cxnSp>
        <p:nvCxnSpPr>
          <p:cNvPr id="3" name="Straight Connector 2"/>
          <p:cNvCxnSpPr/>
          <p:nvPr/>
        </p:nvCxnSpPr>
        <p:spPr>
          <a:xfrm>
            <a:off x="0" y="990600"/>
            <a:ext cx="9144000" cy="1588"/>
          </a:xfrm>
          <a:prstGeom prst="line">
            <a:avLst/>
          </a:prstGeom>
          <a:ln/>
        </p:spPr>
        <p:style>
          <a:lnRef idx="2">
            <a:schemeClr val="accent2"/>
          </a:lnRef>
          <a:fillRef idx="0">
            <a:schemeClr val="accent2"/>
          </a:fillRef>
          <a:effectRef idx="1">
            <a:schemeClr val="accent2"/>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3334947311"/>
              </p:ext>
            </p:extLst>
          </p:nvPr>
        </p:nvGraphicFramePr>
        <p:xfrm>
          <a:off x="-14748" y="1079040"/>
          <a:ext cx="9129252" cy="6036723"/>
        </p:xfrm>
        <a:graphic>
          <a:graphicData uri="http://schemas.openxmlformats.org/drawingml/2006/table">
            <a:tbl>
              <a:tblPr firstRow="1" bandRow="1">
                <a:tableStyleId>{5C22544A-7EE6-4342-B048-85BDC9FD1C3A}</a:tableStyleId>
              </a:tblPr>
              <a:tblGrid>
                <a:gridCol w="3043084"/>
                <a:gridCol w="3043084"/>
                <a:gridCol w="3043084"/>
              </a:tblGrid>
              <a:tr h="458883">
                <a:tc>
                  <a:txBody>
                    <a:bodyPr/>
                    <a:lstStyle/>
                    <a:p>
                      <a:r>
                        <a:rPr lang="en-US" b="0" i="0" dirty="0" smtClean="0">
                          <a:latin typeface="Arial" charset="0"/>
                        </a:rPr>
                        <a:t>Audience</a:t>
                      </a:r>
                      <a:endParaRPr lang="en-US" b="0" i="0" dirty="0">
                        <a:latin typeface="Arial" charset="0"/>
                      </a:endParaRPr>
                    </a:p>
                  </a:txBody>
                  <a:tcPr/>
                </a:tc>
                <a:tc>
                  <a:txBody>
                    <a:bodyPr/>
                    <a:lstStyle/>
                    <a:p>
                      <a:r>
                        <a:rPr lang="en-US" b="0" i="0" dirty="0" smtClean="0">
                          <a:latin typeface="Arial" charset="0"/>
                        </a:rPr>
                        <a:t>Technical Resources</a:t>
                      </a:r>
                      <a:endParaRPr lang="en-US" b="0" i="0" dirty="0">
                        <a:latin typeface="Arial" charset="0"/>
                      </a:endParaRPr>
                    </a:p>
                  </a:txBody>
                  <a:tcPr/>
                </a:tc>
                <a:tc>
                  <a:txBody>
                    <a:bodyPr/>
                    <a:lstStyle/>
                    <a:p>
                      <a:r>
                        <a:rPr lang="en-US" b="0" i="0" dirty="0" smtClean="0">
                          <a:latin typeface="Arial" charset="0"/>
                        </a:rPr>
                        <a:t>Cultural Resources</a:t>
                      </a:r>
                      <a:endParaRPr lang="en-US" b="0" i="0" dirty="0">
                        <a:latin typeface="Arial" charset="0"/>
                      </a:endParaRPr>
                    </a:p>
                  </a:txBody>
                  <a:tcPr/>
                </a:tc>
              </a:tr>
              <a:tr h="995783">
                <a:tc>
                  <a:txBody>
                    <a:bodyPr/>
                    <a:lstStyle/>
                    <a:p>
                      <a:r>
                        <a:rPr lang="en-US" b="0" i="0" dirty="0" smtClean="0">
                          <a:latin typeface="Arial" charset="0"/>
                        </a:rPr>
                        <a:t>High school and undergraduate</a:t>
                      </a:r>
                      <a:r>
                        <a:rPr lang="en-US" b="0" i="0" baseline="0" dirty="0" smtClean="0">
                          <a:latin typeface="Arial" charset="0"/>
                        </a:rPr>
                        <a:t> teaching labs</a:t>
                      </a:r>
                      <a:endParaRPr lang="en-US" b="0" i="0" dirty="0">
                        <a:latin typeface="Arial"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i="0" dirty="0" smtClean="0">
                          <a:latin typeface="Arial" charset="0"/>
                          <a:hlinkClick r:id="rId3"/>
                        </a:rPr>
                        <a:t>Guidelines for Chemical Laboratory</a:t>
                      </a:r>
                      <a:r>
                        <a:rPr lang="en-US" b="0" i="0" baseline="0" dirty="0" smtClean="0">
                          <a:latin typeface="Arial" charset="0"/>
                          <a:hlinkClick r:id="rId3"/>
                        </a:rPr>
                        <a:t> </a:t>
                      </a:r>
                      <a:r>
                        <a:rPr lang="en-US" b="0" i="0" dirty="0" smtClean="0">
                          <a:latin typeface="Arial" charset="0"/>
                          <a:hlinkClick r:id="rId3"/>
                        </a:rPr>
                        <a:t>Safety in Secondary Schools</a:t>
                      </a:r>
                      <a:r>
                        <a:rPr lang="en-US" b="0" i="0" dirty="0" smtClean="0">
                          <a:latin typeface="Arial" charset="0"/>
                        </a:rPr>
                        <a:t>, ACS 2016</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b="0" i="0" dirty="0" smtClean="0">
                          <a:latin typeface="Arial" charset="0"/>
                          <a:hlinkClick r:id="rId4"/>
                        </a:rPr>
                        <a:t>Guidelines and Recommendations for the Teaching of High School Chemistry</a:t>
                      </a:r>
                      <a:r>
                        <a:rPr lang="en-US" b="0" i="0" dirty="0" smtClean="0">
                          <a:latin typeface="Arial" charset="0"/>
                        </a:rPr>
                        <a:t>, ACS</a:t>
                      </a:r>
                      <a:r>
                        <a:rPr lang="en-US" b="0" i="0" baseline="0" dirty="0" smtClean="0">
                          <a:latin typeface="Arial" charset="0"/>
                        </a:rPr>
                        <a:t> 2</a:t>
                      </a:r>
                      <a:r>
                        <a:rPr lang="en-US" b="0" i="0" dirty="0" smtClean="0">
                          <a:latin typeface="Arial" charset="0"/>
                        </a:rPr>
                        <a:t>012</a:t>
                      </a:r>
                      <a:endParaRPr lang="en-US" sz="1800" b="0" i="0" kern="1200" dirty="0" smtClean="0">
                        <a:latin typeface="Arial" charset="0"/>
                      </a:endParaRPr>
                    </a:p>
                  </a:txBody>
                  <a:tcPr/>
                </a:tc>
              </a:tr>
              <a:tr h="995783">
                <a:tc>
                  <a:txBody>
                    <a:bodyPr/>
                    <a:lstStyle/>
                    <a:p>
                      <a:r>
                        <a:rPr lang="en-US" b="0" i="0" dirty="0" smtClean="0">
                          <a:latin typeface="Arial" charset="0"/>
                        </a:rPr>
                        <a:t>Mentored research</a:t>
                      </a:r>
                      <a:r>
                        <a:rPr lang="en-US" b="0" i="0" baseline="0" dirty="0" smtClean="0">
                          <a:latin typeface="Arial" charset="0"/>
                        </a:rPr>
                        <a:t> labs (REU, CURE, similar programs)</a:t>
                      </a:r>
                      <a:endParaRPr lang="en-US" b="0" i="0" dirty="0">
                        <a:latin typeface="Arial" charset="0"/>
                      </a:endParaRPr>
                    </a:p>
                  </a:txBody>
                  <a:tcPr/>
                </a:tc>
                <a:tc>
                  <a:txBody>
                    <a:bodyPr/>
                    <a:lstStyle/>
                    <a:p>
                      <a:r>
                        <a:rPr lang="en-US" b="0" i="0" dirty="0" smtClean="0">
                          <a:latin typeface="Arial" charset="0"/>
                          <a:hlinkClick r:id="rId5"/>
                        </a:rPr>
                        <a:t>Safety in Academic Chemistry Laboratories</a:t>
                      </a:r>
                      <a:r>
                        <a:rPr lang="en-US" b="0" i="0" dirty="0" smtClean="0">
                          <a:latin typeface="Arial" charset="0"/>
                        </a:rPr>
                        <a:t> (SACL), 8</a:t>
                      </a:r>
                      <a:r>
                        <a:rPr lang="en-US" b="0" i="0" baseline="30000" dirty="0" smtClean="0">
                          <a:latin typeface="Arial" charset="0"/>
                        </a:rPr>
                        <a:t>th </a:t>
                      </a:r>
                      <a:r>
                        <a:rPr lang="en-US" b="0" i="0" dirty="0" smtClean="0">
                          <a:latin typeface="Arial" charset="0"/>
                        </a:rPr>
                        <a:t>edition</a:t>
                      </a:r>
                      <a:br>
                        <a:rPr lang="en-US" b="0" i="0" dirty="0" smtClean="0">
                          <a:latin typeface="Arial" charset="0"/>
                        </a:rPr>
                      </a:br>
                      <a:r>
                        <a:rPr lang="en-US" b="0" i="0" dirty="0" smtClean="0">
                          <a:latin typeface="Arial" charset="0"/>
                        </a:rPr>
                        <a:t>ACS 2017</a:t>
                      </a:r>
                      <a:endParaRPr lang="en-US" b="0" i="0" dirty="0">
                        <a:latin typeface="Arial" charset="0"/>
                      </a:endParaRPr>
                    </a:p>
                  </a:txBody>
                  <a:tcPr/>
                </a:tc>
                <a:tc>
                  <a:txBody>
                    <a:bodyPr/>
                    <a:lstStyle/>
                    <a:p>
                      <a:r>
                        <a:rPr lang="en-US" b="0" i="0" dirty="0" smtClean="0">
                          <a:latin typeface="Arial" charset="0"/>
                          <a:hlinkClick r:id="rId6"/>
                        </a:rPr>
                        <a:t>Creating Safety Cultures in Academic Institutions </a:t>
                      </a:r>
                      <a:r>
                        <a:rPr lang="en-US" b="0" i="0" dirty="0" smtClean="0">
                          <a:latin typeface="Arial" charset="0"/>
                        </a:rPr>
                        <a:t/>
                      </a:r>
                      <a:br>
                        <a:rPr lang="en-US" b="0" i="0" dirty="0" smtClean="0">
                          <a:latin typeface="Arial" charset="0"/>
                        </a:rPr>
                      </a:br>
                      <a:r>
                        <a:rPr lang="en-US" b="0" i="0" dirty="0" smtClean="0">
                          <a:latin typeface="Arial" charset="0"/>
                        </a:rPr>
                        <a:t>ACS, 2013</a:t>
                      </a:r>
                      <a:endParaRPr lang="en-US" b="0" i="0" dirty="0">
                        <a:latin typeface="Arial" charset="0"/>
                      </a:endParaRPr>
                    </a:p>
                  </a:txBody>
                  <a:tcPr/>
                </a:tc>
              </a:tr>
              <a:tr h="1164786">
                <a:tc>
                  <a:txBody>
                    <a:bodyPr/>
                    <a:lstStyle/>
                    <a:p>
                      <a:r>
                        <a:rPr lang="en-US" b="0" i="0" dirty="0" smtClean="0">
                          <a:latin typeface="Arial" charset="0"/>
                        </a:rPr>
                        <a:t>Supervised</a:t>
                      </a:r>
                      <a:r>
                        <a:rPr lang="en-US" b="0" i="0" baseline="0" dirty="0" smtClean="0">
                          <a:latin typeface="Arial" charset="0"/>
                        </a:rPr>
                        <a:t> research</a:t>
                      </a:r>
                    </a:p>
                    <a:p>
                      <a:r>
                        <a:rPr lang="en-US" b="0" i="0" baseline="0" dirty="0" smtClean="0">
                          <a:latin typeface="Arial" charset="0"/>
                        </a:rPr>
                        <a:t>(graduate school)</a:t>
                      </a:r>
                      <a:endParaRPr lang="en-US" b="0" i="0" dirty="0">
                        <a:latin typeface="Arial" charset="0"/>
                      </a:endParaRPr>
                    </a:p>
                  </a:txBody>
                  <a:tcPr/>
                </a:tc>
                <a:tc>
                  <a:txBody>
                    <a:bodyPr/>
                    <a:lstStyle/>
                    <a:p>
                      <a:r>
                        <a:rPr lang="en-US" b="0" i="0" dirty="0" smtClean="0">
                          <a:latin typeface="Arial" charset="0"/>
                          <a:hlinkClick r:id="rId3"/>
                        </a:rPr>
                        <a:t>Guidelines for Chemical Lab Safety in Academia</a:t>
                      </a:r>
                      <a:r>
                        <a:rPr lang="en-US" b="0" i="0" dirty="0" smtClean="0">
                          <a:latin typeface="Arial" charset="0"/>
                        </a:rPr>
                        <a:t>, ACS 2016</a:t>
                      </a:r>
                      <a:endParaRPr lang="en-US" b="0" i="0" dirty="0">
                        <a:latin typeface="Arial" charset="0"/>
                      </a:endParaRPr>
                    </a:p>
                  </a:txBody>
                  <a:tcPr/>
                </a:tc>
                <a:tc>
                  <a:txBody>
                    <a:bodyPr/>
                    <a:lstStyle/>
                    <a:p>
                      <a:r>
                        <a:rPr lang="en-US" b="0" i="0" dirty="0" smtClean="0">
                          <a:latin typeface="Arial" charset="0"/>
                          <a:hlinkClick r:id="rId7"/>
                        </a:rPr>
                        <a:t>A Guide to Implementing a Safety Culture in our Universities </a:t>
                      </a:r>
                      <a:br>
                        <a:rPr lang="en-US" b="0" i="0" dirty="0" smtClean="0">
                          <a:latin typeface="Arial" charset="0"/>
                          <a:hlinkClick r:id="rId7"/>
                        </a:rPr>
                      </a:br>
                      <a:r>
                        <a:rPr lang="en-US" b="0" i="0" dirty="0" smtClean="0">
                          <a:latin typeface="Arial" charset="0"/>
                        </a:rPr>
                        <a:t>APLU, 2016</a:t>
                      </a:r>
                    </a:p>
                  </a:txBody>
                  <a:tcPr/>
                </a:tc>
              </a:tr>
              <a:tr h="1971177">
                <a:tc>
                  <a:txBody>
                    <a:bodyPr/>
                    <a:lstStyle/>
                    <a:p>
                      <a:r>
                        <a:rPr lang="en-US" b="0" i="0" dirty="0" smtClean="0">
                          <a:latin typeface="Arial" charset="0"/>
                        </a:rPr>
                        <a:t>Research leadership</a:t>
                      </a:r>
                      <a:endParaRPr lang="en-US" b="0" i="0" dirty="0">
                        <a:latin typeface="Arial" charset="0"/>
                      </a:endParaRPr>
                    </a:p>
                  </a:txBody>
                  <a:tcPr/>
                </a:tc>
                <a:tc>
                  <a:txBody>
                    <a:bodyPr/>
                    <a:lstStyle/>
                    <a:p>
                      <a:r>
                        <a:rPr lang="en-US" b="0" i="0" dirty="0" smtClean="0">
                          <a:latin typeface="Arial" charset="0"/>
                          <a:hlinkClick r:id="rId8"/>
                        </a:rPr>
                        <a:t>Prudent Practices in the Laboratory</a:t>
                      </a:r>
                      <a:r>
                        <a:rPr lang="en-US" b="0" i="0" dirty="0" smtClean="0">
                          <a:latin typeface="Arial" charset="0"/>
                        </a:rPr>
                        <a:t> </a:t>
                      </a:r>
                      <a:br>
                        <a:rPr lang="en-US" b="0" i="0" dirty="0" smtClean="0">
                          <a:latin typeface="Arial" charset="0"/>
                        </a:rPr>
                      </a:br>
                      <a:r>
                        <a:rPr lang="en-US" b="0" i="0" dirty="0" smtClean="0">
                          <a:latin typeface="Arial" charset="0"/>
                        </a:rPr>
                        <a:t>National</a:t>
                      </a:r>
                      <a:r>
                        <a:rPr lang="en-US" b="0" i="0" baseline="0" dirty="0" smtClean="0">
                          <a:latin typeface="Arial" charset="0"/>
                        </a:rPr>
                        <a:t> Academies Press </a:t>
                      </a:r>
                      <a:r>
                        <a:rPr lang="en-US" b="0" i="0" dirty="0" smtClean="0">
                          <a:latin typeface="Arial" charset="0"/>
                        </a:rPr>
                        <a:t>2011</a:t>
                      </a:r>
                      <a:br>
                        <a:rPr lang="en-US" b="0" i="0" dirty="0" smtClean="0">
                          <a:latin typeface="Arial" charset="0"/>
                        </a:rPr>
                      </a:br>
                      <a:r>
                        <a:rPr lang="en-US" b="0" i="0" dirty="0" smtClean="0">
                          <a:latin typeface="Arial" charset="0"/>
                          <a:hlinkClick r:id="rId9"/>
                        </a:rPr>
                        <a:t>Hazard Assessment in Research Laboratories</a:t>
                      </a:r>
                      <a:br>
                        <a:rPr lang="en-US" b="0" i="0" dirty="0" smtClean="0">
                          <a:latin typeface="Arial" charset="0"/>
                          <a:hlinkClick r:id="rId9"/>
                        </a:rPr>
                      </a:br>
                      <a:r>
                        <a:rPr lang="en-US" b="0" i="0" dirty="0" smtClean="0">
                          <a:latin typeface="Arial" charset="0"/>
                        </a:rPr>
                        <a:t>ACS, 2016</a:t>
                      </a:r>
                      <a:endParaRPr lang="en-US" b="0" i="0" dirty="0">
                        <a:latin typeface="Arial" charset="0"/>
                      </a:endParaRPr>
                    </a:p>
                  </a:txBody>
                  <a:tcPr/>
                </a:tc>
                <a:tc>
                  <a:txBody>
                    <a:bodyPr/>
                    <a:lstStyle/>
                    <a:p>
                      <a:r>
                        <a:rPr lang="en-US" b="0" i="0" dirty="0" smtClean="0">
                          <a:latin typeface="Arial" charset="0"/>
                          <a:hlinkClick r:id="rId10"/>
                        </a:rPr>
                        <a:t>Safe Science </a:t>
                      </a:r>
                      <a:r>
                        <a:rPr lang="en-US" b="0" i="0" dirty="0" smtClean="0">
                          <a:latin typeface="Arial" charset="0"/>
                        </a:rPr>
                        <a:t/>
                      </a:r>
                      <a:br>
                        <a:rPr lang="en-US" b="0" i="0" dirty="0" smtClean="0">
                          <a:latin typeface="Arial" charset="0"/>
                        </a:rPr>
                      </a:br>
                      <a:r>
                        <a:rPr lang="en-US" b="0" i="0" dirty="0" smtClean="0">
                          <a:latin typeface="Arial" charset="0"/>
                        </a:rPr>
                        <a:t>National Academies Press, 2014</a:t>
                      </a:r>
                    </a:p>
                    <a:p>
                      <a:pPr marL="0" marR="0" indent="0" algn="l" defTabSz="457200" rtl="0" eaLnBrk="1" fontAlgn="auto" latinLnBrk="0" hangingPunct="1">
                        <a:lnSpc>
                          <a:spcPct val="100000"/>
                        </a:lnSpc>
                        <a:spcBef>
                          <a:spcPts val="0"/>
                        </a:spcBef>
                        <a:spcAft>
                          <a:spcPts val="0"/>
                        </a:spcAft>
                        <a:buClrTx/>
                        <a:buSzTx/>
                        <a:buFontTx/>
                        <a:buNone/>
                        <a:tabLst/>
                        <a:defRPr/>
                      </a:pPr>
                      <a:r>
                        <a:rPr lang="en-US" b="0" i="0" dirty="0" smtClean="0">
                          <a:latin typeface="Arial" charset="0"/>
                        </a:rPr>
                        <a:t>Safety Guidelines for the Chemistry Professional </a:t>
                      </a:r>
                      <a:br>
                        <a:rPr lang="en-US" b="0" i="0" dirty="0" smtClean="0">
                          <a:latin typeface="Arial" charset="0"/>
                        </a:rPr>
                      </a:br>
                      <a:r>
                        <a:rPr lang="en-US" b="0" i="0" dirty="0" smtClean="0">
                          <a:latin typeface="Arial" charset="0"/>
                        </a:rPr>
                        <a:t>ACS DCHAS / CCS, 2017</a:t>
                      </a:r>
                    </a:p>
                  </a:txBody>
                  <a:tcPr/>
                </a:tc>
              </a:tr>
            </a:tbl>
          </a:graphicData>
        </a:graphic>
      </p:graphicFrame>
    </p:spTree>
    <p:extLst>
      <p:ext uri="{BB962C8B-B14F-4D97-AF65-F5344CB8AC3E}">
        <p14:creationId xmlns:p14="http://schemas.microsoft.com/office/powerpoint/2010/main" val="14280250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088"/>
            <a:ext cx="9144000" cy="1143000"/>
          </a:xfrm>
        </p:spPr>
        <p:txBody>
          <a:bodyPr>
            <a:normAutofit/>
          </a:bodyPr>
          <a:lstStyle/>
          <a:p>
            <a:r>
              <a:rPr lang="en-US" sz="3600" b="1" dirty="0">
                <a:solidFill>
                  <a:schemeClr val="accent5">
                    <a:lumMod val="50000"/>
                  </a:schemeClr>
                </a:solidFill>
                <a:ea typeface="Geneva" pitchFamily="-109" charset="0"/>
                <a:cs typeface="Geneva" pitchFamily="-109" charset="0"/>
              </a:rPr>
              <a:t>ACS and Safety in Academic Labs</a:t>
            </a:r>
          </a:p>
        </p:txBody>
      </p:sp>
      <p:cxnSp>
        <p:nvCxnSpPr>
          <p:cNvPr id="9" name="Straight Connector 8"/>
          <p:cNvCxnSpPr/>
          <p:nvPr/>
        </p:nvCxnSpPr>
        <p:spPr>
          <a:xfrm>
            <a:off x="0" y="1219200"/>
            <a:ext cx="9144000" cy="1588"/>
          </a:xfrm>
          <a:prstGeom prst="line">
            <a:avLst/>
          </a:prstGeom>
          <a:ln/>
        </p:spPr>
        <p:style>
          <a:lnRef idx="2">
            <a:schemeClr val="accent2"/>
          </a:lnRef>
          <a:fillRef idx="0">
            <a:schemeClr val="accent2"/>
          </a:fillRef>
          <a:effectRef idx="1">
            <a:schemeClr val="accent2"/>
          </a:effectRef>
          <a:fontRef idx="minor">
            <a:schemeClr val="tx1"/>
          </a:fontRef>
        </p:style>
      </p:cxnSp>
      <p:sp>
        <p:nvSpPr>
          <p:cNvPr id="13" name="Rectangle 12"/>
          <p:cNvSpPr/>
          <p:nvPr/>
        </p:nvSpPr>
        <p:spPr>
          <a:xfrm>
            <a:off x="3941481" y="1451660"/>
            <a:ext cx="4969437" cy="4801314"/>
          </a:xfrm>
          <a:prstGeom prst="rect">
            <a:avLst/>
          </a:prstGeom>
        </p:spPr>
        <p:txBody>
          <a:bodyPr wrap="square">
            <a:spAutoFit/>
          </a:bodyPr>
          <a:lstStyle/>
          <a:p>
            <a:r>
              <a:rPr lang="en-US" b="1" dirty="0" smtClean="0">
                <a:solidFill>
                  <a:schemeClr val="accent2"/>
                </a:solidFill>
                <a:latin typeface="Arial" charset="0"/>
                <a:ea typeface="Arial" charset="0"/>
                <a:cs typeface="Arial" charset="0"/>
              </a:rPr>
              <a:t>Goal 3: Support Excellence in Education</a:t>
            </a:r>
          </a:p>
          <a:p>
            <a:endParaRPr lang="en-US" b="1" dirty="0" smtClean="0">
              <a:latin typeface="Arial" charset="0"/>
              <a:ea typeface="Arial" charset="0"/>
              <a:cs typeface="Arial" charset="0"/>
            </a:endParaRPr>
          </a:p>
          <a:p>
            <a:r>
              <a:rPr lang="en-US" dirty="0" smtClean="0">
                <a:latin typeface="Arial" charset="0"/>
                <a:ea typeface="Arial" charset="0"/>
                <a:cs typeface="Arial" charset="0"/>
              </a:rPr>
              <a:t>ACS will support reforms and initiatives that result in highly effective chemistry education, safer laboratory practices, and a pipeline of technically competent, ethical, and competitive chemists ready to address global challenges.</a:t>
            </a:r>
            <a:r>
              <a:rPr lang="en-US" b="1" dirty="0" smtClean="0">
                <a:latin typeface="Arial" charset="0"/>
                <a:ea typeface="Arial" charset="0"/>
                <a:cs typeface="Arial" charset="0"/>
              </a:rPr>
              <a:t> </a:t>
            </a:r>
            <a:r>
              <a:rPr lang="en-US" i="1" dirty="0" smtClean="0">
                <a:solidFill>
                  <a:schemeClr val="accent2"/>
                </a:solidFill>
                <a:latin typeface="Arial" charset="0"/>
                <a:ea typeface="Arial" charset="0"/>
                <a:cs typeface="Arial" charset="0"/>
              </a:rPr>
              <a:t>Through educational resources, instruction, and mentorship, ACS and its members will promote principles of safety and ethics throughout pre-college, undergraduate, graduate, and post-graduate education. </a:t>
            </a:r>
            <a:r>
              <a:rPr lang="en-US" dirty="0" smtClean="0">
                <a:latin typeface="Arial" charset="0"/>
                <a:ea typeface="Arial" charset="0"/>
                <a:cs typeface="Arial" charset="0"/>
              </a:rPr>
              <a:t>The Society will promote the development and dissemination of evidence-based practices in chemistry education to foster a scientifically literate citizenry and ensure a highly qualified chemical workforce.</a:t>
            </a:r>
            <a:endParaRPr lang="en-US" dirty="0">
              <a:latin typeface="Arial" charset="0"/>
              <a:ea typeface="Arial" charset="0"/>
              <a:cs typeface="Arial" charset="0"/>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211" y="2108361"/>
            <a:ext cx="3240941" cy="781941"/>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3543" y="2981408"/>
            <a:ext cx="3140277" cy="3151393"/>
          </a:xfrm>
          <a:prstGeom prst="rect">
            <a:avLst/>
          </a:prstGeom>
        </p:spPr>
      </p:pic>
      <p:sp>
        <p:nvSpPr>
          <p:cNvPr id="11" name="TextBox 10"/>
          <p:cNvSpPr txBox="1"/>
          <p:nvPr/>
        </p:nvSpPr>
        <p:spPr>
          <a:xfrm>
            <a:off x="709014" y="1451660"/>
            <a:ext cx="2249334" cy="369332"/>
          </a:xfrm>
          <a:prstGeom prst="rect">
            <a:avLst/>
          </a:prstGeom>
          <a:noFill/>
        </p:spPr>
        <p:txBody>
          <a:bodyPr wrap="none" rtlCol="0">
            <a:spAutoFit/>
          </a:bodyPr>
          <a:lstStyle/>
          <a:p>
            <a:r>
              <a:rPr lang="en-US" b="1" dirty="0" smtClean="0">
                <a:solidFill>
                  <a:schemeClr val="accent2"/>
                </a:solidFill>
                <a:latin typeface="Arial" charset="0"/>
                <a:ea typeface="Arial" charset="0"/>
                <a:cs typeface="Arial" charset="0"/>
              </a:rPr>
              <a:t>Safety in Research</a:t>
            </a:r>
            <a:endParaRPr lang="en-US" b="1" dirty="0">
              <a:solidFill>
                <a:schemeClr val="accent2"/>
              </a:solidFill>
              <a:latin typeface="Arial" charset="0"/>
              <a:ea typeface="Arial" charset="0"/>
              <a:cs typeface="Arial" charset="0"/>
            </a:endParaRPr>
          </a:p>
        </p:txBody>
      </p:sp>
    </p:spTree>
    <p:extLst>
      <p:ext uri="{BB962C8B-B14F-4D97-AF65-F5344CB8AC3E}">
        <p14:creationId xmlns:p14="http://schemas.microsoft.com/office/powerpoint/2010/main" val="849450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471791" y="4410957"/>
            <a:ext cx="3597208" cy="2123055"/>
            <a:chOff x="5511120" y="3486724"/>
            <a:chExt cx="3597208" cy="2123055"/>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11120" y="3486724"/>
              <a:ext cx="3597208" cy="1506220"/>
            </a:xfrm>
            <a:prstGeom prst="rect">
              <a:avLst/>
            </a:prstGeom>
          </p:spPr>
        </p:pic>
        <p:sp>
          <p:nvSpPr>
            <p:cNvPr id="4" name="TextBox 3"/>
            <p:cNvSpPr txBox="1"/>
            <p:nvPr/>
          </p:nvSpPr>
          <p:spPr>
            <a:xfrm>
              <a:off x="5677520" y="4963448"/>
              <a:ext cx="3264408" cy="646331"/>
            </a:xfrm>
            <a:prstGeom prst="rect">
              <a:avLst/>
            </a:prstGeom>
            <a:noFill/>
          </p:spPr>
          <p:txBody>
            <a:bodyPr wrap="square" rtlCol="0">
              <a:spAutoFit/>
            </a:bodyPr>
            <a:lstStyle/>
            <a:p>
              <a:pPr algn="ctr"/>
              <a:r>
                <a:rPr lang="en-US" dirty="0" smtClean="0"/>
                <a:t>Links available from </a:t>
              </a:r>
              <a:r>
                <a:rPr lang="en-US" dirty="0" smtClean="0">
                  <a:hlinkClick r:id="rId4"/>
                </a:rPr>
                <a:t>http://</a:t>
              </a:r>
              <a:r>
                <a:rPr lang="en-US" dirty="0" err="1" smtClean="0">
                  <a:hlinkClick r:id="rId4"/>
                </a:rPr>
                <a:t>www.acs.org</a:t>
              </a:r>
              <a:r>
                <a:rPr lang="en-US" dirty="0" smtClean="0">
                  <a:hlinkClick r:id="rId4"/>
                </a:rPr>
                <a:t>/safety</a:t>
              </a:r>
              <a:endParaRPr lang="en-US" dirty="0"/>
            </a:p>
          </p:txBody>
        </p:sp>
      </p:grp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59972" y="1852399"/>
            <a:ext cx="1769397" cy="2289658"/>
          </a:xfrm>
          <a:prstGeom prst="rect">
            <a:avLst/>
          </a:prstGeom>
        </p:spPr>
      </p:pic>
      <p:sp>
        <p:nvSpPr>
          <p:cNvPr id="2" name="Title 1"/>
          <p:cNvSpPr>
            <a:spLocks noGrp="1"/>
          </p:cNvSpPr>
          <p:nvPr>
            <p:ph type="title"/>
          </p:nvPr>
        </p:nvSpPr>
        <p:spPr>
          <a:xfrm>
            <a:off x="0" y="111369"/>
            <a:ext cx="9144000" cy="1143000"/>
          </a:xfrm>
        </p:spPr>
        <p:txBody>
          <a:bodyPr>
            <a:noAutofit/>
          </a:bodyPr>
          <a:lstStyle/>
          <a:p>
            <a:r>
              <a:rPr lang="en-US" sz="3600" b="1" dirty="0">
                <a:solidFill>
                  <a:schemeClr val="accent5">
                    <a:lumMod val="50000"/>
                  </a:schemeClr>
                </a:solidFill>
                <a:ea typeface="Geneva" pitchFamily="-109" charset="0"/>
                <a:cs typeface="Geneva" pitchFamily="-109" charset="0"/>
              </a:rPr>
              <a:t>Selected ACS Safety Resources </a:t>
            </a:r>
            <a:r>
              <a:rPr lang="en-US" sz="3600" b="1" dirty="0" smtClean="0">
                <a:solidFill>
                  <a:schemeClr val="accent5">
                    <a:lumMod val="50000"/>
                  </a:schemeClr>
                </a:solidFill>
                <a:ea typeface="Geneva" pitchFamily="-109" charset="0"/>
                <a:cs typeface="Geneva" pitchFamily="-109" charset="0"/>
              </a:rPr>
              <a:t/>
            </a:r>
            <a:br>
              <a:rPr lang="en-US" sz="3600" b="1" dirty="0" smtClean="0">
                <a:solidFill>
                  <a:schemeClr val="accent5">
                    <a:lumMod val="50000"/>
                  </a:schemeClr>
                </a:solidFill>
                <a:ea typeface="Geneva" pitchFamily="-109" charset="0"/>
                <a:cs typeface="Geneva" pitchFamily="-109" charset="0"/>
              </a:rPr>
            </a:br>
            <a:r>
              <a:rPr lang="en-US" sz="3600" b="1" dirty="0">
                <a:solidFill>
                  <a:schemeClr val="accent5">
                    <a:lumMod val="50000"/>
                  </a:schemeClr>
                </a:solidFill>
                <a:ea typeface="Arial" charset="0"/>
                <a:cs typeface="Arial" charset="0"/>
              </a:rPr>
              <a:t>(</a:t>
            </a:r>
            <a:r>
              <a:rPr lang="en-US" sz="3600" b="1" dirty="0" smtClean="0">
                <a:solidFill>
                  <a:schemeClr val="accent5">
                    <a:lumMod val="50000"/>
                  </a:schemeClr>
                </a:solidFill>
                <a:ea typeface="Geneva" pitchFamily="-109" charset="0"/>
                <a:cs typeface="Geneva" pitchFamily="-109" charset="0"/>
              </a:rPr>
              <a:t>since 2011</a:t>
            </a:r>
            <a:r>
              <a:rPr lang="en-US" sz="3600" b="1" dirty="0">
                <a:solidFill>
                  <a:schemeClr val="accent5">
                    <a:lumMod val="50000"/>
                  </a:schemeClr>
                </a:solidFill>
                <a:ea typeface="Arial" charset="0"/>
                <a:cs typeface="Arial" charset="0"/>
              </a:rPr>
              <a:t>)</a:t>
            </a:r>
            <a:endParaRPr lang="en-US" sz="3600" b="1" dirty="0">
              <a:solidFill>
                <a:schemeClr val="accent5">
                  <a:lumMod val="50000"/>
                </a:schemeClr>
              </a:solidFill>
              <a:ea typeface="Geneva" pitchFamily="-109" charset="0"/>
              <a:cs typeface="Geneva" pitchFamily="-109" charset="0"/>
            </a:endParaRPr>
          </a:p>
        </p:txBody>
      </p:sp>
      <p:cxnSp>
        <p:nvCxnSpPr>
          <p:cNvPr id="9" name="Straight Connector 8"/>
          <p:cNvCxnSpPr/>
          <p:nvPr/>
        </p:nvCxnSpPr>
        <p:spPr>
          <a:xfrm>
            <a:off x="0" y="1219200"/>
            <a:ext cx="9144000" cy="1588"/>
          </a:xfrm>
          <a:prstGeom prst="line">
            <a:avLst/>
          </a:prstGeom>
          <a:ln/>
        </p:spPr>
        <p:style>
          <a:lnRef idx="2">
            <a:schemeClr val="accent2"/>
          </a:lnRef>
          <a:fillRef idx="0">
            <a:schemeClr val="accent2"/>
          </a:fillRef>
          <a:effectRef idx="1">
            <a:schemeClr val="accent2"/>
          </a:effectRef>
          <a:fontRef idx="minor">
            <a:schemeClr val="tx1"/>
          </a:fontRef>
        </p:style>
      </p:cxnSp>
      <p:sp>
        <p:nvSpPr>
          <p:cNvPr id="11" name="TextBox 10"/>
          <p:cNvSpPr txBox="1"/>
          <p:nvPr/>
        </p:nvSpPr>
        <p:spPr>
          <a:xfrm>
            <a:off x="280463" y="1349802"/>
            <a:ext cx="6779509" cy="5355312"/>
          </a:xfrm>
          <a:prstGeom prst="rect">
            <a:avLst/>
          </a:prstGeom>
          <a:noFill/>
        </p:spPr>
        <p:txBody>
          <a:bodyPr wrap="square" rtlCol="0">
            <a:spAutoFit/>
          </a:bodyPr>
          <a:lstStyle/>
          <a:p>
            <a:pPr marL="342900" indent="-342900">
              <a:buFont typeface="+mj-lt"/>
              <a:buAutoNum type="arabicPeriod"/>
            </a:pPr>
            <a:r>
              <a:rPr lang="en-US" i="1" dirty="0" smtClean="0"/>
              <a:t>Identifying </a:t>
            </a:r>
            <a:r>
              <a:rPr lang="en-US" i="1" dirty="0"/>
              <a:t>and Evaluating Hazards in Research </a:t>
            </a:r>
            <a:r>
              <a:rPr lang="en-US" i="1" dirty="0" smtClean="0"/>
              <a:t>Laboratories</a:t>
            </a:r>
            <a:r>
              <a:rPr lang="en-US" dirty="0"/>
              <a:t> </a:t>
            </a:r>
            <a:r>
              <a:rPr lang="en-US" dirty="0" smtClean="0"/>
              <a:t>2013</a:t>
            </a:r>
          </a:p>
          <a:p>
            <a:pPr marL="342900" indent="-342900">
              <a:buFont typeface="+mj-lt"/>
              <a:buAutoNum type="arabicPeriod"/>
            </a:pPr>
            <a:r>
              <a:rPr lang="en-US" i="1" dirty="0" smtClean="0"/>
              <a:t>Guidelines </a:t>
            </a:r>
            <a:r>
              <a:rPr lang="en-US" i="1" dirty="0"/>
              <a:t>for Bachelor’s Degree Programs </a:t>
            </a:r>
            <a:r>
              <a:rPr lang="en-US" i="1" dirty="0" smtClean="0"/>
              <a:t>Safety Supplement</a:t>
            </a:r>
            <a:r>
              <a:rPr lang="en-US" dirty="0" smtClean="0"/>
              <a:t>, </a:t>
            </a:r>
            <a:r>
              <a:rPr lang="en-US" dirty="0"/>
              <a:t>2015</a:t>
            </a:r>
          </a:p>
          <a:p>
            <a:pPr marL="342900" indent="-342900">
              <a:buFont typeface="+mj-lt"/>
              <a:buAutoNum type="arabicPeriod"/>
            </a:pPr>
            <a:r>
              <a:rPr lang="en-US" dirty="0"/>
              <a:t>PubChem Laboratory Chemical Safety Summaries, 2015</a:t>
            </a:r>
          </a:p>
          <a:p>
            <a:pPr marL="342900" indent="-342900">
              <a:buFont typeface="+mj-lt"/>
              <a:buAutoNum type="arabicPeriod"/>
            </a:pPr>
            <a:r>
              <a:rPr lang="en-US" i="1" dirty="0"/>
              <a:t>Guidelines for Chemical Laboratory </a:t>
            </a:r>
            <a:r>
              <a:rPr lang="en-US" i="1" dirty="0" smtClean="0"/>
              <a:t>Safety in Secondary Schools</a:t>
            </a:r>
            <a:r>
              <a:rPr lang="en-US" dirty="0" smtClean="0"/>
              <a:t>, 2016</a:t>
            </a:r>
          </a:p>
          <a:p>
            <a:pPr marL="342900" indent="-342900">
              <a:buFont typeface="+mj-lt"/>
              <a:buAutoNum type="arabicPeriod"/>
            </a:pPr>
            <a:r>
              <a:rPr lang="en-US" i="1" dirty="0"/>
              <a:t>Guidelines for Chemical Laboratory </a:t>
            </a:r>
            <a:r>
              <a:rPr lang="en-US" i="1" dirty="0" smtClean="0"/>
              <a:t>Safety in Academic Institutions</a:t>
            </a:r>
            <a:r>
              <a:rPr lang="en-US" dirty="0" smtClean="0"/>
              <a:t>, 2016</a:t>
            </a:r>
          </a:p>
          <a:p>
            <a:pPr marL="342900" indent="-342900">
              <a:buFont typeface="+mj-lt"/>
              <a:buAutoNum type="arabicPeriod"/>
            </a:pPr>
            <a:r>
              <a:rPr lang="en-US" dirty="0" smtClean="0"/>
              <a:t>CHED Safety </a:t>
            </a:r>
            <a:r>
              <a:rPr lang="en-US" dirty="0"/>
              <a:t>Committee </a:t>
            </a:r>
            <a:r>
              <a:rPr lang="en-US" dirty="0" smtClean="0"/>
              <a:t>demonstration guidelines, 2016</a:t>
            </a:r>
          </a:p>
          <a:p>
            <a:pPr marL="342900" indent="-342900">
              <a:buFont typeface="+mj-lt"/>
              <a:buAutoNum type="arabicPeriod"/>
            </a:pPr>
            <a:r>
              <a:rPr lang="en-US" dirty="0" smtClean="0"/>
              <a:t>ACS Journals Publication Policy, 2016</a:t>
            </a:r>
          </a:p>
          <a:p>
            <a:pPr marL="342900" indent="-342900">
              <a:buFont typeface="+mj-lt"/>
              <a:buAutoNum type="arabicPeriod"/>
            </a:pPr>
            <a:r>
              <a:rPr lang="en-US" i="1" dirty="0" smtClean="0"/>
              <a:t>Hazard Assessment </a:t>
            </a:r>
            <a:r>
              <a:rPr lang="en-US" i="1" dirty="0"/>
              <a:t>in Research Laboratories </a:t>
            </a:r>
            <a:r>
              <a:rPr lang="en-US" dirty="0"/>
              <a:t>web site </a:t>
            </a:r>
            <a:endParaRPr lang="en-US" dirty="0" smtClean="0"/>
          </a:p>
          <a:p>
            <a:pPr marL="342900" indent="-342900">
              <a:buFont typeface="+mj-lt"/>
              <a:buAutoNum type="arabicPeriod"/>
            </a:pPr>
            <a:r>
              <a:rPr lang="en-US" i="1" dirty="0"/>
              <a:t>Five Key Questions for Safe Research and Demos </a:t>
            </a:r>
            <a:r>
              <a:rPr lang="en-US" i="1" dirty="0" smtClean="0"/>
              <a:t/>
            </a:r>
            <a:br>
              <a:rPr lang="en-US" i="1" dirty="0" smtClean="0"/>
            </a:br>
            <a:r>
              <a:rPr lang="en-US" dirty="0" err="1" smtClean="0"/>
              <a:t>inChemistry</a:t>
            </a:r>
            <a:r>
              <a:rPr lang="en-US" dirty="0"/>
              <a:t>, 2016</a:t>
            </a:r>
          </a:p>
          <a:p>
            <a:pPr marL="342900" indent="-342900">
              <a:buFont typeface="+mj-lt"/>
              <a:buAutoNum type="arabicPeriod"/>
            </a:pPr>
            <a:r>
              <a:rPr lang="en-US" dirty="0" smtClean="0"/>
              <a:t>Bowtie symposium and article, 2016 - 2017</a:t>
            </a:r>
          </a:p>
          <a:p>
            <a:pPr marL="342900" indent="-342900">
              <a:buFont typeface="+mj-lt"/>
              <a:buAutoNum type="arabicPeriod"/>
            </a:pPr>
            <a:r>
              <a:rPr lang="en-US" dirty="0"/>
              <a:t>Chemistry Risk Assessment Survey, 2017</a:t>
            </a:r>
          </a:p>
          <a:p>
            <a:pPr marL="342900" indent="-342900">
              <a:buFont typeface="+mj-lt"/>
              <a:buAutoNum type="arabicPeriod"/>
            </a:pPr>
            <a:r>
              <a:rPr lang="en-US" i="1" dirty="0"/>
              <a:t>Safety Guidelines for the Chemistry Professional</a:t>
            </a:r>
            <a:r>
              <a:rPr lang="en-US" dirty="0"/>
              <a:t>, </a:t>
            </a:r>
            <a:r>
              <a:rPr lang="en-US" dirty="0" smtClean="0"/>
              <a:t>2017</a:t>
            </a:r>
          </a:p>
          <a:p>
            <a:pPr marL="342900" indent="-342900">
              <a:buFont typeface="+mj-lt"/>
              <a:buAutoNum type="arabicPeriod"/>
            </a:pPr>
            <a:r>
              <a:rPr lang="en-US" i="1" dirty="0" smtClean="0"/>
              <a:t>Safety </a:t>
            </a:r>
            <a:r>
              <a:rPr lang="en-US" i="1" dirty="0"/>
              <a:t>in Academic Chemistry Labs</a:t>
            </a:r>
            <a:r>
              <a:rPr lang="en-US" dirty="0"/>
              <a:t>, 8</a:t>
            </a:r>
            <a:r>
              <a:rPr lang="en-US" baseline="30000" dirty="0"/>
              <a:t>th</a:t>
            </a:r>
            <a:r>
              <a:rPr lang="en-US" dirty="0"/>
              <a:t> Edition, </a:t>
            </a:r>
            <a:r>
              <a:rPr lang="en-US" dirty="0" smtClean="0"/>
              <a:t>2017</a:t>
            </a:r>
          </a:p>
          <a:p>
            <a:pPr marL="342900" indent="-342900">
              <a:buFont typeface="+mj-lt"/>
              <a:buAutoNum type="arabicPeriod"/>
            </a:pPr>
            <a:r>
              <a:rPr lang="en-US" dirty="0" smtClean="0"/>
              <a:t>Chemical Safety webinars, 2017</a:t>
            </a:r>
          </a:p>
          <a:p>
            <a:pPr marL="342900" indent="-342900">
              <a:buFont typeface="+mj-lt"/>
              <a:buAutoNum type="arabicPeriod"/>
            </a:pPr>
            <a:r>
              <a:rPr lang="en-US" dirty="0"/>
              <a:t>Video evaluation rubric, in </a:t>
            </a:r>
            <a:r>
              <a:rPr lang="en-US" dirty="0" smtClean="0"/>
              <a:t>process</a:t>
            </a:r>
            <a:endParaRPr lang="en-US" dirty="0"/>
          </a:p>
        </p:txBody>
      </p:sp>
    </p:spTree>
    <p:extLst>
      <p:ext uri="{BB962C8B-B14F-4D97-AF65-F5344CB8AC3E}">
        <p14:creationId xmlns:p14="http://schemas.microsoft.com/office/powerpoint/2010/main" val="1662114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229118631"/>
              </p:ext>
            </p:extLst>
          </p:nvPr>
        </p:nvGraphicFramePr>
        <p:xfrm>
          <a:off x="1089888" y="1662735"/>
          <a:ext cx="6781016" cy="45241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1"/>
          <p:cNvGrpSpPr/>
          <p:nvPr/>
        </p:nvGrpSpPr>
        <p:grpSpPr>
          <a:xfrm>
            <a:off x="66121" y="1239797"/>
            <a:ext cx="3368862" cy="5065850"/>
            <a:chOff x="5558322" y="1121014"/>
            <a:chExt cx="3368862" cy="5065850"/>
          </a:xfrm>
        </p:grpSpPr>
        <p:sp>
          <p:nvSpPr>
            <p:cNvPr id="6" name="Rectangle 5"/>
            <p:cNvSpPr/>
            <p:nvPr/>
          </p:nvSpPr>
          <p:spPr>
            <a:xfrm>
              <a:off x="5558322" y="1698874"/>
              <a:ext cx="3368862" cy="1088804"/>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11430" rIns="11430" bIns="11430" numCol="1" spcCol="1270" anchor="ctr" anchorCtr="0">
              <a:noAutofit/>
            </a:bodyPr>
            <a:lstStyle/>
            <a:p>
              <a:pPr marL="0" lvl="1" defTabSz="800100">
                <a:lnSpc>
                  <a:spcPct val="90000"/>
                </a:lnSpc>
                <a:spcBef>
                  <a:spcPct val="0"/>
                </a:spcBef>
                <a:spcAft>
                  <a:spcPct val="15000"/>
                </a:spcAft>
              </a:pPr>
              <a:r>
                <a:rPr lang="en-US" i="1" dirty="0">
                  <a:latin typeface="Arial" charset="0"/>
                </a:rPr>
                <a:t>Guidelines for Chemical </a:t>
              </a:r>
              <a:r>
                <a:rPr lang="en-US" i="1" dirty="0" smtClean="0">
                  <a:latin typeface="Arial" charset="0"/>
                </a:rPr>
                <a:t>Laboratory </a:t>
              </a:r>
              <a:r>
                <a:rPr lang="en-US" i="1" dirty="0">
                  <a:latin typeface="Arial" charset="0"/>
                </a:rPr>
                <a:t>Safety in Secondary Schools</a:t>
              </a:r>
              <a:r>
                <a:rPr lang="en-US" dirty="0">
                  <a:latin typeface="Arial" charset="0"/>
                </a:rPr>
                <a:t>, 2016</a:t>
              </a:r>
            </a:p>
          </p:txBody>
        </p:sp>
        <p:sp>
          <p:nvSpPr>
            <p:cNvPr id="9" name="Rectangle 8"/>
            <p:cNvSpPr/>
            <p:nvPr/>
          </p:nvSpPr>
          <p:spPr>
            <a:xfrm>
              <a:off x="5558322" y="3068926"/>
              <a:ext cx="3368862" cy="1034547"/>
            </a:xfrm>
            <a:prstGeom prst="rect">
              <a:avLst/>
            </a:prstGeom>
            <a:solidFill>
              <a:schemeClr val="accent3">
                <a:lumMod val="20000"/>
                <a:lumOff val="80000"/>
              </a:schemeClr>
            </a:solidFill>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11430" rIns="11430" bIns="11430" numCol="1" spcCol="1270" anchor="ctr" anchorCtr="0">
              <a:noAutofit/>
            </a:bodyPr>
            <a:lstStyle/>
            <a:p>
              <a:pPr marL="0" lvl="1" algn="l" defTabSz="800100">
                <a:lnSpc>
                  <a:spcPct val="90000"/>
                </a:lnSpc>
                <a:spcBef>
                  <a:spcPct val="0"/>
                </a:spcBef>
                <a:spcAft>
                  <a:spcPct val="15000"/>
                </a:spcAft>
              </a:pPr>
              <a:r>
                <a:rPr lang="en-US" sz="1800" i="1" kern="1200" dirty="0" smtClean="0">
                  <a:latin typeface="Arial" charset="0"/>
                </a:rPr>
                <a:t>Safety in Academic Chemistry Laboratories </a:t>
              </a:r>
              <a:r>
                <a:rPr lang="en-US" sz="1800" kern="1200" dirty="0" smtClean="0">
                  <a:latin typeface="Arial" charset="0"/>
                </a:rPr>
                <a:t>(SACL), 8</a:t>
              </a:r>
              <a:r>
                <a:rPr lang="en-US" sz="1800" kern="1200" baseline="30000" dirty="0" smtClean="0">
                  <a:latin typeface="Arial" charset="0"/>
                </a:rPr>
                <a:t>th</a:t>
              </a:r>
              <a:r>
                <a:rPr lang="en-US" sz="1800" kern="1200" dirty="0" smtClean="0">
                  <a:latin typeface="Arial" charset="0"/>
                </a:rPr>
                <a:t> edition, 2017</a:t>
              </a:r>
              <a:endParaRPr lang="en-US" sz="1800" kern="1200" dirty="0">
                <a:latin typeface="Arial" charset="0"/>
              </a:endParaRPr>
            </a:p>
          </p:txBody>
        </p:sp>
        <p:sp>
          <p:nvSpPr>
            <p:cNvPr id="12" name="Rectangle 11"/>
            <p:cNvSpPr/>
            <p:nvPr/>
          </p:nvSpPr>
          <p:spPr>
            <a:xfrm>
              <a:off x="5558322" y="4280450"/>
              <a:ext cx="3368862" cy="1043716"/>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11430" rIns="11430" bIns="11430" numCol="1" spcCol="1270" anchor="ctr" anchorCtr="0">
              <a:noAutofit/>
            </a:bodyPr>
            <a:lstStyle/>
            <a:p>
              <a:pPr marL="0" lvl="1" defTabSz="800100">
                <a:lnSpc>
                  <a:spcPct val="90000"/>
                </a:lnSpc>
                <a:spcBef>
                  <a:spcPct val="0"/>
                </a:spcBef>
                <a:spcAft>
                  <a:spcPct val="15000"/>
                </a:spcAft>
              </a:pPr>
              <a:r>
                <a:rPr lang="en-US" i="1" dirty="0" smtClean="0">
                  <a:latin typeface="Arial" charset="0"/>
                </a:rPr>
                <a:t>Guidelines for Chemical Laboratory Safety in Academic Institutions</a:t>
              </a:r>
              <a:r>
                <a:rPr lang="en-US" dirty="0" smtClean="0">
                  <a:latin typeface="Arial" charset="0"/>
                </a:rPr>
                <a:t>, 2016</a:t>
              </a:r>
              <a:endParaRPr lang="en-US" sz="1800" kern="1200" dirty="0">
                <a:latin typeface="Arial" charset="0"/>
              </a:endParaRPr>
            </a:p>
          </p:txBody>
        </p:sp>
        <p:sp>
          <p:nvSpPr>
            <p:cNvPr id="15" name="Rectangle 14"/>
            <p:cNvSpPr/>
            <p:nvPr/>
          </p:nvSpPr>
          <p:spPr>
            <a:xfrm>
              <a:off x="5558322" y="5486400"/>
              <a:ext cx="3368858" cy="700464"/>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11430" rIns="11430" bIns="11430" numCol="1" spcCol="1270" anchor="ctr" anchorCtr="0">
              <a:noAutofit/>
            </a:bodyPr>
            <a:lstStyle/>
            <a:p>
              <a:pPr marL="0" lvl="1" algn="l" defTabSz="800100">
                <a:lnSpc>
                  <a:spcPct val="90000"/>
                </a:lnSpc>
                <a:spcBef>
                  <a:spcPct val="0"/>
                </a:spcBef>
                <a:spcAft>
                  <a:spcPct val="15000"/>
                </a:spcAft>
              </a:pPr>
              <a:r>
                <a:rPr lang="en-US" sz="1800" i="1" kern="1200" dirty="0" smtClean="0">
                  <a:solidFill>
                    <a:schemeClr val="tx1"/>
                  </a:solidFill>
                  <a:latin typeface="Arial" charset="0"/>
                </a:rPr>
                <a:t>Hazard Assessment in Research Laboratories</a:t>
              </a:r>
              <a:r>
                <a:rPr lang="en-US" sz="1800" kern="1200" dirty="0" smtClean="0">
                  <a:solidFill>
                    <a:schemeClr val="tx1"/>
                  </a:solidFill>
                  <a:latin typeface="Arial" charset="0"/>
                </a:rPr>
                <a:t>, 2016 </a:t>
              </a:r>
              <a:endParaRPr lang="en-US" sz="1800" kern="1200" dirty="0">
                <a:solidFill>
                  <a:schemeClr val="tx1"/>
                </a:solidFill>
                <a:latin typeface="Arial" charset="0"/>
              </a:endParaRPr>
            </a:p>
          </p:txBody>
        </p:sp>
        <p:sp>
          <p:nvSpPr>
            <p:cNvPr id="20" name="Rectangle 19"/>
            <p:cNvSpPr/>
            <p:nvPr/>
          </p:nvSpPr>
          <p:spPr>
            <a:xfrm>
              <a:off x="6452472" y="1121014"/>
              <a:ext cx="1580561" cy="461665"/>
            </a:xfrm>
            <a:prstGeom prst="rect">
              <a:avLst/>
            </a:prstGeom>
          </p:spPr>
          <p:txBody>
            <a:bodyPr wrap="none">
              <a:spAutoFit/>
            </a:bodyPr>
            <a:lstStyle/>
            <a:p>
              <a:pPr algn="ctr"/>
              <a:r>
                <a:rPr lang="en-US" sz="2400" b="1" u="sng" dirty="0" smtClean="0">
                  <a:solidFill>
                    <a:srgbClr val="C00000"/>
                  </a:solidFill>
                  <a:latin typeface="Arial" charset="0"/>
                </a:rPr>
                <a:t>Technical</a:t>
              </a:r>
              <a:endParaRPr lang="en-US" sz="2400" b="1" u="sng" dirty="0">
                <a:solidFill>
                  <a:srgbClr val="C00000"/>
                </a:solidFill>
                <a:latin typeface="Arial" charset="0"/>
              </a:endParaRPr>
            </a:p>
          </p:txBody>
        </p:sp>
      </p:grpSp>
      <p:grpSp>
        <p:nvGrpSpPr>
          <p:cNvPr id="4" name="Group 3"/>
          <p:cNvGrpSpPr/>
          <p:nvPr/>
        </p:nvGrpSpPr>
        <p:grpSpPr>
          <a:xfrm>
            <a:off x="5815699" y="1239797"/>
            <a:ext cx="3236625" cy="5062255"/>
            <a:chOff x="76200" y="1124609"/>
            <a:chExt cx="3236625" cy="5062255"/>
          </a:xfrm>
        </p:grpSpPr>
        <p:sp>
          <p:nvSpPr>
            <p:cNvPr id="18" name="Rectangle 17"/>
            <p:cNvSpPr/>
            <p:nvPr/>
          </p:nvSpPr>
          <p:spPr>
            <a:xfrm>
              <a:off x="86061" y="1698874"/>
              <a:ext cx="3186257" cy="1311060"/>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1440" tIns="457200" rIns="45720" bIns="457200" numCol="1" spcCol="1270" anchor="ctr" anchorCtr="0">
              <a:noAutofit/>
            </a:bodyPr>
            <a:lstStyle/>
            <a:p>
              <a:pPr marL="0" lvl="1" algn="r" defTabSz="800100">
                <a:lnSpc>
                  <a:spcPct val="90000"/>
                </a:lnSpc>
                <a:spcBef>
                  <a:spcPct val="0"/>
                </a:spcBef>
                <a:spcAft>
                  <a:spcPct val="15000"/>
                </a:spcAft>
              </a:pPr>
              <a:r>
                <a:rPr lang="en-US" i="1" dirty="0" smtClean="0">
                  <a:latin typeface="Arial" charset="0"/>
                </a:rPr>
                <a:t> SOCED’s Guidelines and Recommendations for the Teaching of High School Chemistry</a:t>
              </a:r>
              <a:r>
                <a:rPr lang="en-US" dirty="0" smtClean="0">
                  <a:latin typeface="Arial" charset="0"/>
                </a:rPr>
                <a:t>, 2012</a:t>
              </a:r>
              <a:endParaRPr lang="en-US" sz="1800" kern="1200" dirty="0">
                <a:latin typeface="Arial" charset="0"/>
              </a:endParaRPr>
            </a:p>
          </p:txBody>
        </p:sp>
        <p:sp>
          <p:nvSpPr>
            <p:cNvPr id="19" name="Rectangle 18"/>
            <p:cNvSpPr/>
            <p:nvPr/>
          </p:nvSpPr>
          <p:spPr>
            <a:xfrm>
              <a:off x="959357" y="1124609"/>
              <a:ext cx="1902375" cy="461665"/>
            </a:xfrm>
            <a:prstGeom prst="rect">
              <a:avLst/>
            </a:prstGeom>
          </p:spPr>
          <p:txBody>
            <a:bodyPr wrap="square">
              <a:spAutoFit/>
            </a:bodyPr>
            <a:lstStyle/>
            <a:p>
              <a:pPr algn="ctr"/>
              <a:r>
                <a:rPr lang="en-US" sz="2400" b="1" u="sng" dirty="0" smtClean="0">
                  <a:solidFill>
                    <a:srgbClr val="C00000"/>
                  </a:solidFill>
                  <a:latin typeface="Arial" charset="0"/>
                </a:rPr>
                <a:t>Cultural</a:t>
              </a:r>
              <a:endParaRPr lang="en-US" sz="2400" b="1" u="sng" dirty="0">
                <a:solidFill>
                  <a:srgbClr val="C00000"/>
                </a:solidFill>
                <a:latin typeface="Arial" charset="0"/>
              </a:endParaRPr>
            </a:p>
          </p:txBody>
        </p:sp>
        <p:sp>
          <p:nvSpPr>
            <p:cNvPr id="23" name="Rectangle 22"/>
            <p:cNvSpPr/>
            <p:nvPr/>
          </p:nvSpPr>
          <p:spPr>
            <a:xfrm>
              <a:off x="86061" y="3157475"/>
              <a:ext cx="3186257" cy="1019738"/>
            </a:xfrm>
            <a:prstGeom prst="rect">
              <a:avLst/>
            </a:prstGeom>
            <a:solidFill>
              <a:schemeClr val="accent3">
                <a:lumMod val="20000"/>
                <a:lumOff val="80000"/>
              </a:schemeClr>
            </a:solidFill>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430" tIns="11430" rIns="45720" bIns="11430" numCol="1" spcCol="1270" anchor="ctr" anchorCtr="0">
              <a:noAutofit/>
            </a:bodyPr>
            <a:lstStyle/>
            <a:p>
              <a:pPr marL="0" lvl="1" algn="r" defTabSz="800100">
                <a:lnSpc>
                  <a:spcPct val="90000"/>
                </a:lnSpc>
                <a:spcBef>
                  <a:spcPct val="0"/>
                </a:spcBef>
              </a:pPr>
              <a:r>
                <a:rPr lang="en-US" i="1" dirty="0">
                  <a:latin typeface="Arial" charset="0"/>
                </a:rPr>
                <a:t>Guidelines for Bachelor’s Degree Programs - Safety Supplement</a:t>
              </a:r>
              <a:r>
                <a:rPr lang="en-US" sz="1800" kern="1200" dirty="0" smtClean="0">
                  <a:latin typeface="Arial" charset="0"/>
                </a:rPr>
                <a:t>, Committee on Professional Training, 2015</a:t>
              </a:r>
              <a:endParaRPr lang="en-US" sz="1800" kern="1200" dirty="0">
                <a:latin typeface="Arial" charset="0"/>
              </a:endParaRPr>
            </a:p>
          </p:txBody>
        </p:sp>
        <p:sp>
          <p:nvSpPr>
            <p:cNvPr id="26" name="Rectangle 25"/>
            <p:cNvSpPr/>
            <p:nvPr/>
          </p:nvSpPr>
          <p:spPr>
            <a:xfrm>
              <a:off x="76200" y="4557687"/>
              <a:ext cx="3222747" cy="760551"/>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430" tIns="11430" rIns="45720" bIns="11430" numCol="1" spcCol="1270" anchor="ctr" anchorCtr="0">
              <a:noAutofit/>
            </a:bodyPr>
            <a:lstStyle/>
            <a:p>
              <a:pPr marL="0" lvl="1" algn="r" defTabSz="800100">
                <a:lnSpc>
                  <a:spcPct val="90000"/>
                </a:lnSpc>
                <a:spcBef>
                  <a:spcPct val="0"/>
                </a:spcBef>
                <a:spcAft>
                  <a:spcPct val="15000"/>
                </a:spcAft>
              </a:pPr>
              <a:r>
                <a:rPr lang="en-US" sz="1800" i="1" kern="1200" dirty="0" smtClean="0">
                  <a:latin typeface="Arial" charset="0"/>
                </a:rPr>
                <a:t>Safe Science</a:t>
              </a:r>
              <a:r>
                <a:rPr lang="en-US" sz="1800" kern="1200" dirty="0" smtClean="0">
                  <a:latin typeface="Arial" charset="0"/>
                </a:rPr>
                <a:t>, National Research Council, 2014</a:t>
              </a:r>
              <a:endParaRPr lang="en-US" sz="1800" kern="1200" dirty="0">
                <a:latin typeface="Arial" charset="0"/>
              </a:endParaRPr>
            </a:p>
          </p:txBody>
        </p:sp>
        <p:sp>
          <p:nvSpPr>
            <p:cNvPr id="29" name="Rectangle 28"/>
            <p:cNvSpPr/>
            <p:nvPr/>
          </p:nvSpPr>
          <p:spPr>
            <a:xfrm>
              <a:off x="86061" y="5730947"/>
              <a:ext cx="3226764" cy="455917"/>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430" tIns="11430" rIns="45720" bIns="11430" numCol="1" spcCol="1270" anchor="ctr" anchorCtr="0">
              <a:noAutofit/>
            </a:bodyPr>
            <a:lstStyle/>
            <a:p>
              <a:pPr marL="0" lvl="1" algn="r" defTabSz="800100">
                <a:lnSpc>
                  <a:spcPct val="90000"/>
                </a:lnSpc>
                <a:spcBef>
                  <a:spcPct val="0"/>
                </a:spcBef>
                <a:spcAft>
                  <a:spcPct val="15000"/>
                </a:spcAft>
              </a:pPr>
              <a:r>
                <a:rPr lang="en-US" sz="1800" kern="1200" dirty="0" smtClean="0">
                  <a:latin typeface="Arial" charset="0"/>
                </a:rPr>
                <a:t>ACS journals policy, 2016</a:t>
              </a:r>
              <a:endParaRPr lang="en-US" sz="1800" kern="1200" dirty="0">
                <a:latin typeface="Arial" charset="0"/>
              </a:endParaRPr>
            </a:p>
          </p:txBody>
        </p:sp>
      </p:grpSp>
      <p:cxnSp>
        <p:nvCxnSpPr>
          <p:cNvPr id="30" name="Straight Connector 29"/>
          <p:cNvCxnSpPr/>
          <p:nvPr/>
        </p:nvCxnSpPr>
        <p:spPr>
          <a:xfrm>
            <a:off x="0" y="1110340"/>
            <a:ext cx="9144000" cy="1588"/>
          </a:xfrm>
          <a:prstGeom prst="line">
            <a:avLst/>
          </a:prstGeom>
          <a:ln/>
        </p:spPr>
        <p:style>
          <a:lnRef idx="2">
            <a:schemeClr val="accent2"/>
          </a:lnRef>
          <a:fillRef idx="0">
            <a:schemeClr val="accent2"/>
          </a:fillRef>
          <a:effectRef idx="1">
            <a:schemeClr val="accent2"/>
          </a:effectRef>
          <a:fontRef idx="minor">
            <a:schemeClr val="tx1"/>
          </a:fontRef>
        </p:style>
      </p:cxnSp>
      <p:sp>
        <p:nvSpPr>
          <p:cNvPr id="31" name="Title 1"/>
          <p:cNvSpPr txBox="1">
            <a:spLocks/>
          </p:cNvSpPr>
          <p:nvPr/>
        </p:nvSpPr>
        <p:spPr>
          <a:xfrm>
            <a:off x="76200" y="135152"/>
            <a:ext cx="9041296" cy="807378"/>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b="1" dirty="0">
                <a:solidFill>
                  <a:schemeClr val="accent5">
                    <a:lumMod val="50000"/>
                  </a:schemeClr>
                </a:solidFill>
                <a:latin typeface="Arial" charset="0"/>
                <a:ea typeface="Arial" charset="0"/>
                <a:cs typeface="Arial" charset="0"/>
              </a:rPr>
              <a:t>The </a:t>
            </a:r>
            <a:r>
              <a:rPr lang="en-US" sz="3600" b="1" dirty="0" smtClean="0">
                <a:solidFill>
                  <a:schemeClr val="accent5">
                    <a:lumMod val="50000"/>
                  </a:schemeClr>
                </a:solidFill>
                <a:latin typeface="Arial" charset="0"/>
                <a:ea typeface="Arial" charset="0"/>
                <a:cs typeface="Arial" charset="0"/>
              </a:rPr>
              <a:t>Structure </a:t>
            </a:r>
            <a:r>
              <a:rPr lang="en-US" sz="3600" b="1" dirty="0">
                <a:solidFill>
                  <a:schemeClr val="accent5">
                    <a:lumMod val="50000"/>
                  </a:schemeClr>
                </a:solidFill>
                <a:latin typeface="Arial" charset="0"/>
                <a:ea typeface="Arial" charset="0"/>
                <a:cs typeface="Arial" charset="0"/>
              </a:rPr>
              <a:t>of ACS </a:t>
            </a:r>
            <a:r>
              <a:rPr lang="en-US" sz="3600" b="1" dirty="0" smtClean="0">
                <a:solidFill>
                  <a:schemeClr val="accent5">
                    <a:lumMod val="50000"/>
                  </a:schemeClr>
                </a:solidFill>
                <a:latin typeface="Arial" charset="0"/>
                <a:ea typeface="Arial" charset="0"/>
                <a:cs typeface="Arial" charset="0"/>
              </a:rPr>
              <a:t>Safety Resources</a:t>
            </a:r>
            <a:endParaRPr lang="en-US" sz="3600" b="1" dirty="0">
              <a:solidFill>
                <a:schemeClr val="accent5">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104275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11"/>
          <p:cNvSpPr/>
          <p:nvPr/>
        </p:nvSpPr>
        <p:spPr>
          <a:xfrm>
            <a:off x="3499474" y="2905770"/>
            <a:ext cx="2757388" cy="1752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rgbClr val="FFFF00"/>
                </a:solidFill>
                <a:latin typeface="Arial" charset="0"/>
              </a:rPr>
              <a:t>Culture Change </a:t>
            </a:r>
            <a:r>
              <a:rPr lang="en-US" b="1" i="1" dirty="0">
                <a:solidFill>
                  <a:srgbClr val="FFFF00"/>
                </a:solidFill>
                <a:latin typeface="Arial" charset="0"/>
              </a:rPr>
              <a:t>t</a:t>
            </a:r>
            <a:r>
              <a:rPr lang="en-US" b="1" i="1" dirty="0" smtClean="0">
                <a:solidFill>
                  <a:srgbClr val="FFFF00"/>
                </a:solidFill>
                <a:latin typeface="Arial" charset="0"/>
              </a:rPr>
              <a:t>hrough Safety Education</a:t>
            </a:r>
            <a:endParaRPr lang="en-US" b="1" i="1" dirty="0">
              <a:solidFill>
                <a:srgbClr val="FFFF00"/>
              </a:solidFill>
              <a:latin typeface="Arial" charset="0"/>
            </a:endParaRPr>
          </a:p>
        </p:txBody>
      </p:sp>
      <p:sp>
        <p:nvSpPr>
          <p:cNvPr id="3" name="TextBox 2"/>
          <p:cNvSpPr txBox="1"/>
          <p:nvPr/>
        </p:nvSpPr>
        <p:spPr>
          <a:xfrm>
            <a:off x="98157" y="1558972"/>
            <a:ext cx="3176498" cy="1200329"/>
          </a:xfrm>
          <a:prstGeom prst="rect">
            <a:avLst/>
          </a:prstGeom>
          <a:noFill/>
        </p:spPr>
        <p:txBody>
          <a:bodyPr wrap="square" rtlCol="0">
            <a:spAutoFit/>
          </a:bodyPr>
          <a:lstStyle/>
          <a:p>
            <a:pPr algn="ctr"/>
            <a:r>
              <a:rPr lang="en-US" b="1" dirty="0" smtClean="0">
                <a:solidFill>
                  <a:schemeClr val="accent1">
                    <a:lumMod val="75000"/>
                  </a:schemeClr>
                </a:solidFill>
                <a:latin typeface="Arial" charset="0"/>
              </a:rPr>
              <a:t>20</a:t>
            </a:r>
            <a:r>
              <a:rPr lang="en-US" b="1" baseline="30000" dirty="0" smtClean="0">
                <a:solidFill>
                  <a:schemeClr val="accent1">
                    <a:lumMod val="75000"/>
                  </a:schemeClr>
                </a:solidFill>
                <a:latin typeface="Arial" charset="0"/>
              </a:rPr>
              <a:t>th</a:t>
            </a:r>
            <a:r>
              <a:rPr lang="en-US" b="1" dirty="0" smtClean="0">
                <a:solidFill>
                  <a:schemeClr val="accent1">
                    <a:lumMod val="75000"/>
                  </a:schemeClr>
                </a:solidFill>
                <a:latin typeface="Arial" charset="0"/>
              </a:rPr>
              <a:t> Century:</a:t>
            </a:r>
          </a:p>
          <a:p>
            <a:pPr algn="ctr"/>
            <a:r>
              <a:rPr lang="en-US" b="1" dirty="0" smtClean="0">
                <a:solidFill>
                  <a:schemeClr val="accent1">
                    <a:lumMod val="75000"/>
                  </a:schemeClr>
                </a:solidFill>
                <a:latin typeface="Arial" charset="0"/>
              </a:rPr>
              <a:t>Selecting Controls </a:t>
            </a:r>
          </a:p>
          <a:p>
            <a:pPr algn="ctr"/>
            <a:r>
              <a:rPr lang="en-US" b="1" dirty="0" smtClean="0">
                <a:solidFill>
                  <a:schemeClr val="accent1">
                    <a:lumMod val="75000"/>
                  </a:schemeClr>
                </a:solidFill>
                <a:latin typeface="Arial" charset="0"/>
              </a:rPr>
              <a:t>Based on Rules, guided by Chemical Intuition </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67549" y="3442592"/>
            <a:ext cx="2466873" cy="2901712"/>
          </a:xfrm>
          <a:prstGeom prst="rect">
            <a:avLst/>
          </a:prstGeom>
        </p:spPr>
      </p:pic>
      <p:sp>
        <p:nvSpPr>
          <p:cNvPr id="8" name="TextBox 7"/>
          <p:cNvSpPr txBox="1"/>
          <p:nvPr/>
        </p:nvSpPr>
        <p:spPr>
          <a:xfrm>
            <a:off x="6085348" y="1558972"/>
            <a:ext cx="3123193" cy="1200329"/>
          </a:xfrm>
          <a:prstGeom prst="rect">
            <a:avLst/>
          </a:prstGeom>
          <a:noFill/>
        </p:spPr>
        <p:txBody>
          <a:bodyPr wrap="square" rtlCol="0">
            <a:spAutoFit/>
          </a:bodyPr>
          <a:lstStyle/>
          <a:p>
            <a:pPr algn="ctr"/>
            <a:r>
              <a:rPr lang="en-US" b="1" dirty="0" smtClean="0">
                <a:solidFill>
                  <a:schemeClr val="accent1">
                    <a:lumMod val="75000"/>
                  </a:schemeClr>
                </a:solidFill>
                <a:latin typeface="Arial" charset="0"/>
              </a:rPr>
              <a:t>21</a:t>
            </a:r>
            <a:r>
              <a:rPr lang="en-US" b="1" baseline="30000" dirty="0" smtClean="0">
                <a:solidFill>
                  <a:schemeClr val="accent1">
                    <a:lumMod val="75000"/>
                  </a:schemeClr>
                </a:solidFill>
                <a:latin typeface="Arial" charset="0"/>
              </a:rPr>
              <a:t>st</a:t>
            </a:r>
            <a:r>
              <a:rPr lang="en-US" b="1" dirty="0" smtClean="0">
                <a:solidFill>
                  <a:schemeClr val="accent1">
                    <a:lumMod val="75000"/>
                  </a:schemeClr>
                </a:solidFill>
                <a:latin typeface="Arial" charset="0"/>
              </a:rPr>
              <a:t> Century: </a:t>
            </a:r>
            <a:br>
              <a:rPr lang="en-US" b="1" dirty="0" smtClean="0">
                <a:solidFill>
                  <a:schemeClr val="accent1">
                    <a:lumMod val="75000"/>
                  </a:schemeClr>
                </a:solidFill>
                <a:latin typeface="Arial" charset="0"/>
              </a:rPr>
            </a:br>
            <a:r>
              <a:rPr lang="en-US" b="1" dirty="0" smtClean="0">
                <a:solidFill>
                  <a:schemeClr val="accent1">
                    <a:lumMod val="75000"/>
                  </a:schemeClr>
                </a:solidFill>
                <a:latin typeface="Arial" charset="0"/>
              </a:rPr>
              <a:t>a</a:t>
            </a:r>
            <a:r>
              <a:rPr lang="en-US" b="1" dirty="0">
                <a:solidFill>
                  <a:schemeClr val="accent1">
                    <a:lumMod val="75000"/>
                  </a:schemeClr>
                </a:solidFill>
                <a:latin typeface="Arial" charset="0"/>
              </a:rPr>
              <a:t> </a:t>
            </a:r>
            <a:r>
              <a:rPr lang="en-US" b="1" dirty="0" smtClean="0">
                <a:solidFill>
                  <a:schemeClr val="accent1">
                    <a:lumMod val="75000"/>
                  </a:schemeClr>
                </a:solidFill>
                <a:latin typeface="Arial" charset="0"/>
              </a:rPr>
              <a:t>Safety System based </a:t>
            </a:r>
          </a:p>
          <a:p>
            <a:pPr algn="ctr"/>
            <a:r>
              <a:rPr lang="en-US" b="1" dirty="0" smtClean="0">
                <a:solidFill>
                  <a:schemeClr val="accent1">
                    <a:lumMod val="75000"/>
                  </a:schemeClr>
                </a:solidFill>
                <a:latin typeface="Arial" charset="0"/>
              </a:rPr>
              <a:t>on documented </a:t>
            </a:r>
          </a:p>
          <a:p>
            <a:pPr algn="ctr"/>
            <a:r>
              <a:rPr lang="en-US" b="1" dirty="0" smtClean="0">
                <a:solidFill>
                  <a:schemeClr val="accent1">
                    <a:lumMod val="75000"/>
                  </a:schemeClr>
                </a:solidFill>
                <a:latin typeface="Arial" charset="0"/>
              </a:rPr>
              <a:t>Risk Assessment </a:t>
            </a:r>
            <a:endParaRPr lang="en-US" b="1" dirty="0">
              <a:solidFill>
                <a:schemeClr val="accent1">
                  <a:lumMod val="75000"/>
                </a:schemeClr>
              </a:solidFill>
              <a:latin typeface="Arial" charset="0"/>
            </a:endParaRPr>
          </a:p>
        </p:txBody>
      </p:sp>
      <p:sp>
        <p:nvSpPr>
          <p:cNvPr id="4" name="TextBox 3"/>
          <p:cNvSpPr txBox="1"/>
          <p:nvPr/>
        </p:nvSpPr>
        <p:spPr>
          <a:xfrm>
            <a:off x="-2406" y="76675"/>
            <a:ext cx="9036377" cy="1200329"/>
          </a:xfrm>
          <a:prstGeom prst="rect">
            <a:avLst/>
          </a:prstGeom>
          <a:noFill/>
        </p:spPr>
        <p:txBody>
          <a:bodyPr wrap="square" rtlCol="0">
            <a:spAutoFit/>
          </a:bodyPr>
          <a:lstStyle/>
          <a:p>
            <a:pPr algn="ctr"/>
            <a:r>
              <a:rPr lang="en-US" sz="3600" b="1" smtClean="0">
                <a:solidFill>
                  <a:schemeClr val="accent5">
                    <a:lumMod val="50000"/>
                  </a:schemeClr>
                </a:solidFill>
                <a:latin typeface="Arial" charset="0"/>
                <a:ea typeface="Arial" charset="0"/>
                <a:cs typeface="Arial" charset="0"/>
              </a:rPr>
              <a:t>The Strategy for </a:t>
            </a:r>
            <a:br>
              <a:rPr lang="en-US" sz="3600" b="1" smtClean="0">
                <a:solidFill>
                  <a:schemeClr val="accent5">
                    <a:lumMod val="50000"/>
                  </a:schemeClr>
                </a:solidFill>
                <a:latin typeface="Arial" charset="0"/>
                <a:ea typeface="Arial" charset="0"/>
                <a:cs typeface="Arial" charset="0"/>
              </a:rPr>
            </a:br>
            <a:r>
              <a:rPr lang="en-US" sz="3600" b="1" smtClean="0">
                <a:solidFill>
                  <a:schemeClr val="accent5">
                    <a:lumMod val="50000"/>
                  </a:schemeClr>
                </a:solidFill>
                <a:latin typeface="Arial" charset="0"/>
                <a:ea typeface="Arial" charset="0"/>
                <a:cs typeface="Arial" charset="0"/>
              </a:rPr>
              <a:t>Moving </a:t>
            </a:r>
            <a:r>
              <a:rPr lang="en-US" sz="3600" b="1" dirty="0">
                <a:solidFill>
                  <a:schemeClr val="accent5">
                    <a:lumMod val="50000"/>
                  </a:schemeClr>
                </a:solidFill>
                <a:latin typeface="Arial" charset="0"/>
                <a:ea typeface="Arial" charset="0"/>
                <a:cs typeface="Arial" charset="0"/>
              </a:rPr>
              <a:t>Lab Safety into the 21st Century</a:t>
            </a:r>
          </a:p>
        </p:txBody>
      </p:sp>
      <p:cxnSp>
        <p:nvCxnSpPr>
          <p:cNvPr id="21" name="Straight Connector 20"/>
          <p:cNvCxnSpPr/>
          <p:nvPr/>
        </p:nvCxnSpPr>
        <p:spPr>
          <a:xfrm>
            <a:off x="0" y="1378693"/>
            <a:ext cx="9144000" cy="1588"/>
          </a:xfrm>
          <a:prstGeom prst="line">
            <a:avLst/>
          </a:prstGeom>
          <a:ln/>
        </p:spPr>
        <p:style>
          <a:lnRef idx="2">
            <a:schemeClr val="accent2"/>
          </a:lnRef>
          <a:fillRef idx="0">
            <a:schemeClr val="accent2"/>
          </a:fillRef>
          <a:effectRef idx="1">
            <a:schemeClr val="accent2"/>
          </a:effectRef>
          <a:fontRef idx="minor">
            <a:schemeClr val="tx1"/>
          </a:fontRef>
        </p:style>
      </p:cxnSp>
      <p:sp>
        <p:nvSpPr>
          <p:cNvPr id="9" name="TextBox 8"/>
          <p:cNvSpPr txBox="1"/>
          <p:nvPr/>
        </p:nvSpPr>
        <p:spPr>
          <a:xfrm>
            <a:off x="4605454" y="6088566"/>
            <a:ext cx="184731" cy="369332"/>
          </a:xfrm>
          <a:prstGeom prst="rect">
            <a:avLst/>
          </a:prstGeom>
          <a:noFill/>
        </p:spPr>
        <p:txBody>
          <a:bodyPr wrap="none" rtlCol="0">
            <a:spAutoFit/>
          </a:bodyPr>
          <a:lstStyle/>
          <a:p>
            <a:endParaRPr lang="en-US" dirty="0">
              <a:latin typeface="Arial" charset="0"/>
            </a:endParaRPr>
          </a:p>
        </p:txBody>
      </p:sp>
      <p:pic>
        <p:nvPicPr>
          <p:cNvPr id="16"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99083" y="5517970"/>
            <a:ext cx="1133005" cy="985315"/>
          </a:xfrm>
          <a:prstGeom prst="rect">
            <a:avLst/>
          </a:prstGeom>
          <a:noFill/>
          <a:ln w="9525">
            <a:noFill/>
            <a:miter lim="800000"/>
            <a:headEnd/>
            <a:tailEnd/>
          </a:ln>
        </p:spPr>
      </p:pic>
      <p:sp>
        <p:nvSpPr>
          <p:cNvPr id="17" name="Cloud 16"/>
          <p:cNvSpPr/>
          <p:nvPr/>
        </p:nvSpPr>
        <p:spPr>
          <a:xfrm>
            <a:off x="203297" y="2917172"/>
            <a:ext cx="2945216" cy="1175430"/>
          </a:xfrm>
          <a:prstGeom prst="clou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Arial" charset="0"/>
              </a:rPr>
              <a:t>Identify Hazards </a:t>
            </a:r>
            <a:r>
              <a:rPr lang="en-US" dirty="0" smtClean="0">
                <a:latin typeface="Arial" charset="0"/>
              </a:rPr>
              <a:t>from previous events</a:t>
            </a:r>
            <a:endParaRPr lang="en-US" dirty="0">
              <a:latin typeface="Arial" charset="0"/>
            </a:endParaRPr>
          </a:p>
        </p:txBody>
      </p:sp>
      <p:grpSp>
        <p:nvGrpSpPr>
          <p:cNvPr id="18" name="Group 17"/>
          <p:cNvGrpSpPr/>
          <p:nvPr/>
        </p:nvGrpSpPr>
        <p:grpSpPr>
          <a:xfrm rot="2700000">
            <a:off x="2508044" y="5594334"/>
            <a:ext cx="616866" cy="322272"/>
            <a:chOff x="2085454" y="1756563"/>
            <a:chExt cx="470907" cy="550872"/>
          </a:xfrm>
          <a:solidFill>
            <a:srgbClr val="00B050"/>
          </a:solidFill>
        </p:grpSpPr>
        <p:sp>
          <p:nvSpPr>
            <p:cNvPr id="19" name="Right Arrow 18"/>
            <p:cNvSpPr/>
            <p:nvPr/>
          </p:nvSpPr>
          <p:spPr>
            <a:xfrm>
              <a:off x="2085454" y="1756563"/>
              <a:ext cx="470907" cy="550872"/>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0" name="Right Arrow 4"/>
            <p:cNvSpPr/>
            <p:nvPr/>
          </p:nvSpPr>
          <p:spPr>
            <a:xfrm>
              <a:off x="2085454" y="1866737"/>
              <a:ext cx="329635" cy="33052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latin typeface="Arial" charset="0"/>
              </a:endParaRPr>
            </a:p>
          </p:txBody>
        </p:sp>
      </p:grp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6709" y="4253475"/>
            <a:ext cx="1190647" cy="1279946"/>
          </a:xfrm>
          <a:prstGeom prst="rect">
            <a:avLst/>
          </a:prstGeom>
        </p:spPr>
      </p:pic>
      <p:grpSp>
        <p:nvGrpSpPr>
          <p:cNvPr id="22" name="Group 21"/>
          <p:cNvGrpSpPr/>
          <p:nvPr/>
        </p:nvGrpSpPr>
        <p:grpSpPr>
          <a:xfrm rot="2700000">
            <a:off x="621581" y="4317326"/>
            <a:ext cx="853844" cy="268026"/>
            <a:chOff x="2085454" y="1756563"/>
            <a:chExt cx="470907" cy="550872"/>
          </a:xfrm>
          <a:solidFill>
            <a:srgbClr val="00B050"/>
          </a:solidFill>
        </p:grpSpPr>
        <p:sp>
          <p:nvSpPr>
            <p:cNvPr id="23" name="Right Arrow 22"/>
            <p:cNvSpPr/>
            <p:nvPr/>
          </p:nvSpPr>
          <p:spPr>
            <a:xfrm>
              <a:off x="2085454" y="1756563"/>
              <a:ext cx="470907" cy="550872"/>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4" name="Right Arrow 4"/>
            <p:cNvSpPr/>
            <p:nvPr/>
          </p:nvSpPr>
          <p:spPr>
            <a:xfrm>
              <a:off x="2085454" y="1866737"/>
              <a:ext cx="329635" cy="33052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latin typeface="Arial" charset="0"/>
              </a:endParaRPr>
            </a:p>
          </p:txBody>
        </p:sp>
      </p:grpSp>
    </p:spTree>
    <p:extLst>
      <p:ext uri="{BB962C8B-B14F-4D97-AF65-F5344CB8AC3E}">
        <p14:creationId xmlns:p14="http://schemas.microsoft.com/office/powerpoint/2010/main" val="55334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4"/>
</p:tagLst>
</file>

<file path=ppt/tags/tag2.xml><?xml version="1.0" encoding="utf-8"?>
<p:tagLst xmlns:a="http://schemas.openxmlformats.org/drawingml/2006/main" xmlns:r="http://schemas.openxmlformats.org/officeDocument/2006/relationships" xmlns:p="http://schemas.openxmlformats.org/presentationml/2006/main">
  <p:tag name="TIMING" val="|4.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2981</Words>
  <Application>Microsoft Macintosh PowerPoint</Application>
  <PresentationFormat>On-screen Show (4:3)</PresentationFormat>
  <Paragraphs>481</Paragraphs>
  <Slides>55</Slides>
  <Notes>52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Arial</vt:lpstr>
      <vt:lpstr>Calibri</vt:lpstr>
      <vt:lpstr>Geneva</vt:lpstr>
      <vt:lpstr>HelveticaNeue</vt:lpstr>
      <vt:lpstr>Mangal</vt:lpstr>
      <vt:lpstr>Symbol</vt:lpstr>
      <vt:lpstr>Times</vt:lpstr>
      <vt:lpstr>Times New Roman</vt:lpstr>
      <vt:lpstr>Wingdings</vt:lpstr>
      <vt:lpstr>Office Theme</vt:lpstr>
      <vt:lpstr>July, 2017</vt:lpstr>
      <vt:lpstr>Who We Are</vt:lpstr>
      <vt:lpstr>Goals of the Workshop</vt:lpstr>
      <vt:lpstr>American Chemical Society</vt:lpstr>
      <vt:lpstr>Safety in ACS Policy</vt:lpstr>
      <vt:lpstr>ACS and Safety in Academic Labs</vt:lpstr>
      <vt:lpstr>Selected ACS Safety Resources  (since 2011)</vt:lpstr>
      <vt:lpstr>PowerPoint Presentation</vt:lpstr>
      <vt:lpstr>PowerPoint Presentation</vt:lpstr>
      <vt:lpstr>Changes in the ACS Approach to Chemical Safety since 2011</vt:lpstr>
      <vt:lpstr>PowerPoint Presentation</vt:lpstr>
      <vt:lpstr>PowerPoint Presentation</vt:lpstr>
      <vt:lpstr>Building the System: The RAMP Chemical Safety Process</vt:lpstr>
      <vt:lpstr>PowerPoint Presentation</vt:lpstr>
      <vt:lpstr>Recognize:  Organizing Chemical Safety Information</vt:lpstr>
      <vt:lpstr>The Inspiration: LCSS  from Prudent Practices</vt:lpstr>
      <vt:lpstr>PowerPoint Presentation</vt:lpstr>
      <vt:lpstr>PowerPoint Presentation</vt:lpstr>
      <vt:lpstr>Accessing LCSS in PubChem</vt:lpstr>
      <vt:lpstr>Key Feature of the LCSS</vt:lpstr>
      <vt:lpstr>PowerPoint Presentation</vt:lpstr>
      <vt:lpstr>PowerPoint Presentation</vt:lpstr>
      <vt:lpstr>Programmatic download of data</vt:lpstr>
      <vt:lpstr>Moving Beyond Control Bands to include Process Hazards</vt:lpstr>
      <vt:lpstr>Information Models of  Reaction incidents from Bretherick’s</vt:lpstr>
      <vt:lpstr>PowerPoint Presentation</vt:lpstr>
      <vt:lpstr>PowerPoint Presentation</vt:lpstr>
      <vt:lpstr>References Looking Forward</vt:lpstr>
      <vt:lpstr>In Today’s World, Survey Says…</vt:lpstr>
      <vt:lpstr>Most Useful Sections of SDSs</vt:lpstr>
      <vt:lpstr>PowerPoint Presentation</vt:lpstr>
      <vt:lpstr>Critical Reading of SDS’s</vt:lpstr>
      <vt:lpstr>Elephant’s Toothpaste JHA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Role of Risk Assessment  in a Safety Culture</vt:lpstr>
      <vt:lpstr>APLU Report Values</vt:lpstr>
      <vt:lpstr>Towards a Safety Culture based on Leadership and Empowerment</vt:lpstr>
      <vt:lpstr>PowerPoint Presentation</vt:lpstr>
      <vt:lpstr>PowerPoint Presentation</vt:lpstr>
      <vt:lpstr>Developing Lessons Learned</vt:lpstr>
      <vt:lpstr>The Next Step: the Bowtie</vt:lpstr>
      <vt:lpstr>. . . Flatten them out   =  Bowtie</vt:lpstr>
      <vt:lpstr>Best Practices in Bowtie Development</vt:lpstr>
      <vt:lpstr>PowerPoint Presentation</vt:lpstr>
      <vt:lpstr>What a Good Bowtie looks like</vt:lpstr>
      <vt:lpstr>Our Lessons Learned</vt:lpstr>
      <vt:lpstr>Chemical Safety References</vt:lpstr>
    </vt:vector>
  </TitlesOfParts>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2017-06-23T19:30:34Z</dcterms:created>
  <dcterms:modified xsi:type="dcterms:W3CDTF">2017-07-14T19:39:27Z</dcterms:modified>
</cp:coreProperties>
</file>