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0"/>
  </p:notesMasterIdLst>
  <p:sldIdLst>
    <p:sldId id="543" r:id="rId5"/>
    <p:sldId id="2113417021" r:id="rId6"/>
    <p:sldId id="1965" r:id="rId7"/>
    <p:sldId id="2113417018" r:id="rId8"/>
    <p:sldId id="1958" r:id="rId9"/>
    <p:sldId id="1523" r:id="rId10"/>
    <p:sldId id="1931" r:id="rId11"/>
    <p:sldId id="1951" r:id="rId12"/>
    <p:sldId id="1710" r:id="rId13"/>
    <p:sldId id="1921" r:id="rId14"/>
    <p:sldId id="1930" r:id="rId15"/>
    <p:sldId id="1636" r:id="rId16"/>
    <p:sldId id="2113417030" r:id="rId17"/>
    <p:sldId id="945" r:id="rId18"/>
    <p:sldId id="1053" r:id="rId19"/>
    <p:sldId id="1366" r:id="rId20"/>
    <p:sldId id="2113417025" r:id="rId21"/>
    <p:sldId id="2113417031" r:id="rId22"/>
    <p:sldId id="1702" r:id="rId23"/>
    <p:sldId id="1380" r:id="rId24"/>
    <p:sldId id="2113417029" r:id="rId25"/>
    <p:sldId id="1884" r:id="rId26"/>
    <p:sldId id="1613" r:id="rId27"/>
    <p:sldId id="1614" r:id="rId28"/>
    <p:sldId id="2113417027" r:id="rId29"/>
    <p:sldId id="2113417028" r:id="rId30"/>
    <p:sldId id="1619" r:id="rId31"/>
    <p:sldId id="1630" r:id="rId32"/>
    <p:sldId id="1705" r:id="rId33"/>
    <p:sldId id="829" r:id="rId34"/>
    <p:sldId id="1384" r:id="rId35"/>
    <p:sldId id="2113417022" r:id="rId36"/>
    <p:sldId id="2113417024" r:id="rId37"/>
    <p:sldId id="1749" r:id="rId38"/>
    <p:sldId id="1888" r:id="rId39"/>
  </p:sldIdLst>
  <p:sldSz cx="9144000" cy="5143500" type="screen16x9"/>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FFF8D6"/>
    <a:srgbClr val="7DB444"/>
    <a:srgbClr val="0054A6"/>
    <a:srgbClr val="166FA6"/>
    <a:srgbClr val="ED7800"/>
    <a:srgbClr val="E6AC00"/>
    <a:srgbClr val="FF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0" autoAdjust="0"/>
    <p:restoredTop sz="95248" autoAdjust="0"/>
  </p:normalViewPr>
  <p:slideViewPr>
    <p:cSldViewPr snapToGrid="0">
      <p:cViewPr varScale="1">
        <p:scale>
          <a:sx n="98" d="100"/>
          <a:sy n="98" d="100"/>
        </p:scale>
        <p:origin x="500" y="6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7" d="100"/>
          <a:sy n="97" d="100"/>
        </p:scale>
        <p:origin x="336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052DB-F25B-B441-9AE7-0DCAEC6474D4}"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en-US"/>
        </a:p>
      </dgm:t>
    </dgm:pt>
    <dgm:pt modelId="{96884FF9-E379-F64E-A7EE-1E6AF56E1A09}">
      <dgm:prSet custT="1"/>
      <dgm:spPr/>
      <dgm:t>
        <a:bodyPr/>
        <a:lstStyle/>
        <a:p>
          <a:pPr algn="ctr">
            <a:buNone/>
          </a:pPr>
          <a:r>
            <a:rPr lang="en-US" sz="2800" b="1" dirty="0"/>
            <a:t>Vision: </a:t>
          </a:r>
          <a:r>
            <a:rPr kumimoji="0" lang="en-US" sz="2800" b="0" i="0" u="none" strike="noStrike" cap="none" spc="0" normalizeH="0" baseline="0" dirty="0">
              <a:ln>
                <a:noFill/>
              </a:ln>
              <a:effectLst/>
              <a:uFillTx/>
              <a:latin typeface="+mj-lt"/>
              <a:ea typeface="+mj-ea"/>
              <a:cs typeface="+mj-cs"/>
              <a:sym typeface="Arial"/>
            </a:rPr>
            <a:t>Protecting people and the planet through excellence in chemical health and safety.</a:t>
          </a:r>
          <a:endParaRPr lang="en-US" sz="2800" dirty="0"/>
        </a:p>
      </dgm:t>
    </dgm:pt>
    <dgm:pt modelId="{5D9C1CF3-5970-8C49-83DC-BECEF79D66F9}" type="parTrans" cxnId="{C0635ACB-819F-6A4D-BE0C-96E53E35BCAA}">
      <dgm:prSet/>
      <dgm:spPr/>
      <dgm:t>
        <a:bodyPr/>
        <a:lstStyle/>
        <a:p>
          <a:endParaRPr lang="en-US"/>
        </a:p>
      </dgm:t>
    </dgm:pt>
    <dgm:pt modelId="{8B4BD598-9FB6-184E-A1E0-0D537A2642AB}" type="sibTrans" cxnId="{C0635ACB-819F-6A4D-BE0C-96E53E35BCAA}">
      <dgm:prSet/>
      <dgm:spPr/>
      <dgm:t>
        <a:bodyPr/>
        <a:lstStyle/>
        <a:p>
          <a:endParaRPr lang="en-US"/>
        </a:p>
      </dgm:t>
    </dgm:pt>
    <dgm:pt modelId="{F3CE96E9-DCD8-054E-8233-020A3703FFDB}" type="pres">
      <dgm:prSet presAssocID="{16C052DB-F25B-B441-9AE7-0DCAEC6474D4}" presName="linear" presStyleCnt="0">
        <dgm:presLayoutVars>
          <dgm:animLvl val="lvl"/>
          <dgm:resizeHandles val="exact"/>
        </dgm:presLayoutVars>
      </dgm:prSet>
      <dgm:spPr/>
    </dgm:pt>
    <dgm:pt modelId="{2B6A8992-9D05-9A4F-B5F6-F20401D28713}" type="pres">
      <dgm:prSet presAssocID="{96884FF9-E379-F64E-A7EE-1E6AF56E1A09}" presName="parentText" presStyleLbl="node1" presStyleIdx="0" presStyleCnt="1">
        <dgm:presLayoutVars>
          <dgm:chMax val="0"/>
          <dgm:bulletEnabled val="1"/>
        </dgm:presLayoutVars>
      </dgm:prSet>
      <dgm:spPr/>
    </dgm:pt>
  </dgm:ptLst>
  <dgm:cxnLst>
    <dgm:cxn modelId="{C6A7076C-00A4-5343-BC2D-23FC2E793E91}" type="presOf" srcId="{16C052DB-F25B-B441-9AE7-0DCAEC6474D4}" destId="{F3CE96E9-DCD8-054E-8233-020A3703FFDB}" srcOrd="0" destOrd="0" presId="urn:microsoft.com/office/officeart/2005/8/layout/vList2"/>
    <dgm:cxn modelId="{C0635ACB-819F-6A4D-BE0C-96E53E35BCAA}" srcId="{16C052DB-F25B-B441-9AE7-0DCAEC6474D4}" destId="{96884FF9-E379-F64E-A7EE-1E6AF56E1A09}" srcOrd="0" destOrd="0" parTransId="{5D9C1CF3-5970-8C49-83DC-BECEF79D66F9}" sibTransId="{8B4BD598-9FB6-184E-A1E0-0D537A2642AB}"/>
    <dgm:cxn modelId="{2230A7DA-A795-0841-946D-EBC9005A49C9}" type="presOf" srcId="{96884FF9-E379-F64E-A7EE-1E6AF56E1A09}" destId="{2B6A8992-9D05-9A4F-B5F6-F20401D28713}" srcOrd="0" destOrd="0" presId="urn:microsoft.com/office/officeart/2005/8/layout/vList2"/>
    <dgm:cxn modelId="{F62DA164-CAE3-4443-B15D-BB66C03FE4F1}" type="presParOf" srcId="{F3CE96E9-DCD8-054E-8233-020A3703FFDB}" destId="{2B6A8992-9D05-9A4F-B5F6-F20401D28713}" srcOrd="0" destOrd="0" presId="urn:microsoft.com/office/officeart/2005/8/layout/vList2"/>
  </dgm:cxnLst>
  <dgm:bg>
    <a:solidFill>
      <a:srgbClr val="00B0F0">
        <a:alpha val="36816"/>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A34BF-3A17-8F46-A20F-8D0DC5EE3907}"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6F3F824-15C3-DD43-A6FA-946D0EB068D0}">
      <dgm:prSet phldrT="[Text]" custT="1"/>
      <dgm:spPr>
        <a:solidFill>
          <a:srgbClr val="CCFFCC"/>
        </a:solidFill>
      </dgm:spPr>
      <dgm:t>
        <a:bodyPr anchor="t"/>
        <a:lstStyle/>
        <a:p>
          <a:r>
            <a:rPr lang="en-US" sz="1800" dirty="0">
              <a:solidFill>
                <a:schemeClr val="tx1"/>
              </a:solidFill>
            </a:rPr>
            <a:t>Goal 1: </a:t>
          </a:r>
          <a:r>
            <a:rPr lang="en-US" sz="1800" b="1" dirty="0">
              <a:solidFill>
                <a:schemeClr val="tx1"/>
              </a:solidFill>
            </a:rPr>
            <a:t>Cultivate Community</a:t>
          </a:r>
          <a:r>
            <a:rPr lang="en-US" sz="1800" dirty="0">
              <a:solidFill>
                <a:schemeClr val="tx1"/>
              </a:solidFill>
            </a:rPr>
            <a:t>. </a:t>
          </a:r>
          <a:r>
            <a:rPr lang="en-US" sz="1800" b="0" i="0" u="none" dirty="0">
              <a:solidFill>
                <a:schemeClr val="tx1"/>
              </a:solidFill>
            </a:rPr>
            <a:t>Establish and implement a framework and infrastructure to recruit, onboard, mentor, retain members, and foster internal and external collaborations.</a:t>
          </a:r>
          <a:endParaRPr lang="en-US" sz="1800" dirty="0">
            <a:solidFill>
              <a:schemeClr val="tx1"/>
            </a:solidFill>
          </a:endParaRPr>
        </a:p>
        <a:p>
          <a:r>
            <a:rPr lang="en-US" sz="1800" dirty="0">
              <a:solidFill>
                <a:schemeClr val="tx1"/>
              </a:solidFill>
            </a:rPr>
            <a:t>Goal 2: </a:t>
          </a:r>
          <a:r>
            <a:rPr lang="en-US" sz="1800" b="1" dirty="0">
              <a:solidFill>
                <a:schemeClr val="tx1"/>
              </a:solidFill>
            </a:rPr>
            <a:t>Communicate Best Safety Practices</a:t>
          </a:r>
          <a:r>
            <a:rPr lang="en-US" sz="1800" dirty="0">
              <a:solidFill>
                <a:schemeClr val="tx1"/>
              </a:solidFill>
            </a:rPr>
            <a:t>.  </a:t>
          </a:r>
          <a:r>
            <a:rPr lang="en-US" sz="1800" b="0" i="0" u="none" dirty="0">
              <a:solidFill>
                <a:schemeClr val="tx1"/>
              </a:solidFill>
            </a:rPr>
            <a:t>Through technical programming, education, recognition, and outreach, advance and communicate best safety practices and their value</a:t>
          </a:r>
          <a:r>
            <a:rPr lang="en-US" sz="1800" b="1" i="0" u="none" dirty="0">
              <a:solidFill>
                <a:schemeClr val="tx1"/>
              </a:solidFill>
            </a:rPr>
            <a:t>.</a:t>
          </a:r>
        </a:p>
        <a:p>
          <a:r>
            <a:rPr lang="en-US" sz="1800" i="0" dirty="0">
              <a:solidFill>
                <a:schemeClr val="tx1"/>
              </a:solidFill>
            </a:rPr>
            <a:t>Goal 3: </a:t>
          </a:r>
          <a:r>
            <a:rPr lang="en-US" sz="1800" b="1" i="0" dirty="0">
              <a:solidFill>
                <a:schemeClr val="tx1"/>
              </a:solidFill>
            </a:rPr>
            <a:t>Develop Leaders</a:t>
          </a:r>
          <a:r>
            <a:rPr lang="en-US" sz="1800" i="0" dirty="0">
              <a:solidFill>
                <a:schemeClr val="tx1"/>
              </a:solidFill>
            </a:rPr>
            <a:t>. Develop leaders in chemical safety in the division, the health and safety profession, and the chemistry enterprise.  </a:t>
          </a:r>
          <a:endParaRPr lang="en-US" sz="1800" i="0" dirty="0">
            <a:solidFill>
              <a:srgbClr val="000000"/>
            </a:solidFill>
          </a:endParaRPr>
        </a:p>
      </dgm:t>
    </dgm:pt>
    <dgm:pt modelId="{013CBF76-797E-8A4E-BF53-F9CB2AEF6081}" type="parTrans" cxnId="{FF105E8C-0604-4E4E-B76E-BEC196FC16BD}">
      <dgm:prSet/>
      <dgm:spPr/>
      <dgm:t>
        <a:bodyPr/>
        <a:lstStyle/>
        <a:p>
          <a:endParaRPr lang="en-US"/>
        </a:p>
      </dgm:t>
    </dgm:pt>
    <dgm:pt modelId="{EBF59010-294F-0149-8503-1F89C5F19BB7}" type="sibTrans" cxnId="{FF105E8C-0604-4E4E-B76E-BEC196FC16BD}">
      <dgm:prSet/>
      <dgm:spPr/>
      <dgm:t>
        <a:bodyPr/>
        <a:lstStyle/>
        <a:p>
          <a:endParaRPr lang="en-US"/>
        </a:p>
      </dgm:t>
    </dgm:pt>
    <dgm:pt modelId="{9821B264-FE5C-6341-A20A-97ABF42DF88E}" type="pres">
      <dgm:prSet presAssocID="{689A34BF-3A17-8F46-A20F-8D0DC5EE3907}" presName="linear" presStyleCnt="0">
        <dgm:presLayoutVars>
          <dgm:animLvl val="lvl"/>
          <dgm:resizeHandles val="exact"/>
        </dgm:presLayoutVars>
      </dgm:prSet>
      <dgm:spPr/>
    </dgm:pt>
    <dgm:pt modelId="{5EF82073-B42C-1944-BC13-91AF4A0A95CF}" type="pres">
      <dgm:prSet presAssocID="{26F3F824-15C3-DD43-A6FA-946D0EB068D0}" presName="parentText" presStyleLbl="node1" presStyleIdx="0" presStyleCnt="1" custScaleY="611957" custLinFactNeighborX="-1245" custLinFactNeighborY="-343">
        <dgm:presLayoutVars>
          <dgm:chMax val="0"/>
          <dgm:bulletEnabled val="1"/>
        </dgm:presLayoutVars>
      </dgm:prSet>
      <dgm:spPr/>
    </dgm:pt>
  </dgm:ptLst>
  <dgm:cxnLst>
    <dgm:cxn modelId="{FF105E8C-0604-4E4E-B76E-BEC196FC16BD}" srcId="{689A34BF-3A17-8F46-A20F-8D0DC5EE3907}" destId="{26F3F824-15C3-DD43-A6FA-946D0EB068D0}" srcOrd="0" destOrd="0" parTransId="{013CBF76-797E-8A4E-BF53-F9CB2AEF6081}" sibTransId="{EBF59010-294F-0149-8503-1F89C5F19BB7}"/>
    <dgm:cxn modelId="{0C867CC7-7CA6-2D43-87EC-2AD3481C5063}" type="presOf" srcId="{689A34BF-3A17-8F46-A20F-8D0DC5EE3907}" destId="{9821B264-FE5C-6341-A20A-97ABF42DF88E}" srcOrd="0" destOrd="0" presId="urn:microsoft.com/office/officeart/2005/8/layout/vList2"/>
    <dgm:cxn modelId="{422FF5CE-1CEF-DB45-9125-762D6326779F}" type="presOf" srcId="{26F3F824-15C3-DD43-A6FA-946D0EB068D0}" destId="{5EF82073-B42C-1944-BC13-91AF4A0A95CF}" srcOrd="0" destOrd="0" presId="urn:microsoft.com/office/officeart/2005/8/layout/vList2"/>
    <dgm:cxn modelId="{8A57A4F8-7FDE-D242-97F5-D15FF69B7F3E}" type="presParOf" srcId="{9821B264-FE5C-6341-A20A-97ABF42DF88E}" destId="{5EF82073-B42C-1944-BC13-91AF4A0A95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A8992-9D05-9A4F-B5F6-F20401D28713}">
      <dsp:nvSpPr>
        <dsp:cNvPr id="0" name=""/>
        <dsp:cNvSpPr/>
      </dsp:nvSpPr>
      <dsp:spPr>
        <a:xfrm>
          <a:off x="0" y="674"/>
          <a:ext cx="5929086" cy="140653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38100" dist="230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Vision: </a:t>
          </a:r>
          <a:r>
            <a:rPr kumimoji="0" lang="en-US" sz="2800" b="0" i="0" u="none" strike="noStrike" kern="1200" cap="none" spc="0" normalizeH="0" baseline="0" dirty="0">
              <a:ln>
                <a:noFill/>
              </a:ln>
              <a:effectLst/>
              <a:uFillTx/>
              <a:latin typeface="+mj-lt"/>
              <a:ea typeface="+mj-ea"/>
              <a:cs typeface="+mj-cs"/>
              <a:sym typeface="Arial"/>
            </a:rPr>
            <a:t>Protecting people and the planet through excellence in chemical health and safety.</a:t>
          </a:r>
          <a:endParaRPr lang="en-US" sz="2800" kern="1200" dirty="0"/>
        </a:p>
      </dsp:txBody>
      <dsp:txXfrm>
        <a:off x="68661" y="69335"/>
        <a:ext cx="5791764" cy="1269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82073-B42C-1944-BC13-91AF4A0A95CF}">
      <dsp:nvSpPr>
        <dsp:cNvPr id="0" name=""/>
        <dsp:cNvSpPr/>
      </dsp:nvSpPr>
      <dsp:spPr>
        <a:xfrm>
          <a:off x="0" y="0"/>
          <a:ext cx="7470182" cy="2643991"/>
        </a:xfrm>
        <a:prstGeom prst="roundRect">
          <a:avLst/>
        </a:prstGeom>
        <a:solidFill>
          <a:srgbClr val="CCFFCC"/>
        </a:solidFill>
        <a:ln>
          <a:noFill/>
        </a:ln>
        <a:effectLst>
          <a:outerShdw blurRad="381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Goal 1: </a:t>
          </a:r>
          <a:r>
            <a:rPr lang="en-US" sz="1800" b="1" kern="1200" dirty="0">
              <a:solidFill>
                <a:schemeClr val="tx1"/>
              </a:solidFill>
            </a:rPr>
            <a:t>Cultivate Community</a:t>
          </a:r>
          <a:r>
            <a:rPr lang="en-US" sz="1800" kern="1200" dirty="0">
              <a:solidFill>
                <a:schemeClr val="tx1"/>
              </a:solidFill>
            </a:rPr>
            <a:t>. </a:t>
          </a:r>
          <a:r>
            <a:rPr lang="en-US" sz="1800" b="0" i="0" u="none" kern="1200" dirty="0">
              <a:solidFill>
                <a:schemeClr val="tx1"/>
              </a:solidFill>
            </a:rPr>
            <a:t>Establish and implement a framework and infrastructure to recruit, onboard, mentor, retain members, and foster internal and external collaborations.</a:t>
          </a:r>
          <a:endParaRPr lang="en-US" sz="1800" kern="1200" dirty="0">
            <a:solidFill>
              <a:schemeClr val="tx1"/>
            </a:solidFill>
          </a:endParaRPr>
        </a:p>
        <a:p>
          <a:pPr marL="0" lvl="0" indent="0" algn="l" defTabSz="800100">
            <a:lnSpc>
              <a:spcPct val="90000"/>
            </a:lnSpc>
            <a:spcBef>
              <a:spcPct val="0"/>
            </a:spcBef>
            <a:spcAft>
              <a:spcPct val="35000"/>
            </a:spcAft>
            <a:buNone/>
          </a:pPr>
          <a:r>
            <a:rPr lang="en-US" sz="1800" kern="1200" dirty="0">
              <a:solidFill>
                <a:schemeClr val="tx1"/>
              </a:solidFill>
            </a:rPr>
            <a:t>Goal 2: </a:t>
          </a:r>
          <a:r>
            <a:rPr lang="en-US" sz="1800" b="1" kern="1200" dirty="0">
              <a:solidFill>
                <a:schemeClr val="tx1"/>
              </a:solidFill>
            </a:rPr>
            <a:t>Communicate Best Safety Practices</a:t>
          </a:r>
          <a:r>
            <a:rPr lang="en-US" sz="1800" kern="1200" dirty="0">
              <a:solidFill>
                <a:schemeClr val="tx1"/>
              </a:solidFill>
            </a:rPr>
            <a:t>.  </a:t>
          </a:r>
          <a:r>
            <a:rPr lang="en-US" sz="1800" b="0" i="0" u="none" kern="1200" dirty="0">
              <a:solidFill>
                <a:schemeClr val="tx1"/>
              </a:solidFill>
            </a:rPr>
            <a:t>Through technical programming, education, recognition, and outreach, advance and communicate best safety practices and their value</a:t>
          </a:r>
          <a:r>
            <a:rPr lang="en-US" sz="1800" b="1" i="0" u="none" kern="1200" dirty="0">
              <a:solidFill>
                <a:schemeClr val="tx1"/>
              </a:solidFill>
            </a:rPr>
            <a:t>.</a:t>
          </a:r>
        </a:p>
        <a:p>
          <a:pPr marL="0" lvl="0" indent="0" algn="l" defTabSz="800100">
            <a:lnSpc>
              <a:spcPct val="90000"/>
            </a:lnSpc>
            <a:spcBef>
              <a:spcPct val="0"/>
            </a:spcBef>
            <a:spcAft>
              <a:spcPct val="35000"/>
            </a:spcAft>
            <a:buNone/>
          </a:pPr>
          <a:r>
            <a:rPr lang="en-US" sz="1800" i="0" kern="1200" dirty="0">
              <a:solidFill>
                <a:schemeClr val="tx1"/>
              </a:solidFill>
            </a:rPr>
            <a:t>Goal 3: </a:t>
          </a:r>
          <a:r>
            <a:rPr lang="en-US" sz="1800" b="1" i="0" kern="1200" dirty="0">
              <a:solidFill>
                <a:schemeClr val="tx1"/>
              </a:solidFill>
            </a:rPr>
            <a:t>Develop Leaders</a:t>
          </a:r>
          <a:r>
            <a:rPr lang="en-US" sz="1800" i="0" kern="1200" dirty="0">
              <a:solidFill>
                <a:schemeClr val="tx1"/>
              </a:solidFill>
            </a:rPr>
            <a:t>. Develop leaders in chemical safety in the division, the health and safety profession, and the chemistry enterprise.  </a:t>
          </a:r>
          <a:endParaRPr lang="en-US" sz="1800" i="0" kern="1200" dirty="0">
            <a:solidFill>
              <a:srgbClr val="000000"/>
            </a:solidFill>
          </a:endParaRPr>
        </a:p>
      </dsp:txBody>
      <dsp:txXfrm>
        <a:off x="129069" y="129069"/>
        <a:ext cx="7212044" cy="23858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1" name="Shape 521"/>
          <p:cNvSpPr>
            <a:spLocks noGrp="1" noRot="1" noChangeAspect="1"/>
          </p:cNvSpPr>
          <p:nvPr>
            <p:ph type="sldImg"/>
          </p:nvPr>
        </p:nvSpPr>
        <p:spPr>
          <a:xfrm>
            <a:off x="406400" y="698500"/>
            <a:ext cx="6197600" cy="3486150"/>
          </a:xfrm>
          <a:prstGeom prst="rect">
            <a:avLst/>
          </a:prstGeom>
        </p:spPr>
        <p:txBody>
          <a:bodyPr lIns="93172" tIns="46586" rIns="93172" bIns="46586"/>
          <a:lstStyle/>
          <a:p>
            <a:endParaRPr/>
          </a:p>
        </p:txBody>
      </p:sp>
      <p:sp>
        <p:nvSpPr>
          <p:cNvPr id="522" name="Shape 522"/>
          <p:cNvSpPr>
            <a:spLocks noGrp="1"/>
          </p:cNvSpPr>
          <p:nvPr>
            <p:ph type="body" sz="quarter" idx="1"/>
          </p:nvPr>
        </p:nvSpPr>
        <p:spPr>
          <a:xfrm>
            <a:off x="934720" y="4415790"/>
            <a:ext cx="5140960" cy="4183380"/>
          </a:xfrm>
          <a:prstGeom prst="rect">
            <a:avLst/>
          </a:prstGeom>
        </p:spPr>
        <p:txBody>
          <a:bodyPr lIns="93172" tIns="46586" rIns="93172" bIns="46586"/>
          <a:lstStyle/>
          <a:p>
            <a:endParaRPr/>
          </a:p>
        </p:txBody>
      </p:sp>
      <p:sp>
        <p:nvSpPr>
          <p:cNvPr id="2" name="Header Placeholder 1">
            <a:extLst>
              <a:ext uri="{FF2B5EF4-FFF2-40B4-BE49-F238E27FC236}">
                <a16:creationId xmlns:a16="http://schemas.microsoft.com/office/drawing/2014/main" id="{D915B9A1-89A2-0242-9323-01B7D045AF88}"/>
              </a:ext>
            </a:extLst>
          </p:cNvPr>
          <p:cNvSpPr>
            <a:spLocks noGrp="1"/>
          </p:cNvSpPr>
          <p:nvPr>
            <p:ph type="hdr" sz="quarter"/>
          </p:nvPr>
        </p:nvSpPr>
        <p:spPr>
          <a:xfrm>
            <a:off x="0" y="2"/>
            <a:ext cx="3037840" cy="466434"/>
          </a:xfrm>
          <a:prstGeom prst="rect">
            <a:avLst/>
          </a:prstGeom>
        </p:spPr>
        <p:txBody>
          <a:bodyPr vert="horz" lIns="93172" tIns="46586" rIns="93172" bIns="46586" rtlCol="0"/>
          <a:lstStyle>
            <a:lvl1pPr algn="l">
              <a:defRPr sz="1300"/>
            </a:lvl1pPr>
          </a:lstStyle>
          <a:p>
            <a:endParaRPr lang="en-US"/>
          </a:p>
        </p:txBody>
      </p:sp>
      <p:sp>
        <p:nvSpPr>
          <p:cNvPr id="3" name="Footer Placeholder 2">
            <a:extLst>
              <a:ext uri="{FF2B5EF4-FFF2-40B4-BE49-F238E27FC236}">
                <a16:creationId xmlns:a16="http://schemas.microsoft.com/office/drawing/2014/main" id="{2E7C7A3E-E8C1-DB44-8BB4-3FF75D347512}"/>
              </a:ext>
            </a:extLst>
          </p:cNvPr>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0A1E103C-5A3A-8D43-97EF-F8B7518AB1C6}"/>
              </a:ext>
            </a:extLst>
          </p:cNvPr>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D5558F7D-5500-9C4B-9F90-2CCDF3D9EB0D}" type="slidenum">
              <a:rPr lang="en-US" smtClean="0"/>
              <a:t>‹#›</a:t>
            </a:fld>
            <a:endParaRPr lang="en-US"/>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oom.us/j/93320384654?pwd=cldCTkZlNUtlVENvdUl4TmEzTlRjUT0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9clouds.com/blog/build-actionable-analytics-dashboard-automotive-market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9781" indent="-288378" eaLnBrk="0" hangingPunct="0">
              <a:defRPr>
                <a:solidFill>
                  <a:schemeClr val="tx1"/>
                </a:solidFill>
                <a:latin typeface="Arial" charset="0"/>
              </a:defRPr>
            </a:lvl2pPr>
            <a:lvl3pPr marL="1153509" indent="-230702" eaLnBrk="0" hangingPunct="0">
              <a:defRPr>
                <a:solidFill>
                  <a:schemeClr val="tx1"/>
                </a:solidFill>
                <a:latin typeface="Arial" charset="0"/>
              </a:defRPr>
            </a:lvl3pPr>
            <a:lvl4pPr marL="1614914" indent="-230702" eaLnBrk="0" hangingPunct="0">
              <a:defRPr>
                <a:solidFill>
                  <a:schemeClr val="tx1"/>
                </a:solidFill>
                <a:latin typeface="Arial" charset="0"/>
              </a:defRPr>
            </a:lvl4pPr>
            <a:lvl5pPr marL="2076317" indent="-230702" eaLnBrk="0" hangingPunct="0">
              <a:defRPr>
                <a:solidFill>
                  <a:schemeClr val="tx1"/>
                </a:solidFill>
                <a:latin typeface="Arial" charset="0"/>
              </a:defRPr>
            </a:lvl5pPr>
            <a:lvl6pPr marL="2537720" indent="-230702" eaLnBrk="0" fontAlgn="base" hangingPunct="0">
              <a:spcBef>
                <a:spcPct val="0"/>
              </a:spcBef>
              <a:spcAft>
                <a:spcPct val="0"/>
              </a:spcAft>
              <a:defRPr>
                <a:solidFill>
                  <a:schemeClr val="tx1"/>
                </a:solidFill>
                <a:latin typeface="Arial" charset="0"/>
              </a:defRPr>
            </a:lvl6pPr>
            <a:lvl7pPr marL="2999123" indent="-230702" eaLnBrk="0" fontAlgn="base" hangingPunct="0">
              <a:spcBef>
                <a:spcPct val="0"/>
              </a:spcBef>
              <a:spcAft>
                <a:spcPct val="0"/>
              </a:spcAft>
              <a:defRPr>
                <a:solidFill>
                  <a:schemeClr val="tx1"/>
                </a:solidFill>
                <a:latin typeface="Arial" charset="0"/>
              </a:defRPr>
            </a:lvl7pPr>
            <a:lvl8pPr marL="3460527" indent="-230702" eaLnBrk="0" fontAlgn="base" hangingPunct="0">
              <a:spcBef>
                <a:spcPct val="0"/>
              </a:spcBef>
              <a:spcAft>
                <a:spcPct val="0"/>
              </a:spcAft>
              <a:defRPr>
                <a:solidFill>
                  <a:schemeClr val="tx1"/>
                </a:solidFill>
                <a:latin typeface="Arial" charset="0"/>
              </a:defRPr>
            </a:lvl8pPr>
            <a:lvl9pPr marL="3921930" indent="-230702" eaLnBrk="0" fontAlgn="base" hangingPunct="0">
              <a:spcBef>
                <a:spcPct val="0"/>
              </a:spcBef>
              <a:spcAft>
                <a:spcPct val="0"/>
              </a:spcAft>
              <a:defRPr>
                <a:solidFill>
                  <a:schemeClr val="tx1"/>
                </a:solidFill>
                <a:latin typeface="Arial" charset="0"/>
              </a:defRPr>
            </a:lvl9pPr>
          </a:lstStyle>
          <a:p>
            <a:pPr eaLnBrk="1" hangingPunct="1"/>
            <a:fld id="{0D9A8FA2-842F-430C-A45E-BDF240285995}" type="slidenum">
              <a:rPr lang="en-GB" smtClean="0">
                <a:solidFill>
                  <a:srgbClr val="000000"/>
                </a:solidFill>
              </a:rPr>
              <a:pPr eaLnBrk="1" hangingPunct="1"/>
              <a:t>1</a:t>
            </a:fld>
            <a:endParaRPr lang="en-GB">
              <a:solidFill>
                <a:srgbClr val="000000"/>
              </a:solidFill>
            </a:endParaRPr>
          </a:p>
        </p:txBody>
      </p:sp>
      <p:sp>
        <p:nvSpPr>
          <p:cNvPr id="36867" name="Rectangle 2"/>
          <p:cNvSpPr>
            <a:spLocks noGrp="1" noRot="1" noChangeAspect="1" noChangeArrowheads="1" noTextEdit="1"/>
          </p:cNvSpPr>
          <p:nvPr>
            <p:ph type="sldImg"/>
          </p:nvPr>
        </p:nvSpPr>
        <p:spPr>
          <a:xfrm>
            <a:off x="406400" y="698500"/>
            <a:ext cx="6199188" cy="3487738"/>
          </a:xfrm>
          <a:ln/>
        </p:spPr>
      </p:sp>
      <p:sp>
        <p:nvSpPr>
          <p:cNvPr id="36868" name="Rectangle 3"/>
          <p:cNvSpPr>
            <a:spLocks noGrp="1" noChangeArrowheads="1"/>
          </p:cNvSpPr>
          <p:nvPr>
            <p:ph type="body" idx="1"/>
          </p:nvPr>
        </p:nvSpPr>
        <p:spPr>
          <a:xfrm>
            <a:off x="389467" y="4415790"/>
            <a:ext cx="5686213" cy="4183380"/>
          </a:xfrm>
          <a:noFill/>
        </p:spPr>
        <p:txBody>
          <a:bodyPr/>
          <a:lstStyle/>
          <a:p>
            <a:pPr algn="l">
              <a:spcBef>
                <a:spcPts val="611"/>
              </a:spcBef>
              <a:spcAft>
                <a:spcPts val="611"/>
              </a:spcAft>
            </a:pPr>
            <a:endParaRPr lang="en-US" sz="1400" dirty="0">
              <a:latin typeface="Arial"/>
              <a:ea typeface="Times New Roman"/>
            </a:endParaRPr>
          </a:p>
          <a:p>
            <a:pPr algn="l">
              <a:spcBef>
                <a:spcPts val="611"/>
              </a:spcBef>
              <a:spcAft>
                <a:spcPts val="611"/>
              </a:spcAft>
            </a:pPr>
            <a:r>
              <a:rPr lang="en-US" sz="1400" dirty="0">
                <a:latin typeface="Arial"/>
                <a:ea typeface="Times New Roman"/>
              </a:rPr>
              <a:t>Welcome all to the Retreat.</a:t>
            </a:r>
          </a:p>
          <a:p>
            <a:pPr algn="l">
              <a:spcBef>
                <a:spcPts val="611"/>
              </a:spcBef>
              <a:spcAft>
                <a:spcPts val="611"/>
              </a:spcAft>
            </a:pPr>
            <a:endParaRPr lang="en-US" sz="1400" dirty="0">
              <a:latin typeface="Arial"/>
              <a:ea typeface="Times New Roman"/>
            </a:endParaRPr>
          </a:p>
          <a:p>
            <a:pPr marL="661043">
              <a:spcBef>
                <a:spcPts val="0"/>
              </a:spcBef>
            </a:pPr>
            <a:r>
              <a:rPr lang="en-US" sz="1700" dirty="0">
                <a:solidFill>
                  <a:srgbClr val="000000"/>
                </a:solidFill>
                <a:latin typeface="Calibri" panose="020F0502020204030204" pitchFamily="34" charset="0"/>
                <a:ea typeface="Calibri" panose="020F0502020204030204" pitchFamily="34" charset="0"/>
              </a:rPr>
              <a:t>Join Zoom Meeting </a:t>
            </a:r>
            <a:endParaRPr lang="en-US" sz="1700" dirty="0">
              <a:latin typeface="Calibri" panose="020F0502020204030204" pitchFamily="34" charset="0"/>
              <a:ea typeface="Calibri" panose="020F0502020204030204" pitchFamily="34" charset="0"/>
            </a:endParaRPr>
          </a:p>
          <a:p>
            <a:pPr marL="661043">
              <a:spcBef>
                <a:spcPts val="0"/>
              </a:spcBef>
            </a:pPr>
            <a:r>
              <a:rPr lang="en-US" sz="1700" u="sng" dirty="0">
                <a:solidFill>
                  <a:srgbClr val="0563C1"/>
                </a:solidFill>
                <a:latin typeface="Calibri" panose="020F0502020204030204" pitchFamily="34" charset="0"/>
                <a:ea typeface="Calibri" panose="020F0502020204030204" pitchFamily="34" charset="0"/>
                <a:hlinkClick r:id="rId3"/>
              </a:rPr>
              <a:t>https://zoom.us/j/93320384654?pwd=cldCTkZlNUtlVENvdUl4TmEzTlRjUT09</a:t>
            </a:r>
            <a:r>
              <a:rPr lang="en-US" sz="1700" dirty="0">
                <a:latin typeface="Calibri" panose="020F0502020204030204" pitchFamily="34" charset="0"/>
                <a:ea typeface="Calibri" panose="020F0502020204030204" pitchFamily="34" charset="0"/>
              </a:rPr>
              <a:t> </a:t>
            </a:r>
          </a:p>
          <a:p>
            <a:pPr marL="661043">
              <a:spcBef>
                <a:spcPts val="0"/>
              </a:spcBef>
            </a:pPr>
            <a:r>
              <a:rPr lang="en-US" sz="1700" dirty="0">
                <a:latin typeface="Calibri" panose="020F0502020204030204" pitchFamily="34" charset="0"/>
                <a:ea typeface="Calibri" panose="020F0502020204030204" pitchFamily="34" charset="0"/>
              </a:rPr>
              <a:t>Meeting ID: 933 2038 4654</a:t>
            </a:r>
          </a:p>
          <a:p>
            <a:pPr marL="661043">
              <a:spcBef>
                <a:spcPts val="0"/>
              </a:spcBef>
            </a:pPr>
            <a:r>
              <a:rPr lang="en-US" sz="1700" dirty="0">
                <a:latin typeface="Calibri" panose="020F0502020204030204" pitchFamily="34" charset="0"/>
                <a:ea typeface="Calibri" panose="020F0502020204030204" pitchFamily="34" charset="0"/>
              </a:rPr>
              <a:t>Passcode: 6ubWMV</a:t>
            </a:r>
            <a:endParaRPr lang="en-US" sz="1400" dirty="0">
              <a:latin typeface="Arial"/>
              <a:ea typeface="Times New Roman"/>
            </a:endParaRPr>
          </a:p>
          <a:p>
            <a:pPr algn="l">
              <a:spcBef>
                <a:spcPts val="611"/>
              </a:spcBef>
              <a:spcAft>
                <a:spcPts val="611"/>
              </a:spcAft>
            </a:pPr>
            <a:endParaRPr lang="en-US" sz="1400" dirty="0">
              <a:latin typeface="Arial"/>
              <a:ea typeface="Times New Roman"/>
            </a:endParaRPr>
          </a:p>
          <a:p>
            <a:pPr algn="l">
              <a:spcBef>
                <a:spcPts val="611"/>
              </a:spcBef>
              <a:spcAft>
                <a:spcPts val="611"/>
              </a:spcAft>
            </a:pPr>
            <a:r>
              <a:rPr lang="en-US" sz="1400" dirty="0">
                <a:latin typeface="Arial"/>
                <a:ea typeface="Times New Roman"/>
              </a:rPr>
              <a:t>Introduce Carol, Larry as co-facilitators.</a:t>
            </a:r>
          </a:p>
          <a:p>
            <a:pPr algn="l">
              <a:spcBef>
                <a:spcPts val="611"/>
              </a:spcBef>
              <a:spcAft>
                <a:spcPts val="611"/>
              </a:spcAft>
            </a:pPr>
            <a:endParaRPr lang="en-US" sz="1400" dirty="0">
              <a:latin typeface="Arial"/>
              <a:ea typeface="Times New Roman"/>
            </a:endParaRPr>
          </a:p>
          <a:p>
            <a:pPr algn="l">
              <a:spcBef>
                <a:spcPts val="611"/>
              </a:spcBef>
              <a:spcAft>
                <a:spcPts val="611"/>
              </a:spcAft>
            </a:pPr>
            <a:r>
              <a:rPr lang="en-US" sz="1400" dirty="0">
                <a:latin typeface="Arial"/>
                <a:ea typeface="Times New Roman"/>
              </a:rPr>
              <a:t>Introduce the Participant Guide— most of the slides, some slightly modified</a:t>
            </a:r>
          </a:p>
          <a:p>
            <a:pPr algn="l">
              <a:spcBef>
                <a:spcPts val="611"/>
              </a:spcBef>
              <a:spcAft>
                <a:spcPts val="611"/>
              </a:spcAft>
            </a:pPr>
            <a:endParaRPr lang="en-US" sz="1400" dirty="0">
              <a:latin typeface="Arial"/>
              <a:ea typeface="Times New Roman"/>
            </a:endParaRPr>
          </a:p>
          <a:p>
            <a:pPr algn="l">
              <a:spcBef>
                <a:spcPts val="611"/>
              </a:spcBef>
              <a:spcAft>
                <a:spcPts val="611"/>
              </a:spcAft>
            </a:pPr>
            <a:r>
              <a:rPr lang="en-US" sz="1400" dirty="0">
                <a:latin typeface="Arial"/>
                <a:ea typeface="Times New Roman"/>
              </a:rPr>
              <a:t>Also – Appendices have curated pre-work responses.</a:t>
            </a:r>
          </a:p>
          <a:p>
            <a:pPr algn="l">
              <a:spcBef>
                <a:spcPts val="611"/>
              </a:spcBef>
              <a:spcAft>
                <a:spcPts val="611"/>
              </a:spcAft>
            </a:pPr>
            <a:endParaRPr lang="en-US" sz="1400" dirty="0">
              <a:latin typeface="Arial"/>
              <a:ea typeface="Times New Roman"/>
            </a:endParaRPr>
          </a:p>
        </p:txBody>
      </p:sp>
      <p:sp>
        <p:nvSpPr>
          <p:cNvPr id="6" name="Footer Placeholder 5"/>
          <p:cNvSpPr>
            <a:spLocks noGrp="1"/>
          </p:cNvSpPr>
          <p:nvPr>
            <p:ph type="ftr" sz="quarter" idx="11"/>
          </p:nvPr>
        </p:nvSpPr>
        <p:spPr/>
        <p:txBody>
          <a:bodyPr/>
          <a:lstStyle/>
          <a:p>
            <a:pPr>
              <a:defRPr/>
            </a:pPr>
            <a:r>
              <a:rPr lang="en-US" dirty="0">
                <a:solidFill>
                  <a:srgbClr val="000000"/>
                </a:solidFill>
              </a:rPr>
              <a:t>Copyright 2022 American Chemical Society All Rights Reserved</a:t>
            </a:r>
            <a:endParaRPr lang="en-GB" dirty="0">
              <a:solidFill>
                <a:srgbClr val="000000"/>
              </a:solidFill>
            </a:endParaRPr>
          </a:p>
        </p:txBody>
      </p:sp>
      <p:sp>
        <p:nvSpPr>
          <p:cNvPr id="7" name="Header Placeholder 6"/>
          <p:cNvSpPr>
            <a:spLocks noGrp="1"/>
          </p:cNvSpPr>
          <p:nvPr>
            <p:ph type="hdr" sz="quarter" idx="12"/>
          </p:nvPr>
        </p:nvSpPr>
        <p:spPr/>
        <p:txBody>
          <a:bodyPr/>
          <a:lstStyle/>
          <a:p>
            <a:pPr>
              <a:defRPr/>
            </a:pPr>
            <a:r>
              <a:rPr lang="en-GB" dirty="0">
                <a:solidFill>
                  <a:srgbClr val="000000"/>
                </a:solidFill>
              </a:rPr>
              <a:t>BIOL Strategic Planning Retreat</a:t>
            </a:r>
          </a:p>
        </p:txBody>
      </p:sp>
    </p:spTree>
    <p:extLst>
      <p:ext uri="{BB962C8B-B14F-4D97-AF65-F5344CB8AC3E}">
        <p14:creationId xmlns:p14="http://schemas.microsoft.com/office/powerpoint/2010/main" val="343166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98500"/>
            <a:ext cx="4038600" cy="2273300"/>
          </a:xfrm>
        </p:spPr>
      </p:sp>
      <p:sp>
        <p:nvSpPr>
          <p:cNvPr id="3" name="Notes Placeholder 2"/>
          <p:cNvSpPr>
            <a:spLocks noGrp="1"/>
          </p:cNvSpPr>
          <p:nvPr>
            <p:ph type="body" idx="1"/>
          </p:nvPr>
        </p:nvSpPr>
        <p:spPr/>
        <p:txBody>
          <a:bodyPr/>
          <a:lstStyle/>
          <a:p>
            <a:pPr defTabSz="931717">
              <a:spcBef>
                <a:spcPts val="408"/>
              </a:spcBef>
              <a:defRPr/>
            </a:pPr>
            <a:r>
              <a:rPr lang="en-US" b="1" dirty="0"/>
              <a:t>12:00 – 12:30 30 minutes</a:t>
            </a:r>
          </a:p>
          <a:p>
            <a:pPr defTabSz="931717">
              <a:spcBef>
                <a:spcPts val="408"/>
              </a:spcBef>
              <a:defRPr/>
            </a:pPr>
            <a:endParaRPr lang="en-US" dirty="0"/>
          </a:p>
          <a:p>
            <a:pPr defTabSz="931717">
              <a:spcBef>
                <a:spcPts val="408"/>
              </a:spcBef>
              <a:defRPr/>
            </a:pPr>
            <a:r>
              <a:rPr lang="en-US" dirty="0"/>
              <a:t>Who is or should be the stakeholder of most importance and where you can have the greatest influence?</a:t>
            </a:r>
          </a:p>
          <a:p>
            <a:pPr defTabSz="931717">
              <a:spcBef>
                <a:spcPts val="408"/>
              </a:spcBef>
              <a:defRPr/>
            </a:pPr>
            <a:r>
              <a:rPr lang="en-US" dirty="0"/>
              <a:t>Allocate all? Or pick the top 3-4</a:t>
            </a:r>
          </a:p>
          <a:p>
            <a:pPr defTabSz="931717">
              <a:spcBef>
                <a:spcPts val="408"/>
              </a:spcBef>
              <a:defRPr/>
            </a:pPr>
            <a:endParaRPr lang="en-US" dirty="0"/>
          </a:p>
          <a:p>
            <a:pPr defTabSz="931717">
              <a:spcBef>
                <a:spcPts val="408"/>
              </a:spcBef>
              <a:defRPr/>
            </a:pPr>
            <a:endParaRPr lang="en-US" dirty="0"/>
          </a:p>
          <a:p>
            <a:pPr defTabSz="931717">
              <a:spcBef>
                <a:spcPts val="408"/>
              </a:spcBef>
              <a:defRPr/>
            </a:pPr>
            <a:r>
              <a:rPr lang="en-US" dirty="0"/>
              <a:t>Take a poll to assess participants extent of support for this map.  </a:t>
            </a:r>
          </a:p>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13</a:t>
            </a:fld>
            <a:endParaRPr lang="en-US"/>
          </a:p>
        </p:txBody>
      </p:sp>
    </p:spTree>
    <p:extLst>
      <p:ext uri="{BB962C8B-B14F-4D97-AF65-F5344CB8AC3E}">
        <p14:creationId xmlns:p14="http://schemas.microsoft.com/office/powerpoint/2010/main" val="74675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35013"/>
            <a:ext cx="6502400" cy="3659187"/>
          </a:xfrm>
        </p:spPr>
      </p:sp>
      <p:sp>
        <p:nvSpPr>
          <p:cNvPr id="3" name="Notes Placeholder 2"/>
          <p:cNvSpPr>
            <a:spLocks noGrp="1"/>
          </p:cNvSpPr>
          <p:nvPr>
            <p:ph type="body" idx="1"/>
          </p:nvPr>
        </p:nvSpPr>
        <p:spPr/>
        <p:txBody>
          <a:bodyPr>
            <a:normAutofit/>
          </a:bodyPr>
          <a:lstStyle/>
          <a:p>
            <a:r>
              <a:rPr lang="en-US" sz="1400" dirty="0">
                <a:latin typeface="Arial"/>
                <a:ea typeface="Times New Roman"/>
              </a:rPr>
              <a:t>This is 80/20</a:t>
            </a:r>
          </a:p>
          <a:p>
            <a:endParaRPr lang="en-US" sz="1400" dirty="0">
              <a:latin typeface="Arial"/>
              <a:ea typeface="Times New Roman"/>
            </a:endParaRPr>
          </a:p>
          <a:p>
            <a:r>
              <a:rPr lang="en-US" sz="1400" dirty="0">
                <a:latin typeface="Arial"/>
                <a:ea typeface="Times New Roman"/>
              </a:rPr>
              <a:t>Can always wordsmith this</a:t>
            </a:r>
          </a:p>
          <a:p>
            <a:endParaRPr lang="en-US" sz="1400" dirty="0">
              <a:latin typeface="Arial"/>
              <a:ea typeface="Times New Roman"/>
            </a:endParaRPr>
          </a:p>
          <a:p>
            <a:r>
              <a:rPr lang="en-US" sz="1400" dirty="0">
                <a:latin typeface="Arial"/>
                <a:ea typeface="Times New Roman"/>
              </a:rPr>
              <a:t>This is big, bold, vague, which is great</a:t>
            </a:r>
          </a:p>
          <a:p>
            <a:endParaRPr lang="en-US" sz="1400" dirty="0">
              <a:latin typeface="Arial"/>
              <a:ea typeface="Times New Roman"/>
            </a:endParaRPr>
          </a:p>
          <a:p>
            <a:r>
              <a:rPr lang="en-US" sz="1400" dirty="0">
                <a:latin typeface="Arial"/>
                <a:ea typeface="Times New Roman"/>
              </a:rPr>
              <a:t>[If there are 2 or 3 statements and no consensus, take a formal weighted vote to identify top statement]</a:t>
            </a:r>
          </a:p>
          <a:p>
            <a:endParaRPr lang="en-US" dirty="0"/>
          </a:p>
        </p:txBody>
      </p:sp>
      <p:sp>
        <p:nvSpPr>
          <p:cNvPr id="4" name="Slide Number Placeholder 3"/>
          <p:cNvSpPr>
            <a:spLocks noGrp="1"/>
          </p:cNvSpPr>
          <p:nvPr>
            <p:ph type="sldNum" sz="quarter" idx="10"/>
          </p:nvPr>
        </p:nvSpPr>
        <p:spPr/>
        <p:txBody>
          <a:bodyPr/>
          <a:lstStyle/>
          <a:p>
            <a:pPr>
              <a:defRPr/>
            </a:pPr>
            <a:fld id="{F6143C18-53B3-468C-BE1E-9B18B6AA5A52}" type="slidenum">
              <a:rPr lang="en-GB" smtClean="0">
                <a:solidFill>
                  <a:srgbClr val="000000"/>
                </a:solidFill>
              </a:rPr>
              <a:pPr>
                <a:defRPr/>
              </a:pPr>
              <a:t>14</a:t>
            </a:fld>
            <a:endParaRPr lang="en-GB" dirty="0">
              <a:solidFill>
                <a:srgbClr val="000000"/>
              </a:solidFill>
            </a:endParaRPr>
          </a:p>
        </p:txBody>
      </p:sp>
      <p:sp>
        <p:nvSpPr>
          <p:cNvPr id="6" name="Footer Placeholder 5"/>
          <p:cNvSpPr>
            <a:spLocks noGrp="1"/>
          </p:cNvSpPr>
          <p:nvPr>
            <p:ph type="ftr" sz="quarter" idx="12"/>
          </p:nvPr>
        </p:nvSpPr>
        <p:spPr/>
        <p:txBody>
          <a:bodyPr/>
          <a:lstStyle/>
          <a:p>
            <a:r>
              <a:rPr lang="en-US" dirty="0"/>
              <a:t>Copyright 2022 American Chemical Society All Rights Reserved</a:t>
            </a:r>
          </a:p>
        </p:txBody>
      </p:sp>
      <p:sp>
        <p:nvSpPr>
          <p:cNvPr id="7" name="Header Placeholder 6"/>
          <p:cNvSpPr>
            <a:spLocks noGrp="1"/>
          </p:cNvSpPr>
          <p:nvPr>
            <p:ph type="hdr" sz="quarter" idx="13"/>
          </p:nvPr>
        </p:nvSpPr>
        <p:spPr/>
        <p:txBody>
          <a:bodyPr/>
          <a:lstStyle/>
          <a:p>
            <a:r>
              <a:rPr lang="en-US" dirty="0"/>
              <a:t>BIOL  Strategic Planning Retreat</a:t>
            </a:r>
          </a:p>
        </p:txBody>
      </p:sp>
    </p:spTree>
    <p:extLst>
      <p:ext uri="{BB962C8B-B14F-4D97-AF65-F5344CB8AC3E}">
        <p14:creationId xmlns:p14="http://schemas.microsoft.com/office/powerpoint/2010/main" val="352484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35013"/>
            <a:ext cx="6502400" cy="3659187"/>
          </a:xfrm>
        </p:spPr>
      </p:sp>
      <p:sp>
        <p:nvSpPr>
          <p:cNvPr id="3" name="Notes Placeholder 2"/>
          <p:cNvSpPr>
            <a:spLocks noGrp="1"/>
          </p:cNvSpPr>
          <p:nvPr>
            <p:ph type="body" idx="1"/>
          </p:nvPr>
        </p:nvSpPr>
        <p:spPr/>
        <p:txBody>
          <a:bodyPr>
            <a:normAutofit/>
          </a:bodyPr>
          <a:lstStyle/>
          <a:p>
            <a:r>
              <a:rPr lang="en-US" sz="1400" dirty="0">
                <a:latin typeface="Arial"/>
                <a:ea typeface="Times New Roman"/>
              </a:rPr>
              <a:t>Follow this formula:  What are you doing? (for Whom) and Why?</a:t>
            </a:r>
          </a:p>
          <a:p>
            <a:endParaRPr lang="en-US" sz="1400" dirty="0">
              <a:latin typeface="Arial"/>
              <a:ea typeface="Times New Roman"/>
            </a:endParaRPr>
          </a:p>
          <a:p>
            <a:r>
              <a:rPr lang="en-US" sz="1400" dirty="0">
                <a:latin typeface="Arial"/>
                <a:ea typeface="Times New Roman"/>
              </a:rPr>
              <a:t>What are you doing: Fostering a diverse and collaborative community</a:t>
            </a:r>
          </a:p>
          <a:p>
            <a:endParaRPr lang="en-US" sz="1400" dirty="0">
              <a:latin typeface="Arial"/>
              <a:ea typeface="Times New Roman"/>
            </a:endParaRPr>
          </a:p>
          <a:p>
            <a:r>
              <a:rPr lang="en-US" sz="1400" dirty="0">
                <a:latin typeface="Arial"/>
                <a:ea typeface="Times New Roman"/>
              </a:rPr>
              <a:t>Why? To promote discovery and transformation at the intersection of chemistry and biology</a:t>
            </a:r>
          </a:p>
        </p:txBody>
      </p:sp>
      <p:sp>
        <p:nvSpPr>
          <p:cNvPr id="4" name="Slide Number Placeholder 3"/>
          <p:cNvSpPr>
            <a:spLocks noGrp="1"/>
          </p:cNvSpPr>
          <p:nvPr>
            <p:ph type="sldNum" sz="quarter" idx="10"/>
          </p:nvPr>
        </p:nvSpPr>
        <p:spPr/>
        <p:txBody>
          <a:bodyPr/>
          <a:lstStyle/>
          <a:p>
            <a:pPr>
              <a:defRPr/>
            </a:pPr>
            <a:fld id="{F6143C18-53B3-468C-BE1E-9B18B6AA5A52}" type="slidenum">
              <a:rPr lang="en-GB" smtClean="0">
                <a:solidFill>
                  <a:srgbClr val="000000"/>
                </a:solidFill>
              </a:rPr>
              <a:pPr>
                <a:defRPr/>
              </a:pPr>
              <a:t>15</a:t>
            </a:fld>
            <a:endParaRPr lang="en-GB" dirty="0">
              <a:solidFill>
                <a:srgbClr val="000000"/>
              </a:solidFill>
            </a:endParaRPr>
          </a:p>
        </p:txBody>
      </p:sp>
      <p:sp>
        <p:nvSpPr>
          <p:cNvPr id="6" name="Footer Placeholder 5"/>
          <p:cNvSpPr>
            <a:spLocks noGrp="1"/>
          </p:cNvSpPr>
          <p:nvPr>
            <p:ph type="ftr" sz="quarter" idx="12"/>
          </p:nvPr>
        </p:nvSpPr>
        <p:spPr/>
        <p:txBody>
          <a:bodyPr/>
          <a:lstStyle/>
          <a:p>
            <a:r>
              <a:rPr lang="en-US" dirty="0"/>
              <a:t>Copyright 2022 American Chemical Society All Rights Reserved</a:t>
            </a:r>
          </a:p>
        </p:txBody>
      </p:sp>
      <p:sp>
        <p:nvSpPr>
          <p:cNvPr id="7" name="Header Placeholder 6"/>
          <p:cNvSpPr>
            <a:spLocks noGrp="1"/>
          </p:cNvSpPr>
          <p:nvPr>
            <p:ph type="hdr" sz="quarter" idx="13"/>
          </p:nvPr>
        </p:nvSpPr>
        <p:spPr/>
        <p:txBody>
          <a:bodyPr/>
          <a:lstStyle/>
          <a:p>
            <a:r>
              <a:rPr lang="en-US" dirty="0"/>
              <a:t>BIOL  Strategic Planning Retreat</a:t>
            </a:r>
          </a:p>
        </p:txBody>
      </p:sp>
    </p:spTree>
    <p:extLst>
      <p:ext uri="{BB962C8B-B14F-4D97-AF65-F5344CB8AC3E}">
        <p14:creationId xmlns:p14="http://schemas.microsoft.com/office/powerpoint/2010/main" val="1336584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16</a:t>
            </a:fld>
            <a:endParaRPr lang="en-US"/>
          </a:p>
        </p:txBody>
      </p:sp>
    </p:spTree>
    <p:extLst>
      <p:ext uri="{BB962C8B-B14F-4D97-AF65-F5344CB8AC3E}">
        <p14:creationId xmlns:p14="http://schemas.microsoft.com/office/powerpoint/2010/main" val="196800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7588" cy="3430588"/>
          </a:xfrm>
        </p:spPr>
      </p:sp>
      <p:sp>
        <p:nvSpPr>
          <p:cNvPr id="3" name="Notes Placeholder 2"/>
          <p:cNvSpPr>
            <a:spLocks noGrp="1"/>
          </p:cNvSpPr>
          <p:nvPr>
            <p:ph type="body" idx="1"/>
          </p:nvPr>
        </p:nvSpPr>
        <p:spPr/>
        <p:txBody>
          <a:bodyPr/>
          <a:lstStyle/>
          <a:p>
            <a:r>
              <a:rPr lang="en-US" sz="1400" dirty="0"/>
              <a:t>To fill in during retreat:  Put in Final wording using 80/20.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6143C18-53B3-468C-BE1E-9B18B6AA5A52}" type="slidenum">
              <a:rPr lang="en-GB" smtClean="0">
                <a:solidFill>
                  <a:srgbClr val="000000"/>
                </a:solidFill>
                <a:latin typeface="Calibri"/>
              </a:rPr>
              <a:pPr>
                <a:defRPr/>
              </a:pPr>
              <a:t>17</a:t>
            </a:fld>
            <a:endParaRPr lang="en-GB" dirty="0">
              <a:solidFill>
                <a:srgbClr val="000000"/>
              </a:solidFill>
              <a:latin typeface="Calibri"/>
            </a:endParaRPr>
          </a:p>
        </p:txBody>
      </p:sp>
      <p:sp>
        <p:nvSpPr>
          <p:cNvPr id="6" name="Footer Placeholder 5"/>
          <p:cNvSpPr>
            <a:spLocks noGrp="1"/>
          </p:cNvSpPr>
          <p:nvPr>
            <p:ph type="ftr" sz="quarter" idx="12"/>
          </p:nvPr>
        </p:nvSpPr>
        <p:spPr/>
        <p:txBody>
          <a:bodyPr/>
          <a:lstStyle/>
          <a:p>
            <a:pPr>
              <a:defRPr/>
            </a:pPr>
            <a:r>
              <a:rPr lang="en-US" dirty="0">
                <a:solidFill>
                  <a:srgbClr val="000000"/>
                </a:solidFill>
                <a:latin typeface="Calibri"/>
              </a:rPr>
              <a:t>Copyright 2022 American Chemical Society</a:t>
            </a:r>
            <a:endParaRPr lang="en-GB" dirty="0">
              <a:solidFill>
                <a:srgbClr val="000000"/>
              </a:solidFill>
              <a:latin typeface="Calibri"/>
            </a:endParaRPr>
          </a:p>
        </p:txBody>
      </p:sp>
      <p:sp>
        <p:nvSpPr>
          <p:cNvPr id="8" name="Header Placeholder 7">
            <a:extLst>
              <a:ext uri="{FF2B5EF4-FFF2-40B4-BE49-F238E27FC236}">
                <a16:creationId xmlns:a16="http://schemas.microsoft.com/office/drawing/2014/main" id="{1729FFA6-22EC-1247-916B-1F70467920A9}"/>
              </a:ext>
            </a:extLst>
          </p:cNvPr>
          <p:cNvSpPr>
            <a:spLocks noGrp="1"/>
          </p:cNvSpPr>
          <p:nvPr>
            <p:ph type="hdr" sz="quarter"/>
          </p:nvPr>
        </p:nvSpPr>
        <p:spPr>
          <a:xfrm>
            <a:off x="0" y="3"/>
            <a:ext cx="2971800" cy="458788"/>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t>ENVR </a:t>
            </a:r>
            <a:r>
              <a:rPr lang="en-GB" altLang="en-US" dirty="0" err="1"/>
              <a:t>Div</a:t>
            </a:r>
            <a:r>
              <a:rPr lang="en-GB" altLang="en-US" dirty="0"/>
              <a:t>   Strategic Planning Retreat</a:t>
            </a:r>
          </a:p>
        </p:txBody>
      </p:sp>
    </p:spTree>
    <p:extLst>
      <p:ext uri="{BB962C8B-B14F-4D97-AF65-F5344CB8AC3E}">
        <p14:creationId xmlns:p14="http://schemas.microsoft.com/office/powerpoint/2010/main" val="769061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dirty="0"/>
              <a:t>Record top 3 Strengths, Weaknesses, Opportunities, Threats on this chart.</a:t>
            </a:r>
          </a:p>
          <a:p>
            <a:pPr marL="226414" indent="-226414"/>
            <a:r>
              <a:rPr lang="en-US" sz="1200" b="1" dirty="0"/>
              <a:t> </a:t>
            </a:r>
          </a:p>
          <a:p>
            <a:pPr marL="226414" indent="-226414"/>
            <a:r>
              <a:rPr lang="en-US" sz="1200" b="1" dirty="0"/>
              <a:t> </a:t>
            </a:r>
            <a:endParaRPr lang="en-US" dirty="0"/>
          </a:p>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18</a:t>
            </a:fld>
            <a:endParaRPr lang="en-US"/>
          </a:p>
        </p:txBody>
      </p:sp>
    </p:spTree>
    <p:extLst>
      <p:ext uri="{BB962C8B-B14F-4D97-AF65-F5344CB8AC3E}">
        <p14:creationId xmlns:p14="http://schemas.microsoft.com/office/powerpoint/2010/main" val="251408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1717" rtl="0">
              <a:spcBef>
                <a:spcPts val="0"/>
              </a:spcBef>
              <a:defRPr/>
            </a:pPr>
            <a:r>
              <a:rPr lang="en-US" dirty="0"/>
              <a:t>This is a model some non-profits use to think about measurement of progress toward a goal (Describe the 5 dimensions). It contains 5 factors you can consider measuring.</a:t>
            </a:r>
          </a:p>
          <a:p>
            <a:endParaRPr lang="en-US" dirty="0"/>
          </a:p>
          <a:p>
            <a:r>
              <a:rPr lang="en-US" dirty="0"/>
              <a:t>ASK:  Do we need to measure all 5”  (No.  Measure the minimum you need to…can cost more time/$ than the initiative itself.)</a:t>
            </a:r>
          </a:p>
          <a:p>
            <a:r>
              <a:rPr lang="en-US" dirty="0"/>
              <a:t>ASK:  Which is easiest? (inputs)  Which is most difficult/expensive?  (Outcomes &amp; Impacts)</a:t>
            </a:r>
          </a:p>
          <a:p>
            <a:endParaRPr lang="en-US" dirty="0"/>
          </a:p>
          <a:p>
            <a:r>
              <a:rPr lang="en-US" dirty="0"/>
              <a:t>Most common problem:  measuring activities (“busyness”) &amp; outputs (Counting the busyness”) rather than RESULTS (OUTCOMES/IMPACT)</a:t>
            </a:r>
          </a:p>
          <a:p>
            <a:endParaRPr lang="en-US" dirty="0"/>
          </a:p>
          <a:p>
            <a:r>
              <a:rPr lang="en-US" dirty="0"/>
              <a:t>Why do we want to focus on outcome measurement</a:t>
            </a:r>
          </a:p>
          <a:p>
            <a:pPr marL="862405" lvl="1" indent="-408985" defTabSz="817970">
              <a:spcBef>
                <a:spcPct val="30000"/>
              </a:spcBef>
              <a:spcAft>
                <a:spcPct val="30000"/>
              </a:spcAft>
              <a:buFont typeface="Arial"/>
              <a:buChar char="•"/>
            </a:pPr>
            <a:r>
              <a:rPr lang="en-US" dirty="0"/>
              <a:t>To understand the desired outcome of the goal </a:t>
            </a:r>
            <a:r>
              <a:rPr lang="en-US" i="1" dirty="0"/>
              <a:t>(not the steps you take to get</a:t>
            </a:r>
            <a:r>
              <a:rPr lang="en-US" dirty="0"/>
              <a:t> </a:t>
            </a:r>
            <a:r>
              <a:rPr lang="en-US" i="1" dirty="0"/>
              <a:t>there)</a:t>
            </a:r>
            <a:r>
              <a:rPr lang="en-US" dirty="0"/>
              <a:t> </a:t>
            </a:r>
          </a:p>
          <a:p>
            <a:pPr marL="862405" lvl="1" indent="-408985" defTabSz="817970">
              <a:spcBef>
                <a:spcPct val="30000"/>
              </a:spcBef>
              <a:spcAft>
                <a:spcPct val="30000"/>
              </a:spcAft>
              <a:buFont typeface="Arial"/>
              <a:buChar char="•"/>
            </a:pPr>
            <a:r>
              <a:rPr lang="en-US" dirty="0"/>
              <a:t>To evaluate the impact that the goal had on the targeted audience</a:t>
            </a:r>
          </a:p>
          <a:p>
            <a:r>
              <a:rPr lang="en-US" b="1" dirty="0"/>
              <a:t>Performance metric measures the key activities that lead to successful outcomes.</a:t>
            </a:r>
            <a:endParaRPr lang="en-US" dirty="0"/>
          </a:p>
          <a:p>
            <a:r>
              <a:rPr lang="en-US" dirty="0"/>
              <a:t>Performance metrics are analyzed on an ongoing basis to make sure your work is on track to hit the target. If you don’t reach your performance metrics, you know that you will not meet your outcome metric. Fortunately, performance metrics help you make changes to alter the ultimate outcome.</a:t>
            </a:r>
          </a:p>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19</a:t>
            </a:fld>
            <a:endParaRPr lang="en-US"/>
          </a:p>
        </p:txBody>
      </p:sp>
    </p:spTree>
    <p:extLst>
      <p:ext uri="{BB962C8B-B14F-4D97-AF65-F5344CB8AC3E}">
        <p14:creationId xmlns:p14="http://schemas.microsoft.com/office/powerpoint/2010/main" val="190882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1717" rtl="0">
              <a:spcBef>
                <a:spcPts val="0"/>
              </a:spcBef>
              <a:defRPr/>
            </a:pPr>
            <a:r>
              <a:rPr lang="en-US" dirty="0">
                <a:hlinkClick r:id="rId3"/>
              </a:rPr>
              <a:t>What gets measured gets done</a:t>
            </a:r>
            <a:r>
              <a:rPr lang="en-US" dirty="0"/>
              <a:t>, but we need to make sure the </a:t>
            </a:r>
            <a:r>
              <a:rPr lang="en-US" i="1" dirty="0"/>
              <a:t>right</a:t>
            </a:r>
            <a:r>
              <a:rPr lang="en-US" dirty="0"/>
              <a:t> work gets done.</a:t>
            </a:r>
          </a:p>
          <a:p>
            <a:endParaRPr lang="en-US" dirty="0"/>
          </a:p>
          <a:p>
            <a:r>
              <a:rPr lang="en-US" dirty="0"/>
              <a:t>Answers to these questions should produce good measures</a:t>
            </a:r>
          </a:p>
        </p:txBody>
      </p:sp>
      <p:sp>
        <p:nvSpPr>
          <p:cNvPr id="4" name="Slide Number Placeholder 3"/>
          <p:cNvSpPr>
            <a:spLocks noGrp="1"/>
          </p:cNvSpPr>
          <p:nvPr>
            <p:ph type="sldNum" sz="quarter" idx="5"/>
          </p:nvPr>
        </p:nvSpPr>
        <p:spPr/>
        <p:txBody>
          <a:bodyPr/>
          <a:lstStyle/>
          <a:p>
            <a:fld id="{E7E5E56C-B26D-224C-9443-14A0F90CAEB2}" type="slidenum">
              <a:rPr lang="en-US" smtClean="0"/>
              <a:t>20</a:t>
            </a:fld>
            <a:endParaRPr lang="en-US"/>
          </a:p>
        </p:txBody>
      </p:sp>
    </p:spTree>
    <p:extLst>
      <p:ext uri="{BB962C8B-B14F-4D97-AF65-F5344CB8AC3E}">
        <p14:creationId xmlns:p14="http://schemas.microsoft.com/office/powerpoint/2010/main" val="248585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the strategy areas for your three goals that you will use in writing your strategies for these goals.</a:t>
            </a:r>
          </a:p>
        </p:txBody>
      </p:sp>
      <p:sp>
        <p:nvSpPr>
          <p:cNvPr id="4" name="Slide Number Placeholder 3"/>
          <p:cNvSpPr>
            <a:spLocks noGrp="1"/>
          </p:cNvSpPr>
          <p:nvPr>
            <p:ph type="sldNum" sz="quarter" idx="5"/>
          </p:nvPr>
        </p:nvSpPr>
        <p:spPr/>
        <p:txBody>
          <a:bodyPr/>
          <a:lstStyle/>
          <a:p>
            <a:fld id="{D5558F7D-5500-9C4B-9F90-2CCDF3D9EB0D}" type="slidenum">
              <a:rPr lang="en-US" smtClean="0"/>
              <a:t>21</a:t>
            </a:fld>
            <a:endParaRPr lang="en-US"/>
          </a:p>
        </p:txBody>
      </p:sp>
    </p:spTree>
    <p:extLst>
      <p:ext uri="{BB962C8B-B14F-4D97-AF65-F5344CB8AC3E}">
        <p14:creationId xmlns:p14="http://schemas.microsoft.com/office/powerpoint/2010/main" val="46849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lstStyle/>
          <a:p>
            <a:r>
              <a:rPr lang="en-US" kern="1200" dirty="0">
                <a:solidFill>
                  <a:schemeClr val="tx1"/>
                </a:solidFill>
              </a:rPr>
              <a:t>S.M.A.R.T Goal/Strategies:</a:t>
            </a:r>
          </a:p>
          <a:p>
            <a:r>
              <a:rPr lang="en-US" kern="1200" dirty="0">
                <a:solidFill>
                  <a:schemeClr val="tx1"/>
                </a:solidFill>
              </a:rPr>
              <a:t>The </a:t>
            </a:r>
            <a:r>
              <a:rPr lang="en-US" i="1" kern="1200" dirty="0">
                <a:solidFill>
                  <a:schemeClr val="tx1"/>
                </a:solidFill>
              </a:rPr>
              <a:t>‘SMART’</a:t>
            </a:r>
            <a:r>
              <a:rPr lang="en-US" kern="1200" dirty="0">
                <a:solidFill>
                  <a:schemeClr val="tx1"/>
                </a:solidFill>
              </a:rPr>
              <a:t> criteria ensure that the goals you set for your project are critically analyzed. It is an established method that reduces risk and allows managers to make clearly defined and achievable goals.</a:t>
            </a:r>
          </a:p>
          <a:p>
            <a:r>
              <a:rPr lang="en-US" kern="1200" dirty="0">
                <a:solidFill>
                  <a:schemeClr val="tx1"/>
                </a:solidFill>
              </a:rPr>
              <a:t>The acronym SMART stands for [SEE GRAPHIC]</a:t>
            </a:r>
          </a:p>
          <a:p>
            <a:pPr marL="703342" lvl="2" indent="0">
              <a:spcBef>
                <a:spcPts val="145"/>
              </a:spcBef>
              <a:spcAft>
                <a:spcPts val="145"/>
              </a:spcAft>
            </a:pPr>
            <a:r>
              <a:rPr lang="en-US" altLang="en-US" b="1" dirty="0"/>
              <a:t>S</a:t>
            </a:r>
            <a:r>
              <a:rPr lang="en-US" altLang="en-US" dirty="0"/>
              <a:t>pecific:  Identifies a specific action or event; unambiguous.</a:t>
            </a:r>
          </a:p>
          <a:p>
            <a:pPr marL="703342" lvl="2" indent="0">
              <a:spcBef>
                <a:spcPts val="145"/>
              </a:spcBef>
              <a:spcAft>
                <a:spcPts val="145"/>
              </a:spcAft>
            </a:pPr>
            <a:r>
              <a:rPr lang="en-US" altLang="en-US" b="1" dirty="0"/>
              <a:t>M</a:t>
            </a:r>
            <a:r>
              <a:rPr lang="en-US" altLang="en-US" dirty="0"/>
              <a:t>easurable: Strategy/Benefits are quantifiable; specific criteria that measure progress</a:t>
            </a:r>
          </a:p>
          <a:p>
            <a:pPr marL="703342" lvl="2" indent="0">
              <a:spcBef>
                <a:spcPts val="145"/>
              </a:spcBef>
              <a:spcAft>
                <a:spcPts val="145"/>
              </a:spcAft>
            </a:pPr>
            <a:r>
              <a:rPr lang="en-US" altLang="en-US" b="1" dirty="0"/>
              <a:t>A</a:t>
            </a:r>
            <a:r>
              <a:rPr lang="en-US" altLang="en-US" b="0" dirty="0"/>
              <a:t>chievable</a:t>
            </a:r>
            <a:r>
              <a:rPr lang="en-US" altLang="en-US" dirty="0"/>
              <a:t>: Attainable with available resources.</a:t>
            </a:r>
          </a:p>
          <a:p>
            <a:pPr marL="703342" lvl="2" indent="0">
              <a:spcBef>
                <a:spcPts val="145"/>
              </a:spcBef>
              <a:spcAft>
                <a:spcPts val="145"/>
              </a:spcAft>
            </a:pPr>
            <a:r>
              <a:rPr lang="en-US" altLang="en-US" b="1" dirty="0"/>
              <a:t>R</a:t>
            </a:r>
            <a:r>
              <a:rPr lang="en-US" altLang="en-US" dirty="0"/>
              <a:t>elevant: Within reach; Aligned with </a:t>
            </a:r>
            <a:r>
              <a:rPr lang="en-US" altLang="en-US" u="sng" dirty="0"/>
              <a:t>your</a:t>
            </a:r>
            <a:r>
              <a:rPr lang="en-US" altLang="en-US" dirty="0"/>
              <a:t> mission, and with other efforts and needs.</a:t>
            </a:r>
          </a:p>
          <a:p>
            <a:pPr marL="703342" lvl="2" indent="0">
              <a:spcBef>
                <a:spcPts val="145"/>
              </a:spcBef>
              <a:spcAft>
                <a:spcPts val="145"/>
              </a:spcAft>
            </a:pPr>
            <a:r>
              <a:rPr lang="en-US" altLang="en-US" b="1" dirty="0"/>
              <a:t>T</a:t>
            </a:r>
            <a:r>
              <a:rPr lang="en-US" altLang="en-US" dirty="0"/>
              <a:t>ime-bound:  States definite time frame or timeline when it will be accomplished.:  </a:t>
            </a:r>
          </a:p>
          <a:p>
            <a:pPr marL="703342" lvl="2" indent="0">
              <a:spcBef>
                <a:spcPts val="145"/>
              </a:spcBef>
              <a:spcAft>
                <a:spcPts val="145"/>
              </a:spcAft>
            </a:pPr>
            <a:r>
              <a:rPr lang="en-US" altLang="en-US" b="1" dirty="0"/>
              <a:t>I</a:t>
            </a:r>
            <a:r>
              <a:rPr lang="en-US" altLang="en-US" dirty="0"/>
              <a:t>nclusive:</a:t>
            </a:r>
          </a:p>
          <a:p>
            <a:pPr marL="703342" lvl="2" indent="0">
              <a:spcBef>
                <a:spcPts val="145"/>
              </a:spcBef>
              <a:spcAft>
                <a:spcPts val="145"/>
              </a:spcAft>
            </a:pPr>
            <a:r>
              <a:rPr lang="en-US" altLang="en-US" b="1" dirty="0"/>
              <a:t>E</a:t>
            </a:r>
            <a:r>
              <a:rPr lang="en-US" altLang="en-US" dirty="0"/>
              <a:t>quitable:  </a:t>
            </a:r>
          </a:p>
          <a:p>
            <a:endParaRPr lang="en-US" dirty="0"/>
          </a:p>
          <a:p>
            <a:r>
              <a:rPr lang="en-US" dirty="0"/>
              <a:t>We will want to make Goal statements and strategies “SMART</a:t>
            </a:r>
          </a:p>
        </p:txBody>
      </p:sp>
      <p:sp>
        <p:nvSpPr>
          <p:cNvPr id="4" name="Slide Number Placeholder 3"/>
          <p:cNvSpPr>
            <a:spLocks noGrp="1"/>
          </p:cNvSpPr>
          <p:nvPr>
            <p:ph type="sldNum" sz="quarter" idx="5"/>
          </p:nvPr>
        </p:nvSpPr>
        <p:spPr/>
        <p:txBody>
          <a:bodyPr/>
          <a:lstStyle/>
          <a:p>
            <a:fld id="{D5558F7D-5500-9C4B-9F90-2CCDF3D9EB0D}" type="slidenum">
              <a:rPr lang="en-US" smtClean="0"/>
              <a:t>22</a:t>
            </a:fld>
            <a:endParaRPr lang="en-US"/>
          </a:p>
        </p:txBody>
      </p:sp>
    </p:spTree>
    <p:extLst>
      <p:ext uri="{BB962C8B-B14F-4D97-AF65-F5344CB8AC3E}">
        <p14:creationId xmlns:p14="http://schemas.microsoft.com/office/powerpoint/2010/main" val="972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7288" y="557213"/>
            <a:ext cx="4959350" cy="2789237"/>
          </a:xfrm>
        </p:spPr>
      </p:sp>
      <p:sp>
        <p:nvSpPr>
          <p:cNvPr id="3" name="Notes Placeholder 2"/>
          <p:cNvSpPr>
            <a:spLocks noGrp="1"/>
          </p:cNvSpPr>
          <p:nvPr>
            <p:ph type="body" idx="1"/>
          </p:nvPr>
        </p:nvSpPr>
        <p:spPr/>
        <p:txBody>
          <a:bodyPr/>
          <a:lstStyle/>
          <a:p>
            <a:r>
              <a:rPr lang="en-US" dirty="0"/>
              <a:t>YOUR PLAN</a:t>
            </a:r>
          </a:p>
          <a:p>
            <a:endParaRPr lang="en-US" dirty="0"/>
          </a:p>
          <a:p>
            <a:r>
              <a:rPr lang="en-US" dirty="0"/>
              <a:t>3 STRATEGIC Goals, each with 3 IMPLEMENTATION strategies TO START IN THE FIRST 6-12 MONTHS</a:t>
            </a:r>
          </a:p>
          <a:p>
            <a:endParaRPr lang="en-US" dirty="0"/>
          </a:p>
          <a:p>
            <a:r>
              <a:rPr lang="en-US" dirty="0"/>
              <a:t>By the end of this retreat, we’ll have something similar for your unit.</a:t>
            </a:r>
          </a:p>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2</a:t>
            </a:fld>
            <a:endParaRPr lang="en-US"/>
          </a:p>
        </p:txBody>
      </p:sp>
    </p:spTree>
    <p:extLst>
      <p:ext uri="{BB962C8B-B14F-4D97-AF65-F5344CB8AC3E}">
        <p14:creationId xmlns:p14="http://schemas.microsoft.com/office/powerpoint/2010/main" val="282338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58F7D-5500-9C4B-9F90-2CCDF3D9EB0D}" type="slidenum">
              <a:rPr lang="en-US" smtClean="0"/>
              <a:t>23</a:t>
            </a:fld>
            <a:endParaRPr lang="en-US"/>
          </a:p>
        </p:txBody>
      </p:sp>
    </p:spTree>
    <p:extLst>
      <p:ext uri="{BB962C8B-B14F-4D97-AF65-F5344CB8AC3E}">
        <p14:creationId xmlns:p14="http://schemas.microsoft.com/office/powerpoint/2010/main" val="3015947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570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58F7D-5500-9C4B-9F90-2CCDF3D9EB0D}" type="slidenum">
              <a:rPr lang="en-US" smtClean="0"/>
              <a:t>25</a:t>
            </a:fld>
            <a:endParaRPr lang="en-US"/>
          </a:p>
        </p:txBody>
      </p:sp>
    </p:spTree>
    <p:extLst>
      <p:ext uri="{BB962C8B-B14F-4D97-AF65-F5344CB8AC3E}">
        <p14:creationId xmlns:p14="http://schemas.microsoft.com/office/powerpoint/2010/main" val="405467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a:xfrm>
            <a:off x="670834" y="4636580"/>
            <a:ext cx="5982208" cy="4392549"/>
          </a:xfrm>
        </p:spPr>
        <p:txBody>
          <a:bodyPr>
            <a:normAutofit/>
          </a:bodyPr>
          <a:lstStyle/>
          <a:p>
            <a:pPr algn="l" defTabSz="492489" rtl="0">
              <a:spcBef>
                <a:spcPts val="0"/>
              </a:spcBef>
              <a:defRPr/>
            </a:pPr>
            <a:r>
              <a:rPr lang="en-US" b="1" dirty="0">
                <a:latin typeface="Arial"/>
                <a:ea typeface="Times New Roman"/>
              </a:rPr>
              <a:t>Complete this with the </a:t>
            </a:r>
            <a:r>
              <a:rPr lang="en-US" b="1">
                <a:latin typeface="Arial"/>
                <a:ea typeface="Times New Roman"/>
              </a:rPr>
              <a:t>Goal/Strategy </a:t>
            </a:r>
            <a:r>
              <a:rPr lang="en-US" b="1" dirty="0">
                <a:latin typeface="Arial"/>
                <a:ea typeface="Times New Roman"/>
              </a:rPr>
              <a:t>Champions and ID the Champion(s) for the overall Strategic Plan.  For a Committee, the Champions for the Strategic Plan should be the subcommittee chairs.</a:t>
            </a:r>
          </a:p>
          <a:p>
            <a:pPr algn="l" defTabSz="492489" rtl="0">
              <a:spcBef>
                <a:spcPts val="0"/>
              </a:spcBef>
              <a:defRPr/>
            </a:pPr>
            <a:endParaRPr lang="en-US" dirty="0"/>
          </a:p>
          <a:p>
            <a:r>
              <a:rPr lang="en-US" b="1" dirty="0">
                <a:latin typeface="Arial"/>
                <a:ea typeface="Times New Roman"/>
              </a:rPr>
              <a:t>Complete this with the Champions.  Ask the group to divide up into three groupings at separate</a:t>
            </a:r>
            <a:r>
              <a:rPr lang="en-US" b="1" baseline="0" dirty="0">
                <a:latin typeface="Arial"/>
                <a:ea typeface="Times New Roman"/>
              </a:rPr>
              <a:t> </a:t>
            </a:r>
            <a:r>
              <a:rPr lang="en-US" b="1" dirty="0">
                <a:latin typeface="Arial"/>
                <a:ea typeface="Times New Roman"/>
              </a:rPr>
              <a:t>tables,</a:t>
            </a:r>
            <a:r>
              <a:rPr lang="en-US" b="1" baseline="0" dirty="0">
                <a:latin typeface="Arial"/>
                <a:ea typeface="Times New Roman"/>
              </a:rPr>
              <a:t> with each Goal </a:t>
            </a:r>
            <a:r>
              <a:rPr lang="en-US" b="1" baseline="0">
                <a:latin typeface="Arial"/>
                <a:ea typeface="Times New Roman"/>
              </a:rPr>
              <a:t>1 strategy </a:t>
            </a:r>
            <a:r>
              <a:rPr lang="en-US" b="1" baseline="0" dirty="0">
                <a:latin typeface="Arial"/>
                <a:ea typeface="Times New Roman"/>
              </a:rPr>
              <a:t>champion at a separate table.  Allow 15 minutes to complete the Project Plans for Goal 1 strategies.</a:t>
            </a:r>
          </a:p>
          <a:p>
            <a:r>
              <a:rPr lang="en-US" b="1" dirty="0">
                <a:latin typeface="Arial"/>
                <a:ea typeface="Times New Roman"/>
              </a:rPr>
              <a:t>Return to this slide when they organize to do Goal </a:t>
            </a:r>
            <a:r>
              <a:rPr lang="en-US" b="1">
                <a:latin typeface="Arial"/>
                <a:ea typeface="Times New Roman"/>
              </a:rPr>
              <a:t>2/Strategy </a:t>
            </a:r>
            <a:r>
              <a:rPr lang="en-US" b="1" dirty="0">
                <a:latin typeface="Arial"/>
                <a:ea typeface="Times New Roman"/>
              </a:rPr>
              <a:t>combination Project Plans and </a:t>
            </a:r>
            <a:r>
              <a:rPr lang="en-US" b="1">
                <a:latin typeface="Arial"/>
                <a:ea typeface="Times New Roman"/>
              </a:rPr>
              <a:t>Goal3/Strategy </a:t>
            </a:r>
            <a:r>
              <a:rPr lang="en-US" b="1" dirty="0">
                <a:latin typeface="Arial"/>
                <a:ea typeface="Times New Roman"/>
              </a:rPr>
              <a:t>combination Project Plans.  </a:t>
            </a:r>
            <a:endParaRPr lang="en-US" dirty="0">
              <a:latin typeface="Arial"/>
              <a:ea typeface="Times New Roman"/>
            </a:endParaRPr>
          </a:p>
          <a:p>
            <a:endParaRPr lang="en-US" dirty="0"/>
          </a:p>
        </p:txBody>
      </p:sp>
      <p:sp>
        <p:nvSpPr>
          <p:cNvPr id="4" name="Header Placeholder 3"/>
          <p:cNvSpPr>
            <a:spLocks noGrp="1"/>
          </p:cNvSpPr>
          <p:nvPr>
            <p:ph type="hdr" sz="quarter" idx="10"/>
          </p:nvPr>
        </p:nvSpPr>
        <p:spPr/>
        <p:txBody>
          <a:bodyPr/>
          <a:lstStyle/>
          <a:p>
            <a:pPr>
              <a:defRPr/>
            </a:pPr>
            <a:r>
              <a:rPr lang="en-GB" dirty="0"/>
              <a:t>STL Strategic Planning Retreat</a:t>
            </a:r>
          </a:p>
        </p:txBody>
      </p:sp>
      <p:sp>
        <p:nvSpPr>
          <p:cNvPr id="6" name="Footer Placeholder 5"/>
          <p:cNvSpPr>
            <a:spLocks noGrp="1"/>
          </p:cNvSpPr>
          <p:nvPr>
            <p:ph type="ftr" sz="quarter" idx="12"/>
          </p:nvPr>
        </p:nvSpPr>
        <p:spPr/>
        <p:txBody>
          <a:bodyPr/>
          <a:lstStyle/>
          <a:p>
            <a:pPr>
              <a:defRPr/>
            </a:pPr>
            <a:r>
              <a:rPr lang="en-US" dirty="0"/>
              <a:t>Copyright 2021 American Chemical Society All Rights Reserved</a:t>
            </a:r>
            <a:endParaRPr lang="en-GB" dirty="0"/>
          </a:p>
        </p:txBody>
      </p:sp>
      <p:sp>
        <p:nvSpPr>
          <p:cNvPr id="7" name="Slide Number Placeholder 6"/>
          <p:cNvSpPr>
            <a:spLocks noGrp="1"/>
          </p:cNvSpPr>
          <p:nvPr>
            <p:ph type="sldNum" sz="quarter" idx="13"/>
          </p:nvPr>
        </p:nvSpPr>
        <p:spPr/>
        <p:txBody>
          <a:bodyPr/>
          <a:lstStyle/>
          <a:p>
            <a:pPr>
              <a:defRPr/>
            </a:pPr>
            <a:fld id="{F6143C18-53B3-468C-BE1E-9B18B6AA5A52}" type="slidenum">
              <a:rPr lang="en-GB" smtClean="0"/>
              <a:pPr>
                <a:defRPr/>
              </a:pPr>
              <a:t>27</a:t>
            </a:fld>
            <a:endParaRPr lang="en-GB" dirty="0"/>
          </a:p>
        </p:txBody>
      </p:sp>
    </p:spTree>
    <p:extLst>
      <p:ext uri="{BB962C8B-B14F-4D97-AF65-F5344CB8AC3E}">
        <p14:creationId xmlns:p14="http://schemas.microsoft.com/office/powerpoint/2010/main" val="1129363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b="1" dirty="0">
                <a:latin typeface="Arial"/>
                <a:ea typeface="Times New Roman"/>
              </a:rPr>
              <a:t>Notes – </a:t>
            </a:r>
            <a:endParaRPr lang="en-US" sz="1100" dirty="0">
              <a:latin typeface="Arial"/>
              <a:ea typeface="Times New Roman"/>
            </a:endParaRPr>
          </a:p>
          <a:p>
            <a:endParaRPr lang="en-US" dirty="0"/>
          </a:p>
        </p:txBody>
      </p:sp>
      <p:sp>
        <p:nvSpPr>
          <p:cNvPr id="4" name="Header Placeholder 3"/>
          <p:cNvSpPr>
            <a:spLocks noGrp="1"/>
          </p:cNvSpPr>
          <p:nvPr>
            <p:ph type="hdr" sz="quarter" idx="10"/>
          </p:nvPr>
        </p:nvSpPr>
        <p:spPr/>
        <p:txBody>
          <a:bodyPr/>
          <a:lstStyle/>
          <a:p>
            <a:r>
              <a:rPr lang="en-US" dirty="0"/>
              <a:t>BIOL  Strategic Planning Retreat</a:t>
            </a:r>
          </a:p>
        </p:txBody>
      </p:sp>
      <p:sp>
        <p:nvSpPr>
          <p:cNvPr id="6" name="Footer Placeholder 5"/>
          <p:cNvSpPr>
            <a:spLocks noGrp="1"/>
          </p:cNvSpPr>
          <p:nvPr>
            <p:ph type="ftr" sz="quarter" idx="12"/>
          </p:nvPr>
        </p:nvSpPr>
        <p:spPr/>
        <p:txBody>
          <a:bodyPr/>
          <a:lstStyle/>
          <a:p>
            <a:r>
              <a:rPr lang="en-US" dirty="0"/>
              <a:t>Copyright 2019 American Chemical Society All Rights Reserved</a:t>
            </a:r>
          </a:p>
        </p:txBody>
      </p:sp>
      <p:sp>
        <p:nvSpPr>
          <p:cNvPr id="7" name="Slide Number Placeholder 6"/>
          <p:cNvSpPr>
            <a:spLocks noGrp="1"/>
          </p:cNvSpPr>
          <p:nvPr>
            <p:ph type="sldNum" sz="quarter" idx="13"/>
          </p:nvPr>
        </p:nvSpPr>
        <p:spPr/>
        <p:txBody>
          <a:bodyPr/>
          <a:lstStyle/>
          <a:p>
            <a:fld id="{8CF41724-1F2E-C945-ACD4-AF0F0316D0F7}" type="slidenum">
              <a:rPr lang="en-US" smtClean="0"/>
              <a:pPr/>
              <a:t>30</a:t>
            </a:fld>
            <a:endParaRPr lang="en-US"/>
          </a:p>
        </p:txBody>
      </p:sp>
    </p:spTree>
    <p:extLst>
      <p:ext uri="{BB962C8B-B14F-4D97-AF65-F5344CB8AC3E}">
        <p14:creationId xmlns:p14="http://schemas.microsoft.com/office/powerpoint/2010/main" val="2664861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5650"/>
            <a:ext cx="6719887" cy="3779838"/>
          </a:xfrm>
        </p:spPr>
      </p:sp>
      <p:sp>
        <p:nvSpPr>
          <p:cNvPr id="3" name="Notes Placeholder 2"/>
          <p:cNvSpPr>
            <a:spLocks noGrp="1"/>
          </p:cNvSpPr>
          <p:nvPr>
            <p:ph type="body" idx="1"/>
          </p:nvPr>
        </p:nvSpPr>
        <p:spPr/>
        <p:txBody>
          <a:bodyPr/>
          <a:lstStyle/>
          <a:p>
            <a:r>
              <a:rPr lang="en-US" dirty="0"/>
              <a:t>Notes:</a:t>
            </a:r>
          </a:p>
        </p:txBody>
      </p:sp>
      <p:sp>
        <p:nvSpPr>
          <p:cNvPr id="6" name="Footer Placeholder 5"/>
          <p:cNvSpPr>
            <a:spLocks noGrp="1"/>
          </p:cNvSpPr>
          <p:nvPr>
            <p:ph type="ftr" sz="quarter" idx="12"/>
          </p:nvPr>
        </p:nvSpPr>
        <p:spPr/>
        <p:txBody>
          <a:bodyPr/>
          <a:lstStyle/>
          <a:p>
            <a:r>
              <a:rPr lang="en-US" dirty="0"/>
              <a:t>Copyright 2021 American Chemical Society All Rights Reserved</a:t>
            </a:r>
          </a:p>
        </p:txBody>
      </p:sp>
      <p:sp>
        <p:nvSpPr>
          <p:cNvPr id="7" name="Slide Number Placeholder 6"/>
          <p:cNvSpPr>
            <a:spLocks noGrp="1"/>
          </p:cNvSpPr>
          <p:nvPr>
            <p:ph type="sldNum" sz="quarter" idx="13"/>
          </p:nvPr>
        </p:nvSpPr>
        <p:spPr/>
        <p:txBody>
          <a:bodyPr/>
          <a:lstStyle/>
          <a:p>
            <a:fld id="{8CF41724-1F2E-C945-ACD4-AF0F0316D0F7}" type="slidenum">
              <a:rPr lang="en-US" smtClean="0"/>
              <a:t>32</a:t>
            </a:fld>
            <a:endParaRPr lang="en-US"/>
          </a:p>
        </p:txBody>
      </p:sp>
      <p:sp>
        <p:nvSpPr>
          <p:cNvPr id="8" name="Header Placeholder 3"/>
          <p:cNvSpPr>
            <a:spLocks noGrp="1"/>
          </p:cNvSpPr>
          <p:nvPr>
            <p:ph type="hdr" sz="quarter"/>
          </p:nvPr>
        </p:nvSpPr>
        <p:spPr>
          <a:xfrm>
            <a:off x="2" y="5"/>
            <a:ext cx="3606665" cy="529266"/>
          </a:xfrm>
        </p:spPr>
        <p:txBody>
          <a:bodyPr/>
          <a:lstStyle/>
          <a:p>
            <a:pPr>
              <a:defRPr/>
            </a:pPr>
            <a:r>
              <a:rPr lang="en-GB" dirty="0"/>
              <a:t>PROF  Strategic Planning Retreat</a:t>
            </a:r>
          </a:p>
        </p:txBody>
      </p:sp>
    </p:spTree>
    <p:extLst>
      <p:ext uri="{BB962C8B-B14F-4D97-AF65-F5344CB8AC3E}">
        <p14:creationId xmlns:p14="http://schemas.microsoft.com/office/powerpoint/2010/main" val="126508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E5E56C-B26D-224C-9443-14A0F90CAEB2}" type="slidenum">
              <a:rPr lang="en-US" smtClean="0"/>
              <a:t>33</a:t>
            </a:fld>
            <a:endParaRPr lang="en-US"/>
          </a:p>
        </p:txBody>
      </p:sp>
    </p:spTree>
    <p:extLst>
      <p:ext uri="{BB962C8B-B14F-4D97-AF65-F5344CB8AC3E}">
        <p14:creationId xmlns:p14="http://schemas.microsoft.com/office/powerpoint/2010/main" val="3726933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58F7D-5500-9C4B-9F90-2CCDF3D9EB0D}" type="slidenum">
              <a:rPr lang="en-US" smtClean="0"/>
              <a:t>34</a:t>
            </a:fld>
            <a:endParaRPr lang="en-US"/>
          </a:p>
        </p:txBody>
      </p:sp>
    </p:spTree>
    <p:extLst>
      <p:ext uri="{BB962C8B-B14F-4D97-AF65-F5344CB8AC3E}">
        <p14:creationId xmlns:p14="http://schemas.microsoft.com/office/powerpoint/2010/main" val="2021608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by noon</a:t>
            </a:r>
          </a:p>
        </p:txBody>
      </p:sp>
      <p:sp>
        <p:nvSpPr>
          <p:cNvPr id="4" name="Slide Number Placeholder 3"/>
          <p:cNvSpPr>
            <a:spLocks noGrp="1"/>
          </p:cNvSpPr>
          <p:nvPr>
            <p:ph type="sldNum" sz="quarter" idx="5"/>
          </p:nvPr>
        </p:nvSpPr>
        <p:spPr/>
        <p:txBody>
          <a:bodyPr/>
          <a:lstStyle/>
          <a:p>
            <a:fld id="{E7E5E56C-B26D-224C-9443-14A0F90CAEB2}" type="slidenum">
              <a:rPr lang="en-US" smtClean="0"/>
              <a:t>35</a:t>
            </a:fld>
            <a:endParaRPr lang="en-US"/>
          </a:p>
        </p:txBody>
      </p:sp>
    </p:spTree>
    <p:extLst>
      <p:ext uri="{BB962C8B-B14F-4D97-AF65-F5344CB8AC3E}">
        <p14:creationId xmlns:p14="http://schemas.microsoft.com/office/powerpoint/2010/main" val="108343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4175125" cy="2347913"/>
          </a:xfrm>
        </p:spPr>
      </p:sp>
      <p:sp>
        <p:nvSpPr>
          <p:cNvPr id="3" name="Notes Placeholder 2"/>
          <p:cNvSpPr>
            <a:spLocks noGrp="1"/>
          </p:cNvSpPr>
          <p:nvPr>
            <p:ph type="body" idx="1"/>
          </p:nvPr>
        </p:nvSpPr>
        <p:spPr/>
        <p:txBody>
          <a:bodyPr/>
          <a:lstStyle/>
          <a:p>
            <a:r>
              <a:rPr lang="en-US" dirty="0"/>
              <a:t>Blank Dashboard for Unit if using.</a:t>
            </a:r>
          </a:p>
        </p:txBody>
      </p:sp>
      <p:sp>
        <p:nvSpPr>
          <p:cNvPr id="4" name="Slide Number Placeholder 3"/>
          <p:cNvSpPr>
            <a:spLocks noGrp="1"/>
          </p:cNvSpPr>
          <p:nvPr>
            <p:ph type="sldNum" sz="quarter" idx="5"/>
          </p:nvPr>
        </p:nvSpPr>
        <p:spPr/>
        <p:txBody>
          <a:bodyPr/>
          <a:lstStyle/>
          <a:p>
            <a:fld id="{D5558F7D-5500-9C4B-9F90-2CCDF3D9EB0D}" type="slidenum">
              <a:rPr lang="en-US" smtClean="0"/>
              <a:t>3</a:t>
            </a:fld>
            <a:endParaRPr lang="en-US"/>
          </a:p>
        </p:txBody>
      </p:sp>
    </p:spTree>
    <p:extLst>
      <p:ext uri="{BB962C8B-B14F-4D97-AF65-F5344CB8AC3E}">
        <p14:creationId xmlns:p14="http://schemas.microsoft.com/office/powerpoint/2010/main" val="76745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30213"/>
            <a:ext cx="3441700" cy="1936750"/>
          </a:xfrm>
        </p:spPr>
      </p:sp>
      <p:sp>
        <p:nvSpPr>
          <p:cNvPr id="3" name="Notes Placeholder 2"/>
          <p:cNvSpPr>
            <a:spLocks noGrp="1"/>
          </p:cNvSpPr>
          <p:nvPr>
            <p:ph type="body" idx="1"/>
          </p:nvPr>
        </p:nvSpPr>
        <p:spPr/>
        <p:txBody>
          <a:bodyPr/>
          <a:lstStyle/>
          <a:p>
            <a:r>
              <a:rPr lang="en-US" b="1" dirty="0"/>
              <a:t>11:05 – 11:15</a:t>
            </a:r>
          </a:p>
          <a:p>
            <a:r>
              <a:rPr lang="en-US" b="1" dirty="0"/>
              <a:t>Intros and Expectations</a:t>
            </a:r>
          </a:p>
          <a:p>
            <a:endParaRPr lang="en-US" b="1" dirty="0"/>
          </a:p>
          <a:p>
            <a:endParaRPr lang="en-US" b="1" dirty="0"/>
          </a:p>
        </p:txBody>
      </p:sp>
      <p:sp>
        <p:nvSpPr>
          <p:cNvPr id="4" name="Slide Number Placeholder 3"/>
          <p:cNvSpPr>
            <a:spLocks noGrp="1"/>
          </p:cNvSpPr>
          <p:nvPr>
            <p:ph type="sldNum" sz="quarter" idx="5"/>
          </p:nvPr>
        </p:nvSpPr>
        <p:spPr/>
        <p:txBody>
          <a:bodyPr/>
          <a:lstStyle/>
          <a:p>
            <a:fld id="{D5558F7D-5500-9C4B-9F90-2CCDF3D9EB0D}" type="slidenum">
              <a:rPr lang="en-US" smtClean="0"/>
              <a:t>4</a:t>
            </a:fld>
            <a:endParaRPr lang="en-US"/>
          </a:p>
        </p:txBody>
      </p:sp>
    </p:spTree>
    <p:extLst>
      <p:ext uri="{BB962C8B-B14F-4D97-AF65-F5344CB8AC3E}">
        <p14:creationId xmlns:p14="http://schemas.microsoft.com/office/powerpoint/2010/main" val="275962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 things moving—we’ll use a parking lot, to park conversations, topics that you can revisit after the retreat.</a:t>
            </a:r>
          </a:p>
        </p:txBody>
      </p:sp>
      <p:sp>
        <p:nvSpPr>
          <p:cNvPr id="4" name="Slide Number Placeholder 3"/>
          <p:cNvSpPr>
            <a:spLocks noGrp="1"/>
          </p:cNvSpPr>
          <p:nvPr>
            <p:ph type="sldNum" sz="quarter" idx="5"/>
          </p:nvPr>
        </p:nvSpPr>
        <p:spPr/>
        <p:txBody>
          <a:bodyPr/>
          <a:lstStyle/>
          <a:p>
            <a:fld id="{E7E5E56C-B26D-224C-9443-14A0F90CAEB2}" type="slidenum">
              <a:rPr lang="en-US" smtClean="0"/>
              <a:t>5</a:t>
            </a:fld>
            <a:endParaRPr lang="en-US" dirty="0"/>
          </a:p>
        </p:txBody>
      </p:sp>
    </p:spTree>
    <p:extLst>
      <p:ext uri="{BB962C8B-B14F-4D97-AF65-F5344CB8AC3E}">
        <p14:creationId xmlns:p14="http://schemas.microsoft.com/office/powerpoint/2010/main" val="293680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386"/>
              </a:spcBef>
              <a:defRPr/>
            </a:pPr>
            <a:r>
              <a:rPr lang="en-US" dirty="0"/>
              <a:t>This shows the critical components of the retreat, and the order in which we’ll develop your strategic plan.</a:t>
            </a:r>
          </a:p>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6</a:t>
            </a:fld>
            <a:endParaRPr lang="en-US"/>
          </a:p>
        </p:txBody>
      </p:sp>
    </p:spTree>
    <p:extLst>
      <p:ext uri="{BB962C8B-B14F-4D97-AF65-F5344CB8AC3E}">
        <p14:creationId xmlns:p14="http://schemas.microsoft.com/office/powerpoint/2010/main" val="215297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881390" rtl="0">
              <a:spcBef>
                <a:spcPts val="386"/>
              </a:spcBef>
              <a:defRPr/>
            </a:pPr>
            <a:r>
              <a:rPr lang="en-US" dirty="0"/>
              <a:t>In the pre</a:t>
            </a:r>
            <a:r>
              <a:rPr lang="en-US" baseline="0" dirty="0"/>
              <a:t> work you were asked “What are the biggest successes with your current SP?” (to list what you believed went especially well in working with the previous plan).  Those responses can be found in Appendix F and have been categorized here. Are there any others that you have thought about and should be captured? [If so, capture these in real time.]</a:t>
            </a:r>
            <a:endParaRPr lang="en-US" dirty="0"/>
          </a:p>
          <a:p>
            <a:endParaRPr lang="en-US" dirty="0"/>
          </a:p>
        </p:txBody>
      </p:sp>
      <p:sp>
        <p:nvSpPr>
          <p:cNvPr id="4" name="Slide Number Placeholder 3"/>
          <p:cNvSpPr>
            <a:spLocks noGrp="1"/>
          </p:cNvSpPr>
          <p:nvPr>
            <p:ph type="sldNum" sz="quarter" idx="5"/>
          </p:nvPr>
        </p:nvSpPr>
        <p:spPr/>
        <p:txBody>
          <a:bodyPr/>
          <a:lstStyle/>
          <a:p>
            <a:pPr defTabSz="881390">
              <a:defRPr/>
            </a:pPr>
            <a:fld id="{D5558F7D-5500-9C4B-9F90-2CCDF3D9EB0D}" type="slidenum">
              <a:rPr lang="en-US">
                <a:latin typeface="Arial"/>
                <a:cs typeface="Arial"/>
              </a:rPr>
              <a:pPr defTabSz="881390">
                <a:defRPr/>
              </a:pPr>
              <a:t>8</a:t>
            </a:fld>
            <a:endParaRPr lang="en-US">
              <a:latin typeface="Arial"/>
              <a:cs typeface="Arial"/>
            </a:endParaRPr>
          </a:p>
        </p:txBody>
      </p:sp>
    </p:spTree>
    <p:extLst>
      <p:ext uri="{BB962C8B-B14F-4D97-AF65-F5344CB8AC3E}">
        <p14:creationId xmlns:p14="http://schemas.microsoft.com/office/powerpoint/2010/main" val="51607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10</a:t>
            </a:fld>
            <a:endParaRPr lang="en-US"/>
          </a:p>
        </p:txBody>
      </p:sp>
    </p:spTree>
    <p:extLst>
      <p:ext uri="{BB962C8B-B14F-4D97-AF65-F5344CB8AC3E}">
        <p14:creationId xmlns:p14="http://schemas.microsoft.com/office/powerpoint/2010/main" val="248563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01816">
              <a:defRPr/>
            </a:pPr>
            <a:r>
              <a:rPr lang="en-US" sz="1300" dirty="0">
                <a:ea typeface="Times New Roman"/>
              </a:rPr>
              <a:t>This gives the primary stakeholders from Pre-Work. The results  of your stakeholder analysis are found in Appendix xx of the PG.   </a:t>
            </a:r>
          </a:p>
          <a:p>
            <a:pPr defTabSz="501816">
              <a:defRPr/>
            </a:pPr>
            <a:r>
              <a:rPr lang="en-US" sz="1300" dirty="0">
                <a:ea typeface="Times New Roman"/>
              </a:rPr>
              <a:t>We will discuss these in terms of the Stakeholder Mapping and determine whether each status is realistic. </a:t>
            </a:r>
            <a:endParaRPr lang="en-US" sz="1100" dirty="0">
              <a:ea typeface="Times New Roman"/>
            </a:endParaRPr>
          </a:p>
          <a:p>
            <a:endParaRPr lang="en-US" dirty="0"/>
          </a:p>
        </p:txBody>
      </p:sp>
      <p:sp>
        <p:nvSpPr>
          <p:cNvPr id="4" name="Slide Number Placeholder 3"/>
          <p:cNvSpPr>
            <a:spLocks noGrp="1"/>
          </p:cNvSpPr>
          <p:nvPr>
            <p:ph type="sldNum" sz="quarter" idx="5"/>
          </p:nvPr>
        </p:nvSpPr>
        <p:spPr/>
        <p:txBody>
          <a:bodyPr/>
          <a:lstStyle/>
          <a:p>
            <a:fld id="{D5558F7D-5500-9C4B-9F90-2CCDF3D9EB0D}" type="slidenum">
              <a:rPr lang="en-US" smtClean="0"/>
              <a:t>12</a:t>
            </a:fld>
            <a:endParaRPr lang="en-US"/>
          </a:p>
        </p:txBody>
      </p:sp>
    </p:spTree>
    <p:extLst>
      <p:ext uri="{BB962C8B-B14F-4D97-AF65-F5344CB8AC3E}">
        <p14:creationId xmlns:p14="http://schemas.microsoft.com/office/powerpoint/2010/main" val="1979424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5" name="Rectangle 3"/>
          <p:cNvSpPr/>
          <p:nvPr/>
        </p:nvSpPr>
        <p:spPr>
          <a:xfrm>
            <a:off x="0" y="1143000"/>
            <a:ext cx="6986588" cy="4019550"/>
          </a:xfrm>
          <a:prstGeom prst="rect">
            <a:avLst/>
          </a:prstGeom>
          <a:solidFill>
            <a:srgbClr val="0039A6"/>
          </a:solidFill>
          <a:ln w="12700">
            <a:miter lim="400000"/>
          </a:ln>
        </p:spPr>
        <p:txBody>
          <a:bodyPr lIns="45719" rIns="45719" anchor="ctr"/>
          <a:lstStyle/>
          <a:p>
            <a:endParaRPr/>
          </a:p>
        </p:txBody>
      </p:sp>
      <p:sp>
        <p:nvSpPr>
          <p:cNvPr id="16" name="Rectangle 8"/>
          <p:cNvSpPr/>
          <p:nvPr/>
        </p:nvSpPr>
        <p:spPr>
          <a:xfrm>
            <a:off x="0" y="0"/>
            <a:ext cx="6986588" cy="1169988"/>
          </a:xfrm>
          <a:prstGeom prst="rect">
            <a:avLst/>
          </a:prstGeom>
          <a:solidFill>
            <a:srgbClr val="FDC82F"/>
          </a:solidFill>
          <a:ln w="12700">
            <a:miter lim="400000"/>
          </a:ln>
        </p:spPr>
        <p:txBody>
          <a:bodyPr lIns="45719" rIns="45719" anchor="ctr"/>
          <a:lstStyle/>
          <a:p>
            <a:endParaRPr/>
          </a:p>
        </p:txBody>
      </p:sp>
      <p:sp>
        <p:nvSpPr>
          <p:cNvPr id="17" name="Line 9"/>
          <p:cNvSpPr/>
          <p:nvPr/>
        </p:nvSpPr>
        <p:spPr>
          <a:xfrm flipV="1">
            <a:off x="358774" y="0"/>
            <a:ext cx="2" cy="5143500"/>
          </a:xfrm>
          <a:prstGeom prst="line">
            <a:avLst/>
          </a:prstGeom>
          <a:ln>
            <a:solidFill>
              <a:schemeClr val="accent3">
                <a:lumOff val="44000"/>
              </a:schemeClr>
            </a:solidFill>
          </a:ln>
        </p:spPr>
        <p:txBody>
          <a:bodyPr lIns="45719" rIns="45719"/>
          <a:lstStyle/>
          <a:p>
            <a:endParaRPr/>
          </a:p>
        </p:txBody>
      </p:sp>
      <p:pic>
        <p:nvPicPr>
          <p:cNvPr id="18"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5188" y="914400"/>
            <a:ext cx="1693863" cy="534988"/>
          </a:xfrm>
          <a:prstGeom prst="rect">
            <a:avLst/>
          </a:prstGeom>
          <a:ln w="12700">
            <a:miter lim="400000"/>
          </a:ln>
        </p:spPr>
      </p:pic>
      <p:sp>
        <p:nvSpPr>
          <p:cNvPr id="19" name="Title Text"/>
          <p:cNvSpPr txBox="1">
            <a:spLocks noGrp="1"/>
          </p:cNvSpPr>
          <p:nvPr>
            <p:ph type="title"/>
          </p:nvPr>
        </p:nvSpPr>
        <p:spPr>
          <a:xfrm>
            <a:off x="804672" y="1977629"/>
            <a:ext cx="5329238" cy="1913335"/>
          </a:xfrm>
          <a:prstGeom prst="rect">
            <a:avLst/>
          </a:prstGeom>
        </p:spPr>
        <p:txBody>
          <a:bodyPr>
            <a:normAutofit/>
          </a:bodyPr>
          <a:lstStyle>
            <a:lvl1pPr>
              <a:defRPr sz="3200" b="0">
                <a:solidFill>
                  <a:schemeClr val="accent3">
                    <a:lumOff val="44000"/>
                  </a:schemeClr>
                </a:solidFill>
              </a:defRPr>
            </a:lvl1pPr>
          </a:lstStyle>
          <a:p>
            <a:r>
              <a:rPr lang="en-US"/>
              <a:t>Click to edit Master title style</a:t>
            </a:r>
            <a:endParaRPr/>
          </a:p>
        </p:txBody>
      </p:sp>
      <p:sp>
        <p:nvSpPr>
          <p:cNvPr id="20" name="Body Level One…"/>
          <p:cNvSpPr txBox="1">
            <a:spLocks noGrp="1"/>
          </p:cNvSpPr>
          <p:nvPr>
            <p:ph type="body" sz="quarter" idx="1"/>
          </p:nvPr>
        </p:nvSpPr>
        <p:spPr>
          <a:xfrm>
            <a:off x="827088" y="4105275"/>
            <a:ext cx="5329239" cy="681038"/>
          </a:xfrm>
          <a:prstGeom prst="rect">
            <a:avLst/>
          </a:prstGeom>
        </p:spPr>
        <p:txBody>
          <a:bodyPr>
            <a:normAutofit/>
          </a:bodyPr>
          <a:lstStyle>
            <a:lvl1pPr marL="0" indent="0">
              <a:spcBef>
                <a:spcPts val="500"/>
              </a:spcBef>
              <a:buSzTx/>
              <a:buNone/>
              <a:defRPr sz="1200">
                <a:solidFill>
                  <a:schemeClr val="accent3">
                    <a:lumOff val="44000"/>
                  </a:schemeClr>
                </a:solidFill>
              </a:defRPr>
            </a:lvl1pPr>
            <a:lvl2pPr marL="671512" indent="-214312">
              <a:spcBef>
                <a:spcPts val="500"/>
              </a:spcBef>
              <a:defRPr sz="1200">
                <a:solidFill>
                  <a:schemeClr val="accent3">
                    <a:lumOff val="44000"/>
                  </a:schemeClr>
                </a:solidFill>
              </a:defRPr>
            </a:lvl2pPr>
            <a:lvl3pPr marL="1110342" indent="-195942">
              <a:spcBef>
                <a:spcPts val="500"/>
              </a:spcBef>
              <a:defRPr sz="1200">
                <a:solidFill>
                  <a:schemeClr val="accent3">
                    <a:lumOff val="44000"/>
                  </a:schemeClr>
                </a:solidFill>
              </a:defRPr>
            </a:lvl3pPr>
            <a:lvl4pPr marL="1600200" indent="-228600">
              <a:spcBef>
                <a:spcPts val="500"/>
              </a:spcBef>
              <a:defRPr sz="1200">
                <a:solidFill>
                  <a:schemeClr val="accent3">
                    <a:lumOff val="44000"/>
                  </a:schemeClr>
                </a:solidFill>
              </a:defRPr>
            </a:lvl4pPr>
            <a:lvl5pPr marL="2103120" indent="-274320">
              <a:spcBef>
                <a:spcPts val="500"/>
              </a:spcBef>
              <a:defRPr sz="12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1"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243" name="Rectangle 11"/>
          <p:cNvSpPr/>
          <p:nvPr/>
        </p:nvSpPr>
        <p:spPr>
          <a:xfrm>
            <a:off x="0" y="1060450"/>
            <a:ext cx="9144000" cy="4083050"/>
          </a:xfrm>
          <a:prstGeom prst="rect">
            <a:avLst/>
          </a:prstGeom>
          <a:solidFill>
            <a:srgbClr val="0039A6"/>
          </a:solidFill>
          <a:ln w="12700">
            <a:miter lim="400000"/>
          </a:ln>
        </p:spPr>
        <p:txBody>
          <a:bodyPr lIns="45719" rIns="45719" anchor="ctr"/>
          <a:lstStyle/>
          <a:p>
            <a:endParaRPr/>
          </a:p>
        </p:txBody>
      </p:sp>
      <p:sp>
        <p:nvSpPr>
          <p:cNvPr id="244" name="Rectangle 13"/>
          <p:cNvSpPr/>
          <p:nvPr/>
        </p:nvSpPr>
        <p:spPr>
          <a:xfrm flipV="1">
            <a:off x="0" y="1022350"/>
            <a:ext cx="9144000" cy="107950"/>
          </a:xfrm>
          <a:prstGeom prst="rect">
            <a:avLst/>
          </a:prstGeom>
          <a:solidFill>
            <a:srgbClr val="FDC82F"/>
          </a:solidFill>
          <a:ln w="12700">
            <a:miter lim="400000"/>
          </a:ln>
        </p:spPr>
        <p:txBody>
          <a:bodyPr lIns="45719" rIns="45719" anchor="ctr"/>
          <a:lstStyle/>
          <a:p>
            <a:endParaRPr/>
          </a:p>
        </p:txBody>
      </p:sp>
      <p:sp>
        <p:nvSpPr>
          <p:cNvPr id="245" name="Line 14"/>
          <p:cNvSpPr/>
          <p:nvPr/>
        </p:nvSpPr>
        <p:spPr>
          <a:xfrm>
            <a:off x="466725" y="4786312"/>
            <a:ext cx="8229600" cy="1"/>
          </a:xfrm>
          <a:prstGeom prst="line">
            <a:avLst/>
          </a:prstGeom>
          <a:ln>
            <a:solidFill>
              <a:schemeClr val="accent3">
                <a:lumOff val="44000"/>
              </a:schemeClr>
            </a:solidFill>
          </a:ln>
        </p:spPr>
        <p:txBody>
          <a:bodyPr lIns="45719" rIns="45719"/>
          <a:lstStyle/>
          <a:p>
            <a:endParaRPr/>
          </a:p>
        </p:txBody>
      </p:sp>
      <p:pic>
        <p:nvPicPr>
          <p:cNvPr id="246"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247" name="Title Text"/>
          <p:cNvSpPr txBox="1">
            <a:spLocks noGrp="1"/>
          </p:cNvSpPr>
          <p:nvPr>
            <p:ph type="title"/>
          </p:nvPr>
        </p:nvSpPr>
        <p:spPr>
          <a:xfrm>
            <a:off x="468312" y="239713"/>
            <a:ext cx="5975351" cy="708026"/>
          </a:xfrm>
          <a:prstGeom prst="rect">
            <a:avLst/>
          </a:prstGeom>
        </p:spPr>
        <p:txBody>
          <a:bodyPr>
            <a:normAutofit/>
          </a:bodyPr>
          <a:lstStyle/>
          <a:p>
            <a:r>
              <a:rPr lang="en-US"/>
              <a:t>Click to edit Master title style</a:t>
            </a:r>
            <a:endParaRPr/>
          </a:p>
        </p:txBody>
      </p:sp>
      <p:sp>
        <p:nvSpPr>
          <p:cNvPr id="248" name="Body Level One…"/>
          <p:cNvSpPr txBox="1">
            <a:spLocks noGrp="1"/>
          </p:cNvSpPr>
          <p:nvPr>
            <p:ph type="body" idx="1"/>
          </p:nvPr>
        </p:nvSpPr>
        <p:spPr>
          <a:xfrm>
            <a:off x="457200" y="1330325"/>
            <a:ext cx="8229600" cy="3263900"/>
          </a:xfrm>
          <a:prstGeom prst="rect">
            <a:avLst/>
          </a:prstGeom>
        </p:spPr>
        <p:txBody>
          <a:bodyPr>
            <a:normAutofit/>
          </a:bodyPr>
          <a:lstStyle>
            <a:lvl1pPr>
              <a:spcBef>
                <a:spcPts val="400"/>
              </a:spcBef>
              <a:defRPr>
                <a:solidFill>
                  <a:schemeClr val="accent3">
                    <a:lumOff val="44000"/>
                  </a:schemeClr>
                </a:solidFill>
              </a:defRPr>
            </a:lvl1pPr>
            <a:lvl2pPr>
              <a:spcBef>
                <a:spcPts val="400"/>
              </a:spcBef>
              <a:defRPr>
                <a:solidFill>
                  <a:schemeClr val="accent3">
                    <a:lumOff val="44000"/>
                  </a:schemeClr>
                </a:solidFill>
              </a:defRPr>
            </a:lvl2pPr>
            <a:lvl3pPr>
              <a:spcBef>
                <a:spcPts val="400"/>
              </a:spcBef>
              <a:defRPr>
                <a:solidFill>
                  <a:schemeClr val="accent3">
                    <a:lumOff val="44000"/>
                  </a:schemeClr>
                </a:solidFill>
              </a:defRPr>
            </a:lvl3pPr>
            <a:lvl4pPr>
              <a:spcBef>
                <a:spcPts val="400"/>
              </a:spcBef>
              <a:defRPr>
                <a:solidFill>
                  <a:schemeClr val="accent3">
                    <a:lumOff val="44000"/>
                  </a:schemeClr>
                </a:solidFill>
              </a:defRPr>
            </a:lvl4pPr>
            <a:lvl5pPr>
              <a:spcBef>
                <a:spcPts val="400"/>
              </a:spcBef>
              <a:defRPr>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9" name="Slide Number"/>
          <p:cNvSpPr txBox="1">
            <a:spLocks noGrp="1"/>
          </p:cNvSpPr>
          <p:nvPr>
            <p:ph type="sldNum" sz="quarter" idx="2"/>
          </p:nvPr>
        </p:nvSpPr>
        <p:spPr>
          <a:xfrm>
            <a:off x="8555038" y="4848225"/>
            <a:ext cx="127001" cy="127000"/>
          </a:xfrm>
          <a:prstGeom prst="rect">
            <a:avLst/>
          </a:prstGeom>
        </p:spPr>
        <p:txBody>
          <a:bodyPr/>
          <a:lstStyle>
            <a:lvl1pPr>
              <a:defRPr>
                <a:solidFill>
                  <a:schemeClr val="accent3">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56" name="Rectangle 11"/>
          <p:cNvSpPr/>
          <p:nvPr/>
        </p:nvSpPr>
        <p:spPr>
          <a:xfrm>
            <a:off x="0" y="1060450"/>
            <a:ext cx="9144000" cy="4083050"/>
          </a:xfrm>
          <a:prstGeom prst="rect">
            <a:avLst/>
          </a:prstGeom>
          <a:solidFill>
            <a:srgbClr val="0039A6"/>
          </a:solidFill>
          <a:ln w="12700">
            <a:miter lim="400000"/>
          </a:ln>
        </p:spPr>
        <p:txBody>
          <a:bodyPr lIns="45719" rIns="45719" anchor="ctr"/>
          <a:lstStyle/>
          <a:p>
            <a:endParaRPr/>
          </a:p>
        </p:txBody>
      </p:sp>
      <p:sp>
        <p:nvSpPr>
          <p:cNvPr id="257" name="Rectangle 13"/>
          <p:cNvSpPr/>
          <p:nvPr/>
        </p:nvSpPr>
        <p:spPr>
          <a:xfrm flipV="1">
            <a:off x="0" y="1022350"/>
            <a:ext cx="9144000" cy="107950"/>
          </a:xfrm>
          <a:prstGeom prst="rect">
            <a:avLst/>
          </a:prstGeom>
          <a:solidFill>
            <a:srgbClr val="FDC82F"/>
          </a:solidFill>
          <a:ln w="12700">
            <a:miter lim="400000"/>
          </a:ln>
        </p:spPr>
        <p:txBody>
          <a:bodyPr lIns="45719" rIns="45719" anchor="ctr"/>
          <a:lstStyle/>
          <a:p>
            <a:endParaRPr/>
          </a:p>
        </p:txBody>
      </p:sp>
      <p:sp>
        <p:nvSpPr>
          <p:cNvPr id="258" name="Line 14"/>
          <p:cNvSpPr/>
          <p:nvPr/>
        </p:nvSpPr>
        <p:spPr>
          <a:xfrm>
            <a:off x="466725" y="4786312"/>
            <a:ext cx="8229600" cy="1"/>
          </a:xfrm>
          <a:prstGeom prst="line">
            <a:avLst/>
          </a:prstGeom>
          <a:ln>
            <a:solidFill>
              <a:schemeClr val="accent3">
                <a:lumOff val="44000"/>
              </a:schemeClr>
            </a:solidFill>
          </a:ln>
        </p:spPr>
        <p:txBody>
          <a:bodyPr lIns="45719" rIns="45719"/>
          <a:lstStyle/>
          <a:p>
            <a:endParaRPr/>
          </a:p>
        </p:txBody>
      </p:sp>
      <p:pic>
        <p:nvPicPr>
          <p:cNvPr id="25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260" name="Title Text"/>
          <p:cNvSpPr txBox="1">
            <a:spLocks noGrp="1"/>
          </p:cNvSpPr>
          <p:nvPr>
            <p:ph type="title"/>
          </p:nvPr>
        </p:nvSpPr>
        <p:spPr>
          <a:xfrm>
            <a:off x="6629400" y="239317"/>
            <a:ext cx="2057400" cy="4355306"/>
          </a:xfrm>
          <a:prstGeom prst="rect">
            <a:avLst/>
          </a:prstGeom>
        </p:spPr>
        <p:txBody>
          <a:bodyPr>
            <a:normAutofit/>
          </a:bodyPr>
          <a:lstStyle/>
          <a:p>
            <a:r>
              <a:rPr lang="en-US"/>
              <a:t>Click to edit Master title style</a:t>
            </a:r>
            <a:endParaRPr/>
          </a:p>
        </p:txBody>
      </p:sp>
      <p:sp>
        <p:nvSpPr>
          <p:cNvPr id="261" name="Body Level One…"/>
          <p:cNvSpPr txBox="1">
            <a:spLocks noGrp="1"/>
          </p:cNvSpPr>
          <p:nvPr>
            <p:ph type="body" idx="1"/>
          </p:nvPr>
        </p:nvSpPr>
        <p:spPr>
          <a:xfrm>
            <a:off x="457200" y="239317"/>
            <a:ext cx="6019800" cy="4355306"/>
          </a:xfrm>
          <a:prstGeom prst="rect">
            <a:avLst/>
          </a:prstGeom>
        </p:spPr>
        <p:txBody>
          <a:bodyPr>
            <a:normAutofit/>
          </a:bodyPr>
          <a:lstStyle>
            <a:lvl1pPr>
              <a:spcBef>
                <a:spcPts val="400"/>
              </a:spcBef>
              <a:defRPr>
                <a:solidFill>
                  <a:schemeClr val="accent3">
                    <a:lumOff val="44000"/>
                  </a:schemeClr>
                </a:solidFill>
              </a:defRPr>
            </a:lvl1pPr>
            <a:lvl2pPr>
              <a:spcBef>
                <a:spcPts val="400"/>
              </a:spcBef>
              <a:defRPr>
                <a:solidFill>
                  <a:schemeClr val="accent3">
                    <a:lumOff val="44000"/>
                  </a:schemeClr>
                </a:solidFill>
              </a:defRPr>
            </a:lvl2pPr>
            <a:lvl3pPr>
              <a:spcBef>
                <a:spcPts val="400"/>
              </a:spcBef>
              <a:defRPr>
                <a:solidFill>
                  <a:schemeClr val="accent3">
                    <a:lumOff val="44000"/>
                  </a:schemeClr>
                </a:solidFill>
              </a:defRPr>
            </a:lvl3pPr>
            <a:lvl4pPr>
              <a:spcBef>
                <a:spcPts val="400"/>
              </a:spcBef>
              <a:defRPr>
                <a:solidFill>
                  <a:schemeClr val="accent3">
                    <a:lumOff val="44000"/>
                  </a:schemeClr>
                </a:solidFill>
              </a:defRPr>
            </a:lvl4pPr>
            <a:lvl5pPr>
              <a:spcBef>
                <a:spcPts val="400"/>
              </a:spcBef>
              <a:defRPr>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62" name="Slide Number"/>
          <p:cNvSpPr txBox="1">
            <a:spLocks noGrp="1"/>
          </p:cNvSpPr>
          <p:nvPr>
            <p:ph type="sldNum" sz="quarter" idx="2"/>
          </p:nvPr>
        </p:nvSpPr>
        <p:spPr>
          <a:xfrm>
            <a:off x="8555038" y="4848225"/>
            <a:ext cx="127001" cy="127000"/>
          </a:xfrm>
          <a:prstGeom prst="rect">
            <a:avLst/>
          </a:prstGeom>
        </p:spPr>
        <p:txBody>
          <a:bodyPr/>
          <a:lstStyle>
            <a:lvl1pPr>
              <a:defRPr>
                <a:solidFill>
                  <a:schemeClr val="accent3">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6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270" name="Title Text"/>
          <p:cNvSpPr txBox="1">
            <a:spLocks noGrp="1"/>
          </p:cNvSpPr>
          <p:nvPr>
            <p:ph type="title"/>
          </p:nvPr>
        </p:nvSpPr>
        <p:spPr>
          <a:xfrm>
            <a:off x="685800" y="1597819"/>
            <a:ext cx="7772400" cy="1102520"/>
          </a:xfrm>
          <a:prstGeom prst="rect">
            <a:avLst/>
          </a:prstGeom>
        </p:spPr>
        <p:txBody>
          <a:bodyPr>
            <a:normAutofit/>
          </a:bodyPr>
          <a:lstStyle/>
          <a:p>
            <a:r>
              <a:rPr lang="en-US"/>
              <a:t>Click to edit Master title style</a:t>
            </a:r>
            <a:endParaRPr/>
          </a:p>
        </p:txBody>
      </p:sp>
      <p:sp>
        <p:nvSpPr>
          <p:cNvPr id="271" name="Body Level One…"/>
          <p:cNvSpPr txBox="1">
            <a:spLocks noGrp="1"/>
          </p:cNvSpPr>
          <p:nvPr>
            <p:ph type="body" sz="quarter" idx="1"/>
          </p:nvPr>
        </p:nvSpPr>
        <p:spPr>
          <a:xfrm>
            <a:off x="1371600" y="2914650"/>
            <a:ext cx="6400800" cy="1314450"/>
          </a:xfrm>
          <a:prstGeom prst="rect">
            <a:avLst/>
          </a:prstGeom>
        </p:spPr>
        <p:txBody>
          <a:bodyPr lIns="45719" tIns="45719" rIns="45719" bIns="45719">
            <a:normAutofit/>
          </a:bodyPr>
          <a:lstStyle>
            <a:lvl1pPr marL="0" indent="0" algn="ctr">
              <a:spcBef>
                <a:spcPts val="400"/>
              </a:spcBef>
              <a:buSzTx/>
              <a:buNone/>
              <a:defRPr>
                <a:solidFill>
                  <a:schemeClr val="accent3">
                    <a:lumOff val="44000"/>
                  </a:schemeClr>
                </a:solidFill>
              </a:defRPr>
            </a:lvl1pPr>
            <a:lvl2pPr marL="0" indent="457200" algn="ctr">
              <a:spcBef>
                <a:spcPts val="400"/>
              </a:spcBef>
              <a:buSzTx/>
              <a:buNone/>
              <a:defRPr>
                <a:solidFill>
                  <a:schemeClr val="accent3">
                    <a:lumOff val="44000"/>
                  </a:schemeClr>
                </a:solidFill>
              </a:defRPr>
            </a:lvl2pPr>
            <a:lvl3pPr marL="0" indent="914400" algn="ctr">
              <a:spcBef>
                <a:spcPts val="400"/>
              </a:spcBef>
              <a:buSzTx/>
              <a:buNone/>
              <a:defRPr>
                <a:solidFill>
                  <a:schemeClr val="accent3">
                    <a:lumOff val="44000"/>
                  </a:schemeClr>
                </a:solidFill>
              </a:defRPr>
            </a:lvl3pPr>
            <a:lvl4pPr marL="0" indent="1371600" algn="ctr">
              <a:spcBef>
                <a:spcPts val="400"/>
              </a:spcBef>
              <a:buSzTx/>
              <a:buNone/>
              <a:defRPr>
                <a:solidFill>
                  <a:schemeClr val="accent3">
                    <a:lumOff val="44000"/>
                  </a:schemeClr>
                </a:solidFill>
              </a:defRPr>
            </a:lvl4pPr>
            <a:lvl5pPr marL="0" indent="1828800" algn="ctr">
              <a:spcBef>
                <a:spcPts val="400"/>
              </a:spcBef>
              <a:buSzTx/>
              <a:buNone/>
              <a:defRPr>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2"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7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280" name="Title Text"/>
          <p:cNvSpPr txBox="1">
            <a:spLocks noGrp="1"/>
          </p:cNvSpPr>
          <p:nvPr>
            <p:ph type="title"/>
          </p:nvPr>
        </p:nvSpPr>
        <p:spPr>
          <a:xfrm>
            <a:off x="468312" y="239713"/>
            <a:ext cx="5975351" cy="708026"/>
          </a:xfrm>
          <a:prstGeom prst="rect">
            <a:avLst/>
          </a:prstGeom>
        </p:spPr>
        <p:txBody>
          <a:bodyPr>
            <a:normAutofit/>
          </a:bodyPr>
          <a:lstStyle/>
          <a:p>
            <a:r>
              <a:rPr lang="en-US"/>
              <a:t>Click to edit Master title style</a:t>
            </a:r>
            <a:endParaRPr/>
          </a:p>
        </p:txBody>
      </p:sp>
      <p:sp>
        <p:nvSpPr>
          <p:cNvPr id="281" name="Body Level One…"/>
          <p:cNvSpPr txBox="1">
            <a:spLocks noGrp="1"/>
          </p:cNvSpPr>
          <p:nvPr>
            <p:ph type="body" idx="1"/>
          </p:nvPr>
        </p:nvSpPr>
        <p:spPr>
          <a:xfrm>
            <a:off x="457200" y="1200150"/>
            <a:ext cx="8229600" cy="3394473"/>
          </a:xfrm>
          <a:prstGeom prst="rect">
            <a:avLst/>
          </a:prstGeom>
        </p:spPr>
        <p:txBody>
          <a:bodyPr lIns="45719" tIns="45719" rIns="45719" bIns="45719">
            <a:normAutofit/>
          </a:bodyPr>
          <a:lstStyle>
            <a:lvl1pPr>
              <a:spcBef>
                <a:spcPts val="400"/>
              </a:spcBef>
              <a:defRPr>
                <a:solidFill>
                  <a:schemeClr val="accent3">
                    <a:lumOff val="44000"/>
                  </a:schemeClr>
                </a:solidFill>
              </a:defRPr>
            </a:lvl1pPr>
            <a:lvl2pPr>
              <a:spcBef>
                <a:spcPts val="400"/>
              </a:spcBef>
              <a:defRPr>
                <a:solidFill>
                  <a:schemeClr val="accent3">
                    <a:lumOff val="44000"/>
                  </a:schemeClr>
                </a:solidFill>
              </a:defRPr>
            </a:lvl2pPr>
            <a:lvl3pPr>
              <a:spcBef>
                <a:spcPts val="400"/>
              </a:spcBef>
              <a:defRPr>
                <a:solidFill>
                  <a:schemeClr val="accent3">
                    <a:lumOff val="44000"/>
                  </a:schemeClr>
                </a:solidFill>
              </a:defRPr>
            </a:lvl3pPr>
            <a:lvl4pPr>
              <a:spcBef>
                <a:spcPts val="400"/>
              </a:spcBef>
              <a:defRPr>
                <a:solidFill>
                  <a:schemeClr val="accent3">
                    <a:lumOff val="44000"/>
                  </a:schemeClr>
                </a:solidFill>
              </a:defRPr>
            </a:lvl4pPr>
            <a:lvl5pPr>
              <a:spcBef>
                <a:spcPts val="400"/>
              </a:spcBef>
              <a:defRPr>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82"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8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290" name="Title Text"/>
          <p:cNvSpPr txBox="1">
            <a:spLocks noGrp="1"/>
          </p:cNvSpPr>
          <p:nvPr>
            <p:ph type="title"/>
          </p:nvPr>
        </p:nvSpPr>
        <p:spPr>
          <a:xfrm>
            <a:off x="722312" y="3305176"/>
            <a:ext cx="7772401" cy="1021557"/>
          </a:xfrm>
          <a:prstGeom prst="rect">
            <a:avLst/>
          </a:prstGeom>
        </p:spPr>
        <p:txBody>
          <a:bodyPr anchor="t">
            <a:normAutofit/>
          </a:bodyPr>
          <a:lstStyle>
            <a:lvl1pPr>
              <a:defRPr sz="4000" cap="all"/>
            </a:lvl1pPr>
          </a:lstStyle>
          <a:p>
            <a:r>
              <a:rPr lang="en-US"/>
              <a:t>Click to edit Master title style</a:t>
            </a:r>
            <a:endParaRPr/>
          </a:p>
        </p:txBody>
      </p:sp>
      <p:sp>
        <p:nvSpPr>
          <p:cNvPr id="291" name="Body Level One…"/>
          <p:cNvSpPr txBox="1">
            <a:spLocks noGrp="1"/>
          </p:cNvSpPr>
          <p:nvPr>
            <p:ph type="body" sz="quarter" idx="1"/>
          </p:nvPr>
        </p:nvSpPr>
        <p:spPr>
          <a:xfrm>
            <a:off x="722312" y="2180034"/>
            <a:ext cx="7772401" cy="1125141"/>
          </a:xfrm>
          <a:prstGeom prst="rect">
            <a:avLst/>
          </a:prstGeom>
        </p:spPr>
        <p:txBody>
          <a:bodyPr lIns="45719" tIns="45719" rIns="45719" bIns="45719" anchor="b">
            <a:normAutofit/>
          </a:bodyPr>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2"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9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300" name="Title Text"/>
          <p:cNvSpPr txBox="1">
            <a:spLocks noGrp="1"/>
          </p:cNvSpPr>
          <p:nvPr>
            <p:ph type="title"/>
          </p:nvPr>
        </p:nvSpPr>
        <p:spPr>
          <a:xfrm>
            <a:off x="468312" y="239713"/>
            <a:ext cx="5975351" cy="708026"/>
          </a:xfrm>
          <a:prstGeom prst="rect">
            <a:avLst/>
          </a:prstGeom>
        </p:spPr>
        <p:txBody>
          <a:bodyPr>
            <a:normAutofit/>
          </a:bodyPr>
          <a:lstStyle/>
          <a:p>
            <a:r>
              <a:rPr lang="en-US"/>
              <a:t>Click to edit Master title style</a:t>
            </a:r>
            <a:endParaRPr/>
          </a:p>
        </p:txBody>
      </p:sp>
      <p:sp>
        <p:nvSpPr>
          <p:cNvPr id="301" name="Body Level One…"/>
          <p:cNvSpPr txBox="1">
            <a:spLocks noGrp="1"/>
          </p:cNvSpPr>
          <p:nvPr>
            <p:ph type="body" sz="half" idx="1"/>
          </p:nvPr>
        </p:nvSpPr>
        <p:spPr>
          <a:xfrm>
            <a:off x="457200" y="1200150"/>
            <a:ext cx="4038600" cy="3394473"/>
          </a:xfrm>
          <a:prstGeom prst="rect">
            <a:avLst/>
          </a:prstGeom>
        </p:spPr>
        <p:txBody>
          <a:bodyPr lIns="45719" tIns="45719" rIns="45719" bIns="45719">
            <a:normAutofit/>
          </a:bodyPr>
          <a:lstStyle>
            <a:lvl1pPr>
              <a:spcBef>
                <a:spcPts val="600"/>
              </a:spcBef>
              <a:defRPr sz="2800">
                <a:solidFill>
                  <a:schemeClr val="accent3">
                    <a:lumOff val="44000"/>
                  </a:schemeClr>
                </a:solidFill>
              </a:defRPr>
            </a:lvl1pPr>
            <a:lvl2pPr marL="790575" indent="-333375">
              <a:spcBef>
                <a:spcPts val="600"/>
              </a:spcBef>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defRPr sz="2800">
                <a:solidFill>
                  <a:schemeClr val="accent3">
                    <a:lumOff val="44000"/>
                  </a:schemeClr>
                </a:solidFill>
              </a:defRPr>
            </a:lvl4pPr>
            <a:lvl5pPr marL="2184400" indent="-355600">
              <a:spcBef>
                <a:spcPts val="600"/>
              </a:spcBef>
              <a:defRPr sz="28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02"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0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310" name="Title Text"/>
          <p:cNvSpPr txBox="1">
            <a:spLocks noGrp="1"/>
          </p:cNvSpPr>
          <p:nvPr>
            <p:ph type="title"/>
          </p:nvPr>
        </p:nvSpPr>
        <p:spPr>
          <a:xfrm>
            <a:off x="457200" y="205978"/>
            <a:ext cx="8229600" cy="857251"/>
          </a:xfrm>
          <a:prstGeom prst="rect">
            <a:avLst/>
          </a:prstGeom>
        </p:spPr>
        <p:txBody>
          <a:bodyPr>
            <a:normAutofit/>
          </a:bodyPr>
          <a:lstStyle/>
          <a:p>
            <a:r>
              <a:rPr lang="en-US"/>
              <a:t>Click to edit Master title style</a:t>
            </a:r>
            <a:endParaRPr/>
          </a:p>
        </p:txBody>
      </p:sp>
      <p:sp>
        <p:nvSpPr>
          <p:cNvPr id="311" name="Body Level One…"/>
          <p:cNvSpPr txBox="1">
            <a:spLocks noGrp="1"/>
          </p:cNvSpPr>
          <p:nvPr>
            <p:ph type="body" sz="quarter" idx="1"/>
          </p:nvPr>
        </p:nvSpPr>
        <p:spPr>
          <a:xfrm>
            <a:off x="457200" y="1151334"/>
            <a:ext cx="4040188" cy="479823"/>
          </a:xfrm>
          <a:prstGeom prst="rect">
            <a:avLst/>
          </a:prstGeom>
        </p:spPr>
        <p:txBody>
          <a:bodyPr lIns="45719" tIns="45719" rIns="45719" bIns="45719"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2" name="Text Placeholder 4"/>
          <p:cNvSpPr>
            <a:spLocks noGrp="1"/>
          </p:cNvSpPr>
          <p:nvPr>
            <p:ph type="body" sz="quarter" idx="13"/>
          </p:nvPr>
        </p:nvSpPr>
        <p:spPr>
          <a:xfrm>
            <a:off x="4645026" y="1151334"/>
            <a:ext cx="4041776" cy="479823"/>
          </a:xfrm>
          <a:prstGeom prst="rect">
            <a:avLst/>
          </a:prstGeom>
        </p:spPr>
        <p:txBody>
          <a:bodyPr lIns="45719" tIns="45719" rIns="45719" bIns="45719" anchor="b">
            <a:normAutofit/>
          </a:bodyPr>
          <a:lstStyle/>
          <a:p>
            <a:pPr marL="0" lvl="0" indent="0">
              <a:spcBef>
                <a:spcPts val="500"/>
              </a:spcBef>
              <a:buSzTx/>
              <a:buNone/>
              <a:defRPr sz="2400" b="1">
                <a:solidFill>
                  <a:schemeClr val="accent3">
                    <a:lumOff val="44000"/>
                  </a:schemeClr>
                </a:solidFill>
              </a:defRPr>
            </a:pPr>
            <a:r>
              <a:rPr lang="en-US"/>
              <a:t>Click to edit Master text styles</a:t>
            </a:r>
          </a:p>
        </p:txBody>
      </p:sp>
      <p:sp>
        <p:nvSpPr>
          <p:cNvPr id="313"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7"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338" name="Title Text"/>
          <p:cNvSpPr txBox="1">
            <a:spLocks noGrp="1"/>
          </p:cNvSpPr>
          <p:nvPr>
            <p:ph type="title"/>
          </p:nvPr>
        </p:nvSpPr>
        <p:spPr>
          <a:xfrm>
            <a:off x="457201" y="204786"/>
            <a:ext cx="3008314" cy="871539"/>
          </a:xfrm>
          <a:prstGeom prst="rect">
            <a:avLst/>
          </a:prstGeom>
        </p:spPr>
        <p:txBody>
          <a:bodyPr>
            <a:normAutofit/>
          </a:bodyPr>
          <a:lstStyle>
            <a:lvl1pPr>
              <a:defRPr sz="2000"/>
            </a:lvl1pPr>
          </a:lstStyle>
          <a:p>
            <a:r>
              <a:rPr lang="en-US"/>
              <a:t>Click to edit Master title style</a:t>
            </a:r>
            <a:endParaRPr/>
          </a:p>
        </p:txBody>
      </p:sp>
      <p:sp>
        <p:nvSpPr>
          <p:cNvPr id="339" name="Body Level One…"/>
          <p:cNvSpPr txBox="1">
            <a:spLocks noGrp="1"/>
          </p:cNvSpPr>
          <p:nvPr>
            <p:ph type="body" idx="1"/>
          </p:nvPr>
        </p:nvSpPr>
        <p:spPr>
          <a:xfrm>
            <a:off x="3575050" y="204788"/>
            <a:ext cx="5111750" cy="4389836"/>
          </a:xfrm>
          <a:prstGeom prst="rect">
            <a:avLst/>
          </a:prstGeom>
        </p:spPr>
        <p:txBody>
          <a:bodyPr lIns="45719" tIns="45719" rIns="45719" bIns="45719">
            <a:normAutofit/>
          </a:bodyPr>
          <a:lstStyle>
            <a:lvl1pPr>
              <a:spcBef>
                <a:spcPts val="700"/>
              </a:spcBef>
              <a:defRPr sz="3200">
                <a:solidFill>
                  <a:schemeClr val="accent3">
                    <a:lumOff val="44000"/>
                  </a:schemeClr>
                </a:solidFill>
              </a:defRPr>
            </a:lvl1pPr>
            <a:lvl2pPr marL="783771" indent="-326571">
              <a:spcBef>
                <a:spcPts val="700"/>
              </a:spcBef>
              <a:defRPr sz="3200">
                <a:solidFill>
                  <a:schemeClr val="accent3">
                    <a:lumOff val="44000"/>
                  </a:schemeClr>
                </a:solidFill>
              </a:defRPr>
            </a:lvl2pPr>
            <a:lvl3pPr marL="1219200" indent="-304800">
              <a:spcBef>
                <a:spcPts val="700"/>
              </a:spcBef>
              <a:defRPr sz="3200">
                <a:solidFill>
                  <a:schemeClr val="accent3">
                    <a:lumOff val="44000"/>
                  </a:schemeClr>
                </a:solidFill>
              </a:defRPr>
            </a:lvl3pPr>
            <a:lvl4pPr marL="1737360" indent="-365760">
              <a:spcBef>
                <a:spcPts val="700"/>
              </a:spcBef>
              <a:defRPr sz="3200">
                <a:solidFill>
                  <a:schemeClr val="accent3">
                    <a:lumOff val="44000"/>
                  </a:schemeClr>
                </a:solidFill>
              </a:defRPr>
            </a:lvl4pPr>
            <a:lvl5pPr marL="2194560" indent="-365760">
              <a:spcBef>
                <a:spcPts val="700"/>
              </a:spcBef>
              <a:defRPr sz="32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0" name="Text Placeholder 3"/>
          <p:cNvSpPr>
            <a:spLocks noGrp="1"/>
          </p:cNvSpPr>
          <p:nvPr>
            <p:ph type="body" sz="half" idx="13"/>
          </p:nvPr>
        </p:nvSpPr>
        <p:spPr>
          <a:xfrm>
            <a:off x="457200" y="1076326"/>
            <a:ext cx="3008315" cy="3518297"/>
          </a:xfrm>
          <a:prstGeom prst="rect">
            <a:avLst/>
          </a:prstGeom>
        </p:spPr>
        <p:txBody>
          <a:bodyPr lIns="45719" tIns="45719" rIns="45719" bIns="45719">
            <a:normAutofit/>
          </a:bodyPr>
          <a:lstStyle/>
          <a:p>
            <a:pPr marL="0" lvl="0" indent="0">
              <a:spcBef>
                <a:spcPts val="300"/>
              </a:spcBef>
              <a:buSzTx/>
              <a:buNone/>
              <a:defRPr sz="1400">
                <a:solidFill>
                  <a:schemeClr val="accent3">
                    <a:lumOff val="44000"/>
                  </a:schemeClr>
                </a:solidFill>
              </a:defRPr>
            </a:pPr>
            <a:r>
              <a:rPr lang="en-US"/>
              <a:t>Click to edit Master text styles</a:t>
            </a:r>
          </a:p>
        </p:txBody>
      </p:sp>
      <p:sp>
        <p:nvSpPr>
          <p:cNvPr id="341"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48"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349" name="Title Text"/>
          <p:cNvSpPr txBox="1">
            <a:spLocks noGrp="1"/>
          </p:cNvSpPr>
          <p:nvPr>
            <p:ph type="title"/>
          </p:nvPr>
        </p:nvSpPr>
        <p:spPr>
          <a:xfrm>
            <a:off x="1792288" y="3600450"/>
            <a:ext cx="5486401" cy="425054"/>
          </a:xfrm>
          <a:prstGeom prst="rect">
            <a:avLst/>
          </a:prstGeom>
        </p:spPr>
        <p:txBody>
          <a:bodyPr>
            <a:normAutofit/>
          </a:bodyPr>
          <a:lstStyle>
            <a:lvl1pPr>
              <a:defRPr sz="2000"/>
            </a:lvl1pPr>
          </a:lstStyle>
          <a:p>
            <a:r>
              <a:rPr lang="en-US"/>
              <a:t>Click to edit Master title style</a:t>
            </a:r>
            <a:endParaRPr/>
          </a:p>
        </p:txBody>
      </p:sp>
      <p:sp>
        <p:nvSpPr>
          <p:cNvPr id="350" name="Picture Placeholder 2"/>
          <p:cNvSpPr>
            <a:spLocks noGrp="1"/>
          </p:cNvSpPr>
          <p:nvPr>
            <p:ph type="pic" sz="half" idx="13"/>
          </p:nvPr>
        </p:nvSpPr>
        <p:spPr>
          <a:xfrm>
            <a:off x="1792288" y="459581"/>
            <a:ext cx="5486401" cy="3086101"/>
          </a:xfrm>
          <a:prstGeom prst="rect">
            <a:avLst/>
          </a:prstGeom>
        </p:spPr>
        <p:txBody>
          <a:bodyPr lIns="91439" tIns="45719" rIns="91439" bIns="45719"/>
          <a:lstStyle/>
          <a:p>
            <a:r>
              <a:rPr lang="en-US"/>
              <a:t>Click icon to add picture</a:t>
            </a:r>
            <a:endParaRPr/>
          </a:p>
        </p:txBody>
      </p:sp>
      <p:sp>
        <p:nvSpPr>
          <p:cNvPr id="351" name="Body Level One…"/>
          <p:cNvSpPr txBox="1">
            <a:spLocks noGrp="1"/>
          </p:cNvSpPr>
          <p:nvPr>
            <p:ph type="body" sz="quarter" idx="1"/>
          </p:nvPr>
        </p:nvSpPr>
        <p:spPr>
          <a:xfrm>
            <a:off x="1792288" y="4025503"/>
            <a:ext cx="5486401" cy="603648"/>
          </a:xfrm>
          <a:prstGeom prst="rect">
            <a:avLst/>
          </a:prstGeom>
        </p:spPr>
        <p:txBody>
          <a:bodyPr lIns="45719" tIns="45719" rIns="45719" bIns="45719">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52"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35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360" name="Title Text"/>
          <p:cNvSpPr txBox="1">
            <a:spLocks noGrp="1"/>
          </p:cNvSpPr>
          <p:nvPr>
            <p:ph type="title"/>
          </p:nvPr>
        </p:nvSpPr>
        <p:spPr>
          <a:xfrm>
            <a:off x="468312" y="239713"/>
            <a:ext cx="5975351" cy="708026"/>
          </a:xfrm>
          <a:prstGeom prst="rect">
            <a:avLst/>
          </a:prstGeom>
        </p:spPr>
        <p:txBody>
          <a:bodyPr>
            <a:normAutofit/>
          </a:bodyPr>
          <a:lstStyle/>
          <a:p>
            <a:r>
              <a:rPr lang="en-US"/>
              <a:t>Click to edit Master title style</a:t>
            </a:r>
            <a:endParaRPr/>
          </a:p>
        </p:txBody>
      </p:sp>
      <p:sp>
        <p:nvSpPr>
          <p:cNvPr id="361" name="Body Level One…"/>
          <p:cNvSpPr txBox="1">
            <a:spLocks noGrp="1"/>
          </p:cNvSpPr>
          <p:nvPr>
            <p:ph type="body" idx="1"/>
          </p:nvPr>
        </p:nvSpPr>
        <p:spPr>
          <a:xfrm>
            <a:off x="457200" y="1200150"/>
            <a:ext cx="8229600" cy="3394473"/>
          </a:xfrm>
          <a:prstGeom prst="rect">
            <a:avLst/>
          </a:prstGeom>
        </p:spPr>
        <p:txBody>
          <a:bodyPr lIns="45719" tIns="45719" rIns="45719" bIns="45719">
            <a:normAutofit/>
          </a:bodyPr>
          <a:lstStyle>
            <a:lvl1pPr>
              <a:spcBef>
                <a:spcPts val="400"/>
              </a:spcBef>
              <a:defRPr>
                <a:solidFill>
                  <a:schemeClr val="accent3">
                    <a:lumOff val="44000"/>
                  </a:schemeClr>
                </a:solidFill>
              </a:defRPr>
            </a:lvl1pPr>
            <a:lvl2pPr>
              <a:spcBef>
                <a:spcPts val="400"/>
              </a:spcBef>
              <a:defRPr>
                <a:solidFill>
                  <a:schemeClr val="accent3">
                    <a:lumOff val="44000"/>
                  </a:schemeClr>
                </a:solidFill>
              </a:defRPr>
            </a:lvl2pPr>
            <a:lvl3pPr>
              <a:spcBef>
                <a:spcPts val="400"/>
              </a:spcBef>
              <a:defRPr>
                <a:solidFill>
                  <a:schemeClr val="accent3">
                    <a:lumOff val="44000"/>
                  </a:schemeClr>
                </a:solidFill>
              </a:defRPr>
            </a:lvl3pPr>
            <a:lvl4pPr>
              <a:spcBef>
                <a:spcPts val="400"/>
              </a:spcBef>
              <a:defRPr>
                <a:solidFill>
                  <a:schemeClr val="accent3">
                    <a:lumOff val="44000"/>
                  </a:schemeClr>
                </a:solidFill>
              </a:defRPr>
            </a:lvl4pPr>
            <a:lvl5pPr>
              <a:spcBef>
                <a:spcPts val="400"/>
              </a:spcBef>
              <a:defRPr>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62"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 name="Line 13"/>
          <p:cNvSpPr/>
          <p:nvPr/>
        </p:nvSpPr>
        <p:spPr>
          <a:xfrm>
            <a:off x="462890" y="4786314"/>
            <a:ext cx="8244549" cy="0"/>
          </a:xfrm>
          <a:prstGeom prst="line">
            <a:avLst/>
          </a:prstGeom>
          <a:ln>
            <a:solidFill>
              <a:srgbClr val="0039A6"/>
            </a:solidFill>
          </a:ln>
        </p:spPr>
        <p:txBody>
          <a:bodyPr lIns="45719" rIns="45719"/>
          <a:lstStyle/>
          <a:p>
            <a:endParaRPr/>
          </a:p>
        </p:txBody>
      </p:sp>
      <p:pic>
        <p:nvPicPr>
          <p:cNvPr id="31"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32" name="Title Text"/>
          <p:cNvSpPr txBox="1">
            <a:spLocks noGrp="1"/>
          </p:cNvSpPr>
          <p:nvPr>
            <p:ph type="title" hasCustomPrompt="1"/>
          </p:nvPr>
        </p:nvSpPr>
        <p:spPr>
          <a:xfrm>
            <a:off x="485115" y="239713"/>
            <a:ext cx="5616576" cy="708026"/>
          </a:xfrm>
          <a:prstGeom prst="rect">
            <a:avLst/>
          </a:prstGeom>
        </p:spPr>
        <p:txBody>
          <a:bodyPr lIns="457200">
            <a:normAutofit/>
          </a:bodyPr>
          <a:lstStyle>
            <a:lvl1pPr>
              <a:defRPr sz="2400"/>
            </a:lvl1pPr>
          </a:lstStyle>
          <a:p>
            <a:r>
              <a:rPr dirty="0"/>
              <a:t>Title Text</a:t>
            </a:r>
          </a:p>
        </p:txBody>
      </p:sp>
      <p:sp>
        <p:nvSpPr>
          <p:cNvPr id="33" name="Body Level One…"/>
          <p:cNvSpPr txBox="1">
            <a:spLocks noGrp="1"/>
          </p:cNvSpPr>
          <p:nvPr>
            <p:ph type="body" idx="1" hasCustomPrompt="1"/>
          </p:nvPr>
        </p:nvSpPr>
        <p:spPr>
          <a:xfrm>
            <a:off x="485115" y="1330325"/>
            <a:ext cx="8222324" cy="3263900"/>
          </a:xfrm>
          <a:prstGeom prst="rect">
            <a:avLst/>
          </a:prstGeom>
        </p:spPr>
        <p:txBody>
          <a:bodyPr lIns="457200" rIns="457200">
            <a:normAutofit/>
          </a:bodyPr>
          <a:lstStyle/>
          <a:p>
            <a:r>
              <a:t>Body Level One</a:t>
            </a:r>
          </a:p>
          <a:p>
            <a:pPr lvl="1"/>
            <a:r>
              <a:t>Body Level Two</a:t>
            </a:r>
          </a:p>
          <a:p>
            <a:pPr lvl="2"/>
            <a:r>
              <a:t>Body Level Three</a:t>
            </a:r>
          </a:p>
          <a:p>
            <a:pPr lvl="3"/>
            <a:r>
              <a:t>Body Level Four</a:t>
            </a:r>
          </a:p>
          <a:p>
            <a:pPr lvl="4"/>
            <a:r>
              <a:t>Body Level Five</a:t>
            </a:r>
          </a:p>
        </p:txBody>
      </p:sp>
      <p:sp>
        <p:nvSpPr>
          <p:cNvPr id="9" name="Footer Placeholder 3">
            <a:extLst>
              <a:ext uri="{FF2B5EF4-FFF2-40B4-BE49-F238E27FC236}">
                <a16:creationId xmlns:a16="http://schemas.microsoft.com/office/drawing/2014/main" id="{93294A3D-44F8-BD45-93B0-6C763229A9FC}"/>
              </a:ext>
            </a:extLst>
          </p:cNvPr>
          <p:cNvSpPr txBox="1"/>
          <p:nvPr userDrawn="1"/>
        </p:nvSpPr>
        <p:spPr>
          <a:xfrm>
            <a:off x="462891" y="4869404"/>
            <a:ext cx="2895601" cy="12700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800" b="1">
                <a:solidFill>
                  <a:srgbClr val="0039A6"/>
                </a:solidFill>
              </a:defRPr>
            </a:lvl1pPr>
          </a:lstStyle>
          <a:p>
            <a:r>
              <a:t>American Chemical Society</a:t>
            </a:r>
          </a:p>
        </p:txBody>
      </p:sp>
      <p:sp>
        <p:nvSpPr>
          <p:cNvPr id="11" name="Slide Number Placeholder 4">
            <a:extLst>
              <a:ext uri="{FF2B5EF4-FFF2-40B4-BE49-F238E27FC236}">
                <a16:creationId xmlns:a16="http://schemas.microsoft.com/office/drawing/2014/main" id="{AF62BF5B-7729-D34F-98A3-00A7F41930CF}"/>
              </a:ext>
            </a:extLst>
          </p:cNvPr>
          <p:cNvSpPr txBox="1">
            <a:spLocks/>
          </p:cNvSpPr>
          <p:nvPr userDrawn="1"/>
        </p:nvSpPr>
        <p:spPr>
          <a:xfrm>
            <a:off x="8456453" y="4869404"/>
            <a:ext cx="224656" cy="126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1" i="0" u="none" strike="noStrike" cap="none" spc="0" normalizeH="0" baseline="0">
                <a:ln>
                  <a:noFill/>
                </a:ln>
                <a:solidFill>
                  <a:srgbClr val="0039A6"/>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en-US" smtClean="0"/>
              <a:pPr/>
              <a:t>‹#›</a:t>
            </a:fld>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369"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370" name="Title Text"/>
          <p:cNvSpPr txBox="1">
            <a:spLocks noGrp="1"/>
          </p:cNvSpPr>
          <p:nvPr>
            <p:ph type="title"/>
          </p:nvPr>
        </p:nvSpPr>
        <p:spPr>
          <a:xfrm>
            <a:off x="6629400" y="239317"/>
            <a:ext cx="2057400" cy="4355306"/>
          </a:xfrm>
          <a:prstGeom prst="rect">
            <a:avLst/>
          </a:prstGeom>
        </p:spPr>
        <p:txBody>
          <a:bodyPr>
            <a:normAutofit/>
          </a:bodyPr>
          <a:lstStyle/>
          <a:p>
            <a:r>
              <a:rPr lang="en-US"/>
              <a:t>Click to edit Master title style</a:t>
            </a:r>
            <a:endParaRPr/>
          </a:p>
        </p:txBody>
      </p:sp>
      <p:sp>
        <p:nvSpPr>
          <p:cNvPr id="371" name="Body Level One…"/>
          <p:cNvSpPr txBox="1">
            <a:spLocks noGrp="1"/>
          </p:cNvSpPr>
          <p:nvPr>
            <p:ph type="body" idx="1"/>
          </p:nvPr>
        </p:nvSpPr>
        <p:spPr>
          <a:xfrm>
            <a:off x="457200" y="239317"/>
            <a:ext cx="6019800" cy="4355306"/>
          </a:xfrm>
          <a:prstGeom prst="rect">
            <a:avLst/>
          </a:prstGeom>
        </p:spPr>
        <p:txBody>
          <a:bodyPr lIns="45719" tIns="45719" rIns="45719" bIns="45719">
            <a:normAutofit/>
          </a:bodyPr>
          <a:lstStyle>
            <a:lvl1pPr>
              <a:spcBef>
                <a:spcPts val="400"/>
              </a:spcBef>
              <a:defRPr>
                <a:solidFill>
                  <a:schemeClr val="accent3">
                    <a:lumOff val="44000"/>
                  </a:schemeClr>
                </a:solidFill>
              </a:defRPr>
            </a:lvl1pPr>
            <a:lvl2pPr>
              <a:spcBef>
                <a:spcPts val="400"/>
              </a:spcBef>
              <a:defRPr>
                <a:solidFill>
                  <a:schemeClr val="accent3">
                    <a:lumOff val="44000"/>
                  </a:schemeClr>
                </a:solidFill>
              </a:defRPr>
            </a:lvl2pPr>
            <a:lvl3pPr>
              <a:spcBef>
                <a:spcPts val="400"/>
              </a:spcBef>
              <a:defRPr>
                <a:solidFill>
                  <a:schemeClr val="accent3">
                    <a:lumOff val="44000"/>
                  </a:schemeClr>
                </a:solidFill>
              </a:defRPr>
            </a:lvl3pPr>
            <a:lvl4pPr>
              <a:spcBef>
                <a:spcPts val="400"/>
              </a:spcBef>
              <a:defRPr>
                <a:solidFill>
                  <a:schemeClr val="accent3">
                    <a:lumOff val="44000"/>
                  </a:schemeClr>
                </a:solidFill>
              </a:defRPr>
            </a:lvl4pPr>
            <a:lvl5pPr>
              <a:spcBef>
                <a:spcPts val="400"/>
              </a:spcBef>
              <a:defRPr>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72" name="Slide Number"/>
          <p:cNvSpPr txBox="1">
            <a:spLocks noGrp="1"/>
          </p:cNvSpPr>
          <p:nvPr>
            <p:ph type="sldNum" sz="quarter" idx="2"/>
          </p:nvPr>
        </p:nvSpPr>
        <p:spPr>
          <a:xfrm>
            <a:off x="4419600" y="47672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AF6D79-862E-474E-A5C3-B4F6C42156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78050" y="1345580"/>
            <a:ext cx="4510863" cy="2219248"/>
          </a:xfrm>
          <a:prstGeom prst="rect">
            <a:avLst/>
          </a:prstGeom>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CBDA-FC5C-8940-BB0F-A7D2347E783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EDF78-4547-0E48-906B-6479A3618C0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6B2A1B1-3764-4C45-A1FD-A4CC10CF6A4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BD68-E23B-D54D-9051-2BD4F2CD02C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52567-8461-F44C-8F5B-F0D83379C3F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50230-BD61-6D49-9F4E-A7172FF9EF1D}"/>
              </a:ext>
            </a:extLst>
          </p:cNvPr>
          <p:cNvSpPr>
            <a:spLocks noGrp="1"/>
          </p:cNvSpPr>
          <p:nvPr>
            <p:ph type="dt" sz="half" idx="10"/>
          </p:nvPr>
        </p:nvSpPr>
        <p:spPr/>
        <p:txBody>
          <a:bodyPr/>
          <a:lstStyle/>
          <a:p>
            <a:fld id="{60FF02A1-92CC-804A-BEC3-A08D3508F02C}" type="datetime1">
              <a:rPr lang="en-US" smtClean="0"/>
              <a:t>9/14/2023</a:t>
            </a:fld>
            <a:endParaRPr lang="en-US"/>
          </a:p>
        </p:txBody>
      </p:sp>
      <p:sp>
        <p:nvSpPr>
          <p:cNvPr id="8" name="Footer Placeholder 7">
            <a:extLst>
              <a:ext uri="{FF2B5EF4-FFF2-40B4-BE49-F238E27FC236}">
                <a16:creationId xmlns:a16="http://schemas.microsoft.com/office/drawing/2014/main" id="{DA6F6C06-563C-C646-B6A4-5F20103D6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58D053-4C39-E445-B460-6E91C1619376}"/>
              </a:ext>
            </a:extLst>
          </p:cNvPr>
          <p:cNvSpPr>
            <a:spLocks noGrp="1"/>
          </p:cNvSpPr>
          <p:nvPr>
            <p:ph type="sldNum" sz="quarter" idx="12"/>
          </p:nvPr>
        </p:nvSpPr>
        <p:spPr/>
        <p:txBody>
          <a:bodyPr/>
          <a:lstStyle/>
          <a:p>
            <a:fld id="{33FAA1ED-C682-5F40-B8C5-CD3BC21BAD59}" type="slidenum">
              <a:rPr lang="en-US" smtClean="0"/>
              <a:t>‹#›</a:t>
            </a:fld>
            <a:endParaRPr lang="en-US"/>
          </a:p>
        </p:txBody>
      </p:sp>
    </p:spTree>
    <p:extLst>
      <p:ext uri="{BB962C8B-B14F-4D97-AF65-F5344CB8AC3E}">
        <p14:creationId xmlns:p14="http://schemas.microsoft.com/office/powerpoint/2010/main" val="3822154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CEB191-A6ED-69BC-1DD2-97294F8E0235}"/>
              </a:ext>
            </a:extLst>
          </p:cNvPr>
          <p:cNvSpPr>
            <a:spLocks noGrp="1"/>
          </p:cNvSpPr>
          <p:nvPr>
            <p:ph type="dt" sz="half" idx="10"/>
          </p:nvPr>
        </p:nvSpPr>
        <p:spPr/>
        <p:txBody>
          <a:bodyPr/>
          <a:lstStyle/>
          <a:p>
            <a:fld id="{071FCDDE-0C53-476A-BC86-53FE1D6F49DA}" type="datetimeFigureOut">
              <a:rPr lang="en-US" smtClean="0"/>
              <a:t>9/14/2023</a:t>
            </a:fld>
            <a:endParaRPr lang="en-US"/>
          </a:p>
        </p:txBody>
      </p:sp>
      <p:sp>
        <p:nvSpPr>
          <p:cNvPr id="3" name="Footer Placeholder 2">
            <a:extLst>
              <a:ext uri="{FF2B5EF4-FFF2-40B4-BE49-F238E27FC236}">
                <a16:creationId xmlns:a16="http://schemas.microsoft.com/office/drawing/2014/main" id="{9F480C57-9723-6B91-3907-D912E0F8D6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A7A857-4A34-F74E-AC98-7790BE6EA112}"/>
              </a:ext>
            </a:extLst>
          </p:cNvPr>
          <p:cNvSpPr>
            <a:spLocks noGrp="1"/>
          </p:cNvSpPr>
          <p:nvPr>
            <p:ph type="sldNum" sz="quarter" idx="12"/>
          </p:nvPr>
        </p:nvSpPr>
        <p:spPr/>
        <p:txBody>
          <a:bodyPr/>
          <a:lstStyle/>
          <a:p>
            <a:fld id="{18DED481-F66D-444B-BA0A-2CABDE6E837F}" type="slidenum">
              <a:rPr lang="en-US" smtClean="0"/>
              <a:t>‹#›</a:t>
            </a:fld>
            <a:endParaRPr lang="en-US"/>
          </a:p>
        </p:txBody>
      </p:sp>
    </p:spTree>
    <p:extLst>
      <p:ext uri="{BB962C8B-B14F-4D97-AF65-F5344CB8AC3E}">
        <p14:creationId xmlns:p14="http://schemas.microsoft.com/office/powerpoint/2010/main" val="167409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457201" y="204786"/>
            <a:ext cx="3008314" cy="871539"/>
          </a:xfrm>
          <a:prstGeom prst="rect">
            <a:avLst/>
          </a:prstGeom>
        </p:spPr>
        <p:txBody>
          <a:bodyPr>
            <a:normAutofit/>
          </a:bodyPr>
          <a:lstStyle>
            <a:lvl1pPr>
              <a:defRPr sz="2000"/>
            </a:lvl1pPr>
          </a:lstStyle>
          <a:p>
            <a:r>
              <a:rPr lang="en-US"/>
              <a:t>Click to edit Master title style</a:t>
            </a:r>
            <a:endParaRPr/>
          </a:p>
        </p:txBody>
      </p:sp>
      <p:sp>
        <p:nvSpPr>
          <p:cNvPr id="89" name="Body Level One…"/>
          <p:cNvSpPr txBox="1">
            <a:spLocks noGrp="1"/>
          </p:cNvSpPr>
          <p:nvPr>
            <p:ph type="body" idx="1"/>
          </p:nvPr>
        </p:nvSpPr>
        <p:spPr>
          <a:xfrm>
            <a:off x="3575050" y="204788"/>
            <a:ext cx="5111750" cy="4389836"/>
          </a:xfrm>
          <a:prstGeom prst="rect">
            <a:avLst/>
          </a:prstGeom>
        </p:spPr>
        <p:txBody>
          <a:bodyPr>
            <a:normAutofit/>
          </a:bodyPr>
          <a:lstStyle>
            <a:lvl1pPr>
              <a:spcBef>
                <a:spcPts val="1500"/>
              </a:spcBef>
              <a:defRPr sz="3200"/>
            </a:lvl1pPr>
            <a:lvl2pPr marL="783771" indent="-326571">
              <a:spcBef>
                <a:spcPts val="1500"/>
              </a:spcBef>
              <a:defRPr sz="3200"/>
            </a:lvl2pPr>
            <a:lvl3pPr marL="1219200" indent="-304800">
              <a:spcBef>
                <a:spcPts val="1500"/>
              </a:spcBef>
              <a:defRPr sz="3200"/>
            </a:lvl3pPr>
            <a:lvl4pPr marL="1737360" indent="-365760">
              <a:spcBef>
                <a:spcPts val="1500"/>
              </a:spcBef>
              <a:defRPr sz="3200"/>
            </a:lvl4pPr>
            <a:lvl5pPr marL="2194560" indent="-365760">
              <a:spcBef>
                <a:spcPts val="1500"/>
              </a:spcBef>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Text Placeholder 3"/>
          <p:cNvSpPr>
            <a:spLocks noGrp="1"/>
          </p:cNvSpPr>
          <p:nvPr>
            <p:ph type="body" sz="half" idx="13"/>
          </p:nvPr>
        </p:nvSpPr>
        <p:spPr>
          <a:xfrm>
            <a:off x="457200" y="1076326"/>
            <a:ext cx="3008315" cy="3518297"/>
          </a:xfrm>
          <a:prstGeom prst="rect">
            <a:avLst/>
          </a:prstGeom>
        </p:spPr>
        <p:txBody>
          <a:bodyPr>
            <a:normAutofit/>
          </a:bodyPr>
          <a:lstStyle/>
          <a:p>
            <a:pPr marL="0" lvl="0" indent="0">
              <a:spcBef>
                <a:spcPts val="600"/>
              </a:spcBef>
              <a:buSzTx/>
              <a:buNone/>
              <a:defRPr sz="1400"/>
            </a:pPr>
            <a:r>
              <a:rPr lang="en-US"/>
              <a:t>Click to edit Master text styles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723064" y="239317"/>
            <a:ext cx="1963737" cy="4355306"/>
          </a:xfrm>
          <a:prstGeom prst="rect">
            <a:avLst/>
          </a:prstGeom>
        </p:spPr>
        <p:txBody>
          <a:bodyPr>
            <a:normAutofit/>
          </a:bodyPr>
          <a:lstStyle/>
          <a:p>
            <a:r>
              <a:rPr lang="en-US"/>
              <a:t>Click to edit Master title style</a:t>
            </a:r>
            <a:endParaRPr/>
          </a:p>
        </p:txBody>
      </p:sp>
      <p:sp>
        <p:nvSpPr>
          <p:cNvPr id="118" name="Body Level One…"/>
          <p:cNvSpPr txBox="1">
            <a:spLocks noGrp="1"/>
          </p:cNvSpPr>
          <p:nvPr>
            <p:ph type="body" idx="1"/>
          </p:nvPr>
        </p:nvSpPr>
        <p:spPr>
          <a:xfrm>
            <a:off x="827088" y="239317"/>
            <a:ext cx="5743576" cy="435530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5" name="Rectangle 11"/>
          <p:cNvSpPr/>
          <p:nvPr/>
        </p:nvSpPr>
        <p:spPr>
          <a:xfrm>
            <a:off x="0" y="1060450"/>
            <a:ext cx="9144000" cy="4083050"/>
          </a:xfrm>
          <a:prstGeom prst="rect">
            <a:avLst/>
          </a:prstGeom>
          <a:solidFill>
            <a:srgbClr val="0039A6"/>
          </a:solidFill>
          <a:ln w="12700">
            <a:miter lim="400000"/>
          </a:ln>
        </p:spPr>
        <p:txBody>
          <a:bodyPr lIns="45719" rIns="45719" anchor="ctr"/>
          <a:lstStyle/>
          <a:p>
            <a:endParaRPr/>
          </a:p>
        </p:txBody>
      </p:sp>
      <p:sp>
        <p:nvSpPr>
          <p:cNvPr id="166" name="Rectangle 13"/>
          <p:cNvSpPr/>
          <p:nvPr/>
        </p:nvSpPr>
        <p:spPr>
          <a:xfrm flipV="1">
            <a:off x="0" y="1022350"/>
            <a:ext cx="9144000" cy="107950"/>
          </a:xfrm>
          <a:prstGeom prst="rect">
            <a:avLst/>
          </a:prstGeom>
          <a:solidFill>
            <a:srgbClr val="FDC82F"/>
          </a:solidFill>
          <a:ln w="12700">
            <a:miter lim="400000"/>
          </a:ln>
        </p:spPr>
        <p:txBody>
          <a:bodyPr lIns="45719" rIns="45719" anchor="ctr"/>
          <a:lstStyle/>
          <a:p>
            <a:endParaRPr/>
          </a:p>
        </p:txBody>
      </p:sp>
      <p:sp>
        <p:nvSpPr>
          <p:cNvPr id="167" name="Line 14"/>
          <p:cNvSpPr/>
          <p:nvPr/>
        </p:nvSpPr>
        <p:spPr>
          <a:xfrm>
            <a:off x="466725" y="4786312"/>
            <a:ext cx="8229600" cy="1"/>
          </a:xfrm>
          <a:prstGeom prst="line">
            <a:avLst/>
          </a:prstGeom>
          <a:ln>
            <a:solidFill>
              <a:schemeClr val="accent3">
                <a:lumOff val="44000"/>
              </a:schemeClr>
            </a:solidFill>
          </a:ln>
        </p:spPr>
        <p:txBody>
          <a:bodyPr lIns="45719" rIns="45719"/>
          <a:lstStyle/>
          <a:p>
            <a:endParaRPr/>
          </a:p>
        </p:txBody>
      </p:sp>
      <p:pic>
        <p:nvPicPr>
          <p:cNvPr id="168"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169" name="Title Text"/>
          <p:cNvSpPr txBox="1">
            <a:spLocks noGrp="1"/>
          </p:cNvSpPr>
          <p:nvPr>
            <p:ph type="title"/>
          </p:nvPr>
        </p:nvSpPr>
        <p:spPr>
          <a:xfrm>
            <a:off x="468312" y="239713"/>
            <a:ext cx="5975351" cy="708026"/>
          </a:xfrm>
          <a:prstGeom prst="rect">
            <a:avLst/>
          </a:prstGeom>
        </p:spPr>
        <p:txBody>
          <a:bodyPr>
            <a:normAutofit/>
          </a:bodyPr>
          <a:lstStyle/>
          <a:p>
            <a:r>
              <a:rPr lang="en-US"/>
              <a:t>Click to edit Master title style</a:t>
            </a:r>
            <a:endParaRPr/>
          </a:p>
        </p:txBody>
      </p:sp>
      <p:sp>
        <p:nvSpPr>
          <p:cNvPr id="170" name="Body Level One…"/>
          <p:cNvSpPr txBox="1">
            <a:spLocks noGrp="1"/>
          </p:cNvSpPr>
          <p:nvPr>
            <p:ph type="body" sz="half" idx="1"/>
          </p:nvPr>
        </p:nvSpPr>
        <p:spPr>
          <a:xfrm>
            <a:off x="457200" y="1329928"/>
            <a:ext cx="4038600" cy="3264696"/>
          </a:xfrm>
          <a:prstGeom prst="rect">
            <a:avLst/>
          </a:prstGeom>
        </p:spPr>
        <p:txBody>
          <a:bodyPr>
            <a:normAutofit/>
          </a:bodyPr>
          <a:lstStyle>
            <a:lvl1pPr>
              <a:spcBef>
                <a:spcPts val="600"/>
              </a:spcBef>
              <a:defRPr sz="2800">
                <a:solidFill>
                  <a:schemeClr val="accent3">
                    <a:lumOff val="44000"/>
                  </a:schemeClr>
                </a:solidFill>
              </a:defRPr>
            </a:lvl1pPr>
            <a:lvl2pPr marL="790575" indent="-333375">
              <a:spcBef>
                <a:spcPts val="600"/>
              </a:spcBef>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defRPr sz="2800">
                <a:solidFill>
                  <a:schemeClr val="accent3">
                    <a:lumOff val="44000"/>
                  </a:schemeClr>
                </a:solidFill>
              </a:defRPr>
            </a:lvl4pPr>
            <a:lvl5pPr marL="2184400" indent="-355600">
              <a:spcBef>
                <a:spcPts val="600"/>
              </a:spcBef>
              <a:defRPr sz="28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71" name="Slide Number"/>
          <p:cNvSpPr txBox="1">
            <a:spLocks noGrp="1"/>
          </p:cNvSpPr>
          <p:nvPr>
            <p:ph type="sldNum" sz="quarter" idx="2"/>
          </p:nvPr>
        </p:nvSpPr>
        <p:spPr>
          <a:xfrm>
            <a:off x="8555038" y="4848225"/>
            <a:ext cx="127001" cy="127000"/>
          </a:xfrm>
          <a:prstGeom prst="rect">
            <a:avLst/>
          </a:prstGeom>
        </p:spPr>
        <p:txBody>
          <a:bodyPr/>
          <a:lstStyle>
            <a:lvl1pPr>
              <a:defRPr>
                <a:solidFill>
                  <a:schemeClr val="accent3">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78" name="Rectangle 11"/>
          <p:cNvSpPr/>
          <p:nvPr/>
        </p:nvSpPr>
        <p:spPr>
          <a:xfrm>
            <a:off x="0" y="1060450"/>
            <a:ext cx="9144000" cy="4083050"/>
          </a:xfrm>
          <a:prstGeom prst="rect">
            <a:avLst/>
          </a:prstGeom>
          <a:solidFill>
            <a:srgbClr val="0039A6"/>
          </a:solidFill>
          <a:ln w="12700">
            <a:miter lim="400000"/>
          </a:ln>
        </p:spPr>
        <p:txBody>
          <a:bodyPr lIns="45719" rIns="45719" anchor="ctr"/>
          <a:lstStyle/>
          <a:p>
            <a:endParaRPr/>
          </a:p>
        </p:txBody>
      </p:sp>
      <p:sp>
        <p:nvSpPr>
          <p:cNvPr id="179" name="Rectangle 13"/>
          <p:cNvSpPr/>
          <p:nvPr/>
        </p:nvSpPr>
        <p:spPr>
          <a:xfrm flipV="1">
            <a:off x="0" y="1022350"/>
            <a:ext cx="9144000" cy="107950"/>
          </a:xfrm>
          <a:prstGeom prst="rect">
            <a:avLst/>
          </a:prstGeom>
          <a:solidFill>
            <a:srgbClr val="FDC82F"/>
          </a:solidFill>
          <a:ln w="12700">
            <a:miter lim="400000"/>
          </a:ln>
        </p:spPr>
        <p:txBody>
          <a:bodyPr lIns="45719" rIns="45719" anchor="ctr"/>
          <a:lstStyle/>
          <a:p>
            <a:endParaRPr/>
          </a:p>
        </p:txBody>
      </p:sp>
      <p:sp>
        <p:nvSpPr>
          <p:cNvPr id="180" name="Line 14"/>
          <p:cNvSpPr/>
          <p:nvPr/>
        </p:nvSpPr>
        <p:spPr>
          <a:xfrm>
            <a:off x="466725" y="4786312"/>
            <a:ext cx="8229600" cy="1"/>
          </a:xfrm>
          <a:prstGeom prst="line">
            <a:avLst/>
          </a:prstGeom>
          <a:ln>
            <a:solidFill>
              <a:schemeClr val="accent3">
                <a:lumOff val="44000"/>
              </a:schemeClr>
            </a:solidFill>
          </a:ln>
        </p:spPr>
        <p:txBody>
          <a:bodyPr lIns="45719" rIns="45719"/>
          <a:lstStyle/>
          <a:p>
            <a:endParaRPr/>
          </a:p>
        </p:txBody>
      </p:sp>
      <p:pic>
        <p:nvPicPr>
          <p:cNvPr id="181"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182" name="Title Text"/>
          <p:cNvSpPr txBox="1">
            <a:spLocks noGrp="1"/>
          </p:cNvSpPr>
          <p:nvPr>
            <p:ph type="title"/>
          </p:nvPr>
        </p:nvSpPr>
        <p:spPr>
          <a:xfrm>
            <a:off x="457200" y="205978"/>
            <a:ext cx="8229600" cy="857251"/>
          </a:xfrm>
          <a:prstGeom prst="rect">
            <a:avLst/>
          </a:prstGeom>
        </p:spPr>
        <p:txBody>
          <a:bodyPr>
            <a:normAutofit/>
          </a:bodyPr>
          <a:lstStyle/>
          <a:p>
            <a:r>
              <a:rPr lang="en-US"/>
              <a:t>Click to edit Master title style</a:t>
            </a:r>
            <a:endParaRPr/>
          </a:p>
        </p:txBody>
      </p:sp>
      <p:sp>
        <p:nvSpPr>
          <p:cNvPr id="183" name="Body Level One…"/>
          <p:cNvSpPr txBox="1">
            <a:spLocks noGrp="1"/>
          </p:cNvSpPr>
          <p:nvPr>
            <p:ph type="body" sz="quarter" idx="1"/>
          </p:nvPr>
        </p:nvSpPr>
        <p:spPr>
          <a:xfrm>
            <a:off x="457200" y="1151334"/>
            <a:ext cx="4040188" cy="479823"/>
          </a:xfrm>
          <a:prstGeom prst="rect">
            <a:avLst/>
          </a:prstGeom>
        </p:spPr>
        <p:txBody>
          <a:bodyPr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4" name="Text Placeholder 4"/>
          <p:cNvSpPr>
            <a:spLocks noGrp="1"/>
          </p:cNvSpPr>
          <p:nvPr>
            <p:ph type="body" sz="quarter" idx="13"/>
          </p:nvPr>
        </p:nvSpPr>
        <p:spPr>
          <a:xfrm>
            <a:off x="4645026" y="1151334"/>
            <a:ext cx="4041776" cy="479823"/>
          </a:xfrm>
          <a:prstGeom prst="rect">
            <a:avLst/>
          </a:prstGeom>
        </p:spPr>
        <p:txBody>
          <a:bodyPr anchor="b">
            <a:normAutofit/>
          </a:bodyPr>
          <a:lstStyle/>
          <a:p>
            <a:pPr marL="0" lvl="0" indent="0">
              <a:spcBef>
                <a:spcPts val="500"/>
              </a:spcBef>
              <a:buSzTx/>
              <a:buNone/>
              <a:defRPr sz="2400" b="1">
                <a:solidFill>
                  <a:schemeClr val="accent3">
                    <a:lumOff val="44000"/>
                  </a:schemeClr>
                </a:solidFill>
              </a:defRPr>
            </a:pPr>
            <a:r>
              <a:rPr lang="en-US"/>
              <a:t>Click to edit Master text styles</a:t>
            </a:r>
          </a:p>
        </p:txBody>
      </p:sp>
      <p:sp>
        <p:nvSpPr>
          <p:cNvPr id="185" name="Slide Number"/>
          <p:cNvSpPr txBox="1">
            <a:spLocks noGrp="1"/>
          </p:cNvSpPr>
          <p:nvPr>
            <p:ph type="sldNum" sz="quarter" idx="2"/>
          </p:nvPr>
        </p:nvSpPr>
        <p:spPr>
          <a:xfrm>
            <a:off x="8555038" y="4848225"/>
            <a:ext cx="127001" cy="127000"/>
          </a:xfrm>
          <a:prstGeom prst="rect">
            <a:avLst/>
          </a:prstGeom>
        </p:spPr>
        <p:txBody>
          <a:bodyPr/>
          <a:lstStyle>
            <a:lvl1pPr>
              <a:defRPr>
                <a:solidFill>
                  <a:schemeClr val="accent3">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92" name="Rectangle 11"/>
          <p:cNvSpPr/>
          <p:nvPr/>
        </p:nvSpPr>
        <p:spPr>
          <a:xfrm>
            <a:off x="0" y="1060450"/>
            <a:ext cx="9144000" cy="4083050"/>
          </a:xfrm>
          <a:prstGeom prst="rect">
            <a:avLst/>
          </a:prstGeom>
          <a:solidFill>
            <a:srgbClr val="0039A6"/>
          </a:solidFill>
          <a:ln w="12700">
            <a:miter lim="400000"/>
          </a:ln>
        </p:spPr>
        <p:txBody>
          <a:bodyPr lIns="45719" rIns="45719" anchor="ctr"/>
          <a:lstStyle/>
          <a:p>
            <a:endParaRPr/>
          </a:p>
        </p:txBody>
      </p:sp>
      <p:sp>
        <p:nvSpPr>
          <p:cNvPr id="193" name="Rectangle 13"/>
          <p:cNvSpPr/>
          <p:nvPr/>
        </p:nvSpPr>
        <p:spPr>
          <a:xfrm flipV="1">
            <a:off x="0" y="1022350"/>
            <a:ext cx="9144000" cy="107950"/>
          </a:xfrm>
          <a:prstGeom prst="rect">
            <a:avLst/>
          </a:prstGeom>
          <a:solidFill>
            <a:srgbClr val="FDC82F"/>
          </a:solidFill>
          <a:ln w="12700">
            <a:miter lim="400000"/>
          </a:ln>
        </p:spPr>
        <p:txBody>
          <a:bodyPr lIns="45719" rIns="45719" anchor="ctr"/>
          <a:lstStyle/>
          <a:p>
            <a:endParaRPr/>
          </a:p>
        </p:txBody>
      </p:sp>
      <p:sp>
        <p:nvSpPr>
          <p:cNvPr id="194" name="Line 14"/>
          <p:cNvSpPr/>
          <p:nvPr/>
        </p:nvSpPr>
        <p:spPr>
          <a:xfrm>
            <a:off x="466725" y="4786312"/>
            <a:ext cx="8229600" cy="1"/>
          </a:xfrm>
          <a:prstGeom prst="line">
            <a:avLst/>
          </a:prstGeom>
          <a:ln>
            <a:solidFill>
              <a:schemeClr val="accent3">
                <a:lumOff val="44000"/>
              </a:schemeClr>
            </a:solidFill>
          </a:ln>
        </p:spPr>
        <p:txBody>
          <a:bodyPr lIns="45719" rIns="45719"/>
          <a:lstStyle/>
          <a:p>
            <a:endParaRPr/>
          </a:p>
        </p:txBody>
      </p:sp>
      <p:pic>
        <p:nvPicPr>
          <p:cNvPr id="195"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196" name="Title Text"/>
          <p:cNvSpPr txBox="1">
            <a:spLocks noGrp="1"/>
          </p:cNvSpPr>
          <p:nvPr>
            <p:ph type="title"/>
          </p:nvPr>
        </p:nvSpPr>
        <p:spPr>
          <a:xfrm>
            <a:off x="468312" y="239713"/>
            <a:ext cx="5975351" cy="708026"/>
          </a:xfrm>
          <a:prstGeom prst="rect">
            <a:avLst/>
          </a:prstGeom>
        </p:spPr>
        <p:txBody>
          <a:bodyPr>
            <a:normAutofit/>
          </a:bodyPr>
          <a:lstStyle/>
          <a:p>
            <a:r>
              <a:rPr lang="en-US"/>
              <a:t>Click to edit Master title style</a:t>
            </a:r>
            <a:endParaRPr/>
          </a:p>
        </p:txBody>
      </p:sp>
      <p:sp>
        <p:nvSpPr>
          <p:cNvPr id="197" name="Slide Number"/>
          <p:cNvSpPr txBox="1">
            <a:spLocks noGrp="1"/>
          </p:cNvSpPr>
          <p:nvPr>
            <p:ph type="sldNum" sz="quarter" idx="2"/>
          </p:nvPr>
        </p:nvSpPr>
        <p:spPr>
          <a:xfrm>
            <a:off x="8555038" y="4848225"/>
            <a:ext cx="127001" cy="127000"/>
          </a:xfrm>
          <a:prstGeom prst="rect">
            <a:avLst/>
          </a:prstGeom>
        </p:spPr>
        <p:txBody>
          <a:bodyPr/>
          <a:lstStyle>
            <a:lvl1pPr>
              <a:defRPr>
                <a:solidFill>
                  <a:schemeClr val="accent3">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15" name="Rectangle 11"/>
          <p:cNvSpPr/>
          <p:nvPr/>
        </p:nvSpPr>
        <p:spPr>
          <a:xfrm>
            <a:off x="0" y="1060450"/>
            <a:ext cx="9144000" cy="4083050"/>
          </a:xfrm>
          <a:prstGeom prst="rect">
            <a:avLst/>
          </a:prstGeom>
          <a:solidFill>
            <a:srgbClr val="0039A6"/>
          </a:solidFill>
          <a:ln w="12700">
            <a:miter lim="400000"/>
          </a:ln>
        </p:spPr>
        <p:txBody>
          <a:bodyPr lIns="45719" rIns="45719" anchor="ctr"/>
          <a:lstStyle/>
          <a:p>
            <a:endParaRPr/>
          </a:p>
        </p:txBody>
      </p:sp>
      <p:sp>
        <p:nvSpPr>
          <p:cNvPr id="216" name="Rectangle 13"/>
          <p:cNvSpPr/>
          <p:nvPr/>
        </p:nvSpPr>
        <p:spPr>
          <a:xfrm flipV="1">
            <a:off x="0" y="1022350"/>
            <a:ext cx="9144000" cy="107950"/>
          </a:xfrm>
          <a:prstGeom prst="rect">
            <a:avLst/>
          </a:prstGeom>
          <a:solidFill>
            <a:srgbClr val="FDC82F"/>
          </a:solidFill>
          <a:ln w="12700">
            <a:miter lim="400000"/>
          </a:ln>
        </p:spPr>
        <p:txBody>
          <a:bodyPr lIns="45719" rIns="45719" anchor="ctr"/>
          <a:lstStyle/>
          <a:p>
            <a:endParaRPr/>
          </a:p>
        </p:txBody>
      </p:sp>
      <p:sp>
        <p:nvSpPr>
          <p:cNvPr id="217" name="Line 14"/>
          <p:cNvSpPr/>
          <p:nvPr/>
        </p:nvSpPr>
        <p:spPr>
          <a:xfrm>
            <a:off x="466725" y="4786312"/>
            <a:ext cx="8229600" cy="1"/>
          </a:xfrm>
          <a:prstGeom prst="line">
            <a:avLst/>
          </a:prstGeom>
          <a:ln>
            <a:solidFill>
              <a:schemeClr val="accent3">
                <a:lumOff val="44000"/>
              </a:schemeClr>
            </a:solidFill>
          </a:ln>
        </p:spPr>
        <p:txBody>
          <a:bodyPr lIns="45719" rIns="45719"/>
          <a:lstStyle/>
          <a:p>
            <a:endParaRPr/>
          </a:p>
        </p:txBody>
      </p:sp>
      <p:pic>
        <p:nvPicPr>
          <p:cNvPr id="218"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219" name="Title Text"/>
          <p:cNvSpPr txBox="1">
            <a:spLocks noGrp="1"/>
          </p:cNvSpPr>
          <p:nvPr>
            <p:ph type="title"/>
          </p:nvPr>
        </p:nvSpPr>
        <p:spPr>
          <a:xfrm>
            <a:off x="457201" y="204786"/>
            <a:ext cx="3008314" cy="871539"/>
          </a:xfrm>
          <a:prstGeom prst="rect">
            <a:avLst/>
          </a:prstGeom>
        </p:spPr>
        <p:txBody>
          <a:bodyPr>
            <a:normAutofit/>
          </a:bodyPr>
          <a:lstStyle>
            <a:lvl1pPr>
              <a:defRPr sz="2000"/>
            </a:lvl1pPr>
          </a:lstStyle>
          <a:p>
            <a:r>
              <a:rPr lang="en-US"/>
              <a:t>Click to edit Master title style</a:t>
            </a:r>
            <a:endParaRPr/>
          </a:p>
        </p:txBody>
      </p:sp>
      <p:sp>
        <p:nvSpPr>
          <p:cNvPr id="220" name="Body Level One…"/>
          <p:cNvSpPr txBox="1">
            <a:spLocks noGrp="1"/>
          </p:cNvSpPr>
          <p:nvPr>
            <p:ph type="body" idx="1"/>
          </p:nvPr>
        </p:nvSpPr>
        <p:spPr>
          <a:xfrm>
            <a:off x="3575050" y="204788"/>
            <a:ext cx="5111750" cy="4389836"/>
          </a:xfrm>
          <a:prstGeom prst="rect">
            <a:avLst/>
          </a:prstGeom>
        </p:spPr>
        <p:txBody>
          <a:bodyPr>
            <a:normAutofit/>
          </a:bodyPr>
          <a:lstStyle>
            <a:lvl1pPr>
              <a:spcBef>
                <a:spcPts val="700"/>
              </a:spcBef>
              <a:defRPr sz="3200">
                <a:solidFill>
                  <a:schemeClr val="accent3">
                    <a:lumOff val="44000"/>
                  </a:schemeClr>
                </a:solidFill>
              </a:defRPr>
            </a:lvl1pPr>
            <a:lvl2pPr marL="783771" indent="-326571">
              <a:spcBef>
                <a:spcPts val="700"/>
              </a:spcBef>
              <a:defRPr sz="3200">
                <a:solidFill>
                  <a:schemeClr val="accent3">
                    <a:lumOff val="44000"/>
                  </a:schemeClr>
                </a:solidFill>
              </a:defRPr>
            </a:lvl2pPr>
            <a:lvl3pPr marL="1219200" indent="-304800">
              <a:spcBef>
                <a:spcPts val="700"/>
              </a:spcBef>
              <a:defRPr sz="3200">
                <a:solidFill>
                  <a:schemeClr val="accent3">
                    <a:lumOff val="44000"/>
                  </a:schemeClr>
                </a:solidFill>
              </a:defRPr>
            </a:lvl3pPr>
            <a:lvl4pPr marL="1737360" indent="-365760">
              <a:spcBef>
                <a:spcPts val="700"/>
              </a:spcBef>
              <a:defRPr sz="3200">
                <a:solidFill>
                  <a:schemeClr val="accent3">
                    <a:lumOff val="44000"/>
                  </a:schemeClr>
                </a:solidFill>
              </a:defRPr>
            </a:lvl4pPr>
            <a:lvl5pPr marL="2194560" indent="-365760">
              <a:spcBef>
                <a:spcPts val="700"/>
              </a:spcBef>
              <a:defRPr sz="32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1" name="Text Placeholder 3"/>
          <p:cNvSpPr>
            <a:spLocks noGrp="1"/>
          </p:cNvSpPr>
          <p:nvPr>
            <p:ph type="body" sz="half" idx="13"/>
          </p:nvPr>
        </p:nvSpPr>
        <p:spPr>
          <a:xfrm>
            <a:off x="457200" y="1076326"/>
            <a:ext cx="3008315" cy="3518297"/>
          </a:xfrm>
          <a:prstGeom prst="rect">
            <a:avLst/>
          </a:prstGeom>
        </p:spPr>
        <p:txBody>
          <a:bodyPr>
            <a:normAutofit/>
          </a:bodyPr>
          <a:lstStyle/>
          <a:p>
            <a:pPr marL="0" lvl="0" indent="0">
              <a:spcBef>
                <a:spcPts val="300"/>
              </a:spcBef>
              <a:buSzTx/>
              <a:buNone/>
              <a:defRPr sz="1400">
                <a:solidFill>
                  <a:schemeClr val="accent3">
                    <a:lumOff val="44000"/>
                  </a:schemeClr>
                </a:solidFill>
              </a:defRPr>
            </a:pPr>
            <a:r>
              <a:rPr lang="en-US"/>
              <a:t>Click to edit Master text styles</a:t>
            </a:r>
          </a:p>
        </p:txBody>
      </p:sp>
      <p:sp>
        <p:nvSpPr>
          <p:cNvPr id="222" name="Slide Number"/>
          <p:cNvSpPr txBox="1">
            <a:spLocks noGrp="1"/>
          </p:cNvSpPr>
          <p:nvPr>
            <p:ph type="sldNum" sz="quarter" idx="2"/>
          </p:nvPr>
        </p:nvSpPr>
        <p:spPr>
          <a:xfrm>
            <a:off x="8555038" y="4848225"/>
            <a:ext cx="127001" cy="127000"/>
          </a:xfrm>
          <a:prstGeom prst="rect">
            <a:avLst/>
          </a:prstGeom>
        </p:spPr>
        <p:txBody>
          <a:bodyPr/>
          <a:lstStyle>
            <a:lvl1pPr>
              <a:defRPr>
                <a:solidFill>
                  <a:schemeClr val="accent3">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29" name="Rectangle 11"/>
          <p:cNvSpPr/>
          <p:nvPr/>
        </p:nvSpPr>
        <p:spPr>
          <a:xfrm>
            <a:off x="0" y="1060450"/>
            <a:ext cx="9144000" cy="4083050"/>
          </a:xfrm>
          <a:prstGeom prst="rect">
            <a:avLst/>
          </a:prstGeom>
          <a:solidFill>
            <a:srgbClr val="0039A6"/>
          </a:solidFill>
          <a:ln w="12700">
            <a:miter lim="400000"/>
          </a:ln>
        </p:spPr>
        <p:txBody>
          <a:bodyPr lIns="45719" rIns="45719" anchor="ctr"/>
          <a:lstStyle/>
          <a:p>
            <a:endParaRPr/>
          </a:p>
        </p:txBody>
      </p:sp>
      <p:sp>
        <p:nvSpPr>
          <p:cNvPr id="230" name="Rectangle 13"/>
          <p:cNvSpPr/>
          <p:nvPr/>
        </p:nvSpPr>
        <p:spPr>
          <a:xfrm flipV="1">
            <a:off x="0" y="1022350"/>
            <a:ext cx="9144000" cy="107950"/>
          </a:xfrm>
          <a:prstGeom prst="rect">
            <a:avLst/>
          </a:prstGeom>
          <a:solidFill>
            <a:srgbClr val="FDC82F"/>
          </a:solidFill>
          <a:ln w="12700">
            <a:miter lim="400000"/>
          </a:ln>
        </p:spPr>
        <p:txBody>
          <a:bodyPr lIns="45719" rIns="45719" anchor="ctr"/>
          <a:lstStyle/>
          <a:p>
            <a:endParaRPr/>
          </a:p>
        </p:txBody>
      </p:sp>
      <p:sp>
        <p:nvSpPr>
          <p:cNvPr id="231" name="Line 14"/>
          <p:cNvSpPr/>
          <p:nvPr/>
        </p:nvSpPr>
        <p:spPr>
          <a:xfrm>
            <a:off x="466725" y="4786312"/>
            <a:ext cx="8229600" cy="1"/>
          </a:xfrm>
          <a:prstGeom prst="line">
            <a:avLst/>
          </a:prstGeom>
          <a:ln>
            <a:solidFill>
              <a:schemeClr val="accent3">
                <a:lumOff val="44000"/>
              </a:schemeClr>
            </a:solidFill>
          </a:ln>
        </p:spPr>
        <p:txBody>
          <a:bodyPr lIns="45719" rIns="45719"/>
          <a:lstStyle/>
          <a:p>
            <a:endParaRPr/>
          </a:p>
        </p:txBody>
      </p:sp>
      <p:pic>
        <p:nvPicPr>
          <p:cNvPr id="232" name="Picture 14" descr="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233" name="Title Text"/>
          <p:cNvSpPr txBox="1">
            <a:spLocks noGrp="1"/>
          </p:cNvSpPr>
          <p:nvPr>
            <p:ph type="title"/>
          </p:nvPr>
        </p:nvSpPr>
        <p:spPr>
          <a:xfrm>
            <a:off x="1792288" y="3600450"/>
            <a:ext cx="5486401" cy="425054"/>
          </a:xfrm>
          <a:prstGeom prst="rect">
            <a:avLst/>
          </a:prstGeom>
        </p:spPr>
        <p:txBody>
          <a:bodyPr>
            <a:normAutofit/>
          </a:bodyPr>
          <a:lstStyle>
            <a:lvl1pPr>
              <a:defRPr sz="2000"/>
            </a:lvl1pPr>
          </a:lstStyle>
          <a:p>
            <a:r>
              <a:rPr lang="en-US"/>
              <a:t>Click to edit Master title style</a:t>
            </a:r>
            <a:endParaRPr/>
          </a:p>
        </p:txBody>
      </p:sp>
      <p:sp>
        <p:nvSpPr>
          <p:cNvPr id="234" name="Picture Placeholder 2"/>
          <p:cNvSpPr>
            <a:spLocks noGrp="1"/>
          </p:cNvSpPr>
          <p:nvPr>
            <p:ph type="pic" sz="half" idx="13"/>
          </p:nvPr>
        </p:nvSpPr>
        <p:spPr>
          <a:xfrm>
            <a:off x="1792288" y="459581"/>
            <a:ext cx="5486401" cy="3086101"/>
          </a:xfrm>
          <a:prstGeom prst="rect">
            <a:avLst/>
          </a:prstGeom>
        </p:spPr>
        <p:txBody>
          <a:bodyPr lIns="91439" tIns="45719" rIns="91439" bIns="45719"/>
          <a:lstStyle/>
          <a:p>
            <a:r>
              <a:rPr lang="en-US"/>
              <a:t>Click icon to add picture</a:t>
            </a:r>
            <a:endParaRPr/>
          </a:p>
        </p:txBody>
      </p:sp>
      <p:sp>
        <p:nvSpPr>
          <p:cNvPr id="235" name="Body Level One…"/>
          <p:cNvSpPr txBox="1">
            <a:spLocks noGrp="1"/>
          </p:cNvSpPr>
          <p:nvPr>
            <p:ph type="body" sz="quarter" idx="1"/>
          </p:nvPr>
        </p:nvSpPr>
        <p:spPr>
          <a:xfrm>
            <a:off x="1792288" y="4025503"/>
            <a:ext cx="5486401" cy="603648"/>
          </a:xfrm>
          <a:prstGeom prst="rect">
            <a:avLst/>
          </a:prstGeom>
        </p:spPr>
        <p:txBody>
          <a:bodyPr>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6" name="Slide Number"/>
          <p:cNvSpPr txBox="1">
            <a:spLocks noGrp="1"/>
          </p:cNvSpPr>
          <p:nvPr>
            <p:ph type="sldNum" sz="quarter" idx="2"/>
          </p:nvPr>
        </p:nvSpPr>
        <p:spPr>
          <a:xfrm>
            <a:off x="8555038" y="4848225"/>
            <a:ext cx="127001" cy="127000"/>
          </a:xfrm>
          <a:prstGeom prst="rect">
            <a:avLst/>
          </a:prstGeom>
        </p:spPr>
        <p:txBody>
          <a:bodyPr/>
          <a:lstStyle>
            <a:lvl1pPr>
              <a:defRPr>
                <a:solidFill>
                  <a:schemeClr val="accent3">
                    <a:lumOff val="44000"/>
                  </a:schemeClr>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Line 13"/>
          <p:cNvSpPr/>
          <p:nvPr/>
        </p:nvSpPr>
        <p:spPr>
          <a:xfrm flipV="1">
            <a:off x="804863" y="4740275"/>
            <a:ext cx="7891461" cy="46039"/>
          </a:xfrm>
          <a:prstGeom prst="line">
            <a:avLst/>
          </a:prstGeom>
          <a:ln>
            <a:solidFill>
              <a:srgbClr val="0039A6"/>
            </a:solidFill>
          </a:ln>
        </p:spPr>
        <p:txBody>
          <a:bodyPr lIns="45719" rIns="45719"/>
          <a:lstStyle/>
          <a:p>
            <a:endParaRPr/>
          </a:p>
        </p:txBody>
      </p:sp>
      <p:pic>
        <p:nvPicPr>
          <p:cNvPr id="5" name="Picture 14" descr="Picture 14"/>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92938" y="411162"/>
            <a:ext cx="1693863" cy="534988"/>
          </a:xfrm>
          <a:prstGeom prst="rect">
            <a:avLst/>
          </a:prstGeom>
          <a:ln w="12700">
            <a:miter lim="400000"/>
          </a:ln>
        </p:spPr>
      </p:pic>
      <p:sp>
        <p:nvSpPr>
          <p:cNvPr id="6" name="Slide Number"/>
          <p:cNvSpPr txBox="1">
            <a:spLocks noGrp="1"/>
          </p:cNvSpPr>
          <p:nvPr>
            <p:ph type="sldNum" sz="quarter" idx="2"/>
          </p:nvPr>
        </p:nvSpPr>
        <p:spPr>
          <a:xfrm>
            <a:off x="8580438" y="4864100"/>
            <a:ext cx="127001" cy="127000"/>
          </a:xfrm>
          <a:prstGeom prst="rect">
            <a:avLst/>
          </a:prstGeom>
          <a:ln w="12700">
            <a:miter lim="400000"/>
          </a:ln>
        </p:spPr>
        <p:txBody>
          <a:bodyPr wrap="none" lIns="0" tIns="0" rIns="0" bIns="0">
            <a:spAutoFit/>
          </a:bodyPr>
          <a:lstStyle>
            <a:lvl1pPr algn="r">
              <a:defRPr sz="800" b="1">
                <a:solidFill>
                  <a:srgbClr val="0039A6"/>
                </a:solidFill>
              </a:defRPr>
            </a:lvl1pPr>
          </a:lstStyle>
          <a:p>
            <a:fld id="{86CB4B4D-7CA3-9044-876B-883B54F8677D}" type="slidenum">
              <a:t>‹#›</a:t>
            </a:fld>
            <a:endParaRPr/>
          </a:p>
        </p:txBody>
      </p:sp>
      <p:sp>
        <p:nvSpPr>
          <p:cNvPr id="7" name="Title Text"/>
          <p:cNvSpPr txBox="1">
            <a:spLocks noGrp="1"/>
          </p:cNvSpPr>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xmlns="" val="1"/>
            </a:ext>
          </a:extLst>
        </p:spPr>
        <p:txBody>
          <a:bodyPr lIns="457200" tIns="0" rIns="0" bIns="0" anchor="b"/>
          <a:lstStyle/>
          <a:p>
            <a:r>
              <a:rPr dirty="0"/>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 val="1"/>
            </a:ext>
          </a:extLst>
        </p:spPr>
        <p:txBody>
          <a:bodyPr lIns="457200" tIns="0" rIns="45720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 id="2147483679" r:id="rId18"/>
    <p:sldLayoutId id="2147483680" r:id="rId19"/>
    <p:sldLayoutId id="2147483681" r:id="rId20"/>
    <p:sldLayoutId id="2147483682" r:id="rId21"/>
    <p:sldLayoutId id="2147483689" r:id="rId22"/>
    <p:sldLayoutId id="2147483690" r:id="rId23"/>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2400" b="1" i="0" u="none" strike="noStrike" cap="none" spc="0" baseline="0">
          <a:ln>
            <a:noFill/>
          </a:ln>
          <a:solidFill>
            <a:srgbClr val="0039A6"/>
          </a:solidFill>
          <a:uFillTx/>
          <a:latin typeface="+mj-lt"/>
          <a:ea typeface="+mj-ea"/>
          <a:cs typeface="+mj-cs"/>
          <a:sym typeface="Arial"/>
        </a:defRPr>
      </a:lvl1pPr>
      <a:lvl2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2pPr>
      <a:lvl3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3pPr>
      <a:lvl4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4pPr>
      <a:lvl5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5pPr>
      <a:lvl6pPr marL="0" marR="0" indent="4572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6pPr>
      <a:lvl7pPr marL="0" marR="0" indent="9144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7pPr>
      <a:lvl8pPr marL="0" marR="0" indent="13716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8pPr>
      <a:lvl9pPr marL="0" marR="0" indent="18288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9pPr>
    </p:titleStyle>
    <p:bodyStyle>
      <a:lvl1pPr marL="342900" marR="0" indent="-342900"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1pPr>
      <a:lvl2pPr marL="778668" marR="0" indent="-321468"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2pPr>
      <a:lvl3pPr marL="1208314" marR="0" indent="-293914"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3pPr>
      <a:lvl4pPr marL="1714500" marR="0" indent="-342900"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4pPr>
      <a:lvl5pPr marL="22402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5pPr>
      <a:lvl6pPr marL="26974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6pPr>
      <a:lvl7pPr marL="31546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7pPr>
      <a:lvl8pPr marL="36118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8pPr>
      <a:lvl9pPr marL="40690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8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insightextractor.com/2019/07/19/four-tenets-for-effective-metrics-desig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23.tiff"/><Relationship Id="rId4" Type="http://schemas.openxmlformats.org/officeDocument/2006/relationships/image" Target="../media/image22.tiff"/></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hyperlink" Target="https://pixabay.com/en/kermit-cup-drink-coffee-break-189925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47870" y="1489421"/>
            <a:ext cx="6446335" cy="2567324"/>
          </a:xfrm>
        </p:spPr>
        <p:txBody>
          <a:bodyPr>
            <a:normAutofit fontScale="90000"/>
          </a:bodyPr>
          <a:lstStyle/>
          <a:p>
            <a:pPr algn="ctr"/>
            <a:r>
              <a:rPr lang="en-US" dirty="0"/>
              <a:t>Division of Chemical Health and Safety(CHAS)</a:t>
            </a:r>
            <a:br>
              <a:rPr lang="en-US" dirty="0"/>
            </a:br>
            <a:br>
              <a:rPr lang="en-US" dirty="0"/>
            </a:br>
            <a:r>
              <a:rPr lang="en-US" sz="2700" dirty="0"/>
              <a:t>Strategic Planning Retreat (Gen 2)</a:t>
            </a:r>
            <a:br>
              <a:rPr lang="en-US" dirty="0"/>
            </a:br>
            <a:br>
              <a:rPr lang="en-US" dirty="0"/>
            </a:br>
            <a:r>
              <a:rPr lang="en-US" sz="1800" dirty="0"/>
              <a:t>Sept. 6, 7, &amp; 11, 2023</a:t>
            </a:r>
            <a:br>
              <a:rPr lang="en-US" sz="1800" dirty="0"/>
            </a:br>
            <a:r>
              <a:rPr lang="en-US" sz="1800" dirty="0"/>
              <a:t>Virtual Platform</a:t>
            </a:r>
            <a:br>
              <a:rPr lang="en-US" sz="1800" dirty="0"/>
            </a:br>
            <a:endParaRPr lang="en-US" sz="1800" dirty="0"/>
          </a:p>
        </p:txBody>
      </p:sp>
      <p:sp>
        <p:nvSpPr>
          <p:cNvPr id="4100" name="Rectangle 3"/>
          <p:cNvSpPr>
            <a:spLocks noGrp="1" noChangeArrowheads="1"/>
          </p:cNvSpPr>
          <p:nvPr>
            <p:ph type="subTitle" idx="1"/>
          </p:nvPr>
        </p:nvSpPr>
        <p:spPr>
          <a:xfrm>
            <a:off x="112392" y="4245928"/>
            <a:ext cx="4942681" cy="681038"/>
          </a:xfrm>
        </p:spPr>
        <p:txBody>
          <a:bodyPr>
            <a:normAutofit fontScale="70000" lnSpcReduction="20000"/>
          </a:bodyPr>
          <a:lstStyle/>
          <a:p>
            <a:pPr>
              <a:spcBef>
                <a:spcPts val="0"/>
              </a:spcBef>
            </a:pPr>
            <a:r>
              <a:rPr lang="en-US" sz="2100" dirty="0"/>
              <a:t>Facilitators:</a:t>
            </a:r>
          </a:p>
          <a:p>
            <a:pPr>
              <a:spcBef>
                <a:spcPts val="0"/>
              </a:spcBef>
            </a:pPr>
            <a:r>
              <a:rPr lang="en-US" sz="1350" dirty="0"/>
              <a:t>	</a:t>
            </a:r>
            <a:r>
              <a:rPr lang="en-US" sz="1900" dirty="0"/>
              <a:t>Carol Duane</a:t>
            </a:r>
          </a:p>
          <a:p>
            <a:pPr>
              <a:spcBef>
                <a:spcPts val="0"/>
              </a:spcBef>
            </a:pPr>
            <a:r>
              <a:rPr lang="en-US" sz="1900" dirty="0"/>
              <a:t>	Larry Krannich</a:t>
            </a:r>
          </a:p>
          <a:p>
            <a:pPr>
              <a:spcBef>
                <a:spcPts val="0"/>
              </a:spcBef>
            </a:pPr>
            <a:r>
              <a:rPr lang="en-US" sz="1900" dirty="0"/>
              <a:t>	</a:t>
            </a:r>
          </a:p>
        </p:txBody>
      </p:sp>
      <p:sp>
        <p:nvSpPr>
          <p:cNvPr id="2" name="Footer Placeholder 1"/>
          <p:cNvSpPr>
            <a:spLocks noGrp="1"/>
          </p:cNvSpPr>
          <p:nvPr>
            <p:ph type="ftr" sz="quarter" idx="10"/>
          </p:nvPr>
        </p:nvSpPr>
        <p:spPr bwMode="auto">
          <a:xfrm>
            <a:off x="817563" y="925515"/>
            <a:ext cx="28956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American Chemical Society</a:t>
            </a:r>
            <a:endParaRPr lang="en-GB" dirty="0"/>
          </a:p>
        </p:txBody>
      </p:sp>
      <p:pic>
        <p:nvPicPr>
          <p:cNvPr id="5" name="Picture 4">
            <a:extLst>
              <a:ext uri="{FF2B5EF4-FFF2-40B4-BE49-F238E27FC236}">
                <a16:creationId xmlns:a16="http://schemas.microsoft.com/office/drawing/2014/main" id="{602B769F-7C00-0F4D-B615-B9825E044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928" y="1583896"/>
            <a:ext cx="1592121" cy="1406439"/>
          </a:xfrm>
          <a:prstGeom prst="rect">
            <a:avLst/>
          </a:prstGeom>
        </p:spPr>
      </p:pic>
      <p:sp>
        <p:nvSpPr>
          <p:cNvPr id="7" name="TextBox 6">
            <a:extLst>
              <a:ext uri="{FF2B5EF4-FFF2-40B4-BE49-F238E27FC236}">
                <a16:creationId xmlns:a16="http://schemas.microsoft.com/office/drawing/2014/main" id="{2C7E7BEF-F391-4049-A62C-2490D0F29026}"/>
              </a:ext>
            </a:extLst>
          </p:cNvPr>
          <p:cNvSpPr txBox="1"/>
          <p:nvPr/>
        </p:nvSpPr>
        <p:spPr>
          <a:xfrm>
            <a:off x="6969210" y="3632885"/>
            <a:ext cx="2174789" cy="12998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lnSpc>
                <a:spcPct val="120000"/>
              </a:lnSpc>
              <a:spcBef>
                <a:spcPts val="120"/>
              </a:spcBef>
              <a:spcAft>
                <a:spcPts val="120"/>
              </a:spcAft>
            </a:pPr>
            <a:r>
              <a:rPr lang="en-US" sz="1600" dirty="0">
                <a:solidFill>
                  <a:srgbClr val="0039A6"/>
                </a:solidFill>
              </a:rPr>
              <a:t>Improving all people’s lives through the transforming power of chemistry</a:t>
            </a:r>
          </a:p>
        </p:txBody>
      </p:sp>
      <p:sp>
        <p:nvSpPr>
          <p:cNvPr id="8" name="Title 1">
            <a:extLst>
              <a:ext uri="{FF2B5EF4-FFF2-40B4-BE49-F238E27FC236}">
                <a16:creationId xmlns:a16="http://schemas.microsoft.com/office/drawing/2014/main" id="{94533BA0-1E8F-9449-A01C-0B71435B008D}"/>
              </a:ext>
            </a:extLst>
          </p:cNvPr>
          <p:cNvSpPr txBox="1">
            <a:spLocks/>
          </p:cNvSpPr>
          <p:nvPr/>
        </p:nvSpPr>
        <p:spPr>
          <a:xfrm>
            <a:off x="7276928" y="2924859"/>
            <a:ext cx="5616576" cy="708026"/>
          </a:xfrm>
          <a:prstGeom prst="rect">
            <a:avLst/>
          </a:prstGeom>
          <a:ln w="12700">
            <a:miter lim="400000"/>
          </a:ln>
          <a:extLst>
            <a:ext uri="{C572A759-6A51-4108-AA02-DFA0A04FC94B}">
              <ma14:wrappingTextBoxFlag xmlns:ma14="http://schemas.microsoft.com/office/mac/drawingml/2011/main" xmlns="" val="1"/>
            </a:ext>
          </a:extLst>
        </p:spPr>
        <p:txBody>
          <a:bodyPr lIns="457200" tIns="0" rIns="0" bIns="0" anchor="b">
            <a:normAutofit fontScale="92500" lnSpcReduction="10000"/>
          </a:bodyPr>
          <a:lstStyle>
            <a:lvl1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ln>
                  <a:noFill/>
                </a:ln>
                <a:solidFill>
                  <a:schemeClr val="accent3">
                    <a:lumOff val="44000"/>
                  </a:schemeClr>
                </a:solidFill>
                <a:uFillTx/>
                <a:latin typeface="+mj-lt"/>
                <a:ea typeface="+mj-ea"/>
                <a:cs typeface="+mj-cs"/>
                <a:sym typeface="Arial"/>
              </a:defRPr>
            </a:lvl1pPr>
            <a:lvl2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2pPr>
            <a:lvl3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3pPr>
            <a:lvl4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4pPr>
            <a:lvl5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5pPr>
            <a:lvl6pPr marL="0" marR="0" indent="4572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6pPr>
            <a:lvl7pPr marL="0" marR="0" indent="9144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7pPr>
            <a:lvl8pPr marL="0" marR="0" indent="13716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8pPr>
            <a:lvl9pPr marL="0" marR="0" indent="18288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9pPr>
          </a:lstStyle>
          <a:p>
            <a:r>
              <a:rPr lang="en-US" dirty="0"/>
              <a:t>V</a:t>
            </a:r>
          </a:p>
          <a:p>
            <a:r>
              <a:rPr lang="en-US" sz="2800" b="1" dirty="0">
                <a:solidFill>
                  <a:srgbClr val="0039A6"/>
                </a:solidFill>
              </a:rPr>
              <a:t>Vision</a:t>
            </a:r>
            <a:endParaRPr lang="en-US" sz="2800" b="1" dirty="0"/>
          </a:p>
        </p:txBody>
      </p:sp>
      <p:pic>
        <p:nvPicPr>
          <p:cNvPr id="9" name="Picture 8" descr="A picture containing text, clipart&#10;&#10;Description automatically generated">
            <a:extLst>
              <a:ext uri="{FF2B5EF4-FFF2-40B4-BE49-F238E27FC236}">
                <a16:creationId xmlns:a16="http://schemas.microsoft.com/office/drawing/2014/main" id="{D793AC9B-C962-A640-9618-53BD4CEA94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7331" y="3158554"/>
            <a:ext cx="495300" cy="542925"/>
          </a:xfrm>
          <a:prstGeom prst="rect">
            <a:avLst/>
          </a:prstGeom>
        </p:spPr>
      </p:pic>
    </p:spTree>
    <p:extLst>
      <p:ext uri="{BB962C8B-B14F-4D97-AF65-F5344CB8AC3E}">
        <p14:creationId xmlns:p14="http://schemas.microsoft.com/office/powerpoint/2010/main" val="125825660"/>
      </p:ext>
    </p:extLst>
  </p:cSld>
  <p:clrMapOvr>
    <a:masterClrMapping/>
  </p:clrMapOvr>
  <p:transition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82B74E-5FB8-A2C8-D071-EB78988483D8}"/>
              </a:ext>
            </a:extLst>
          </p:cNvPr>
          <p:cNvSpPr>
            <a:spLocks noGrp="1"/>
          </p:cNvSpPr>
          <p:nvPr>
            <p:ph type="sldNum" sz="quarter" idx="12"/>
          </p:nvPr>
        </p:nvSpPr>
        <p:spPr/>
        <p:txBody>
          <a:bodyPr/>
          <a:lstStyle/>
          <a:p>
            <a:fld id="{18DED481-F66D-444B-BA0A-2CABDE6E837F}" type="slidenum">
              <a:rPr lang="en-US" smtClean="0"/>
              <a:t>10</a:t>
            </a:fld>
            <a:endParaRPr lang="en-US"/>
          </a:p>
        </p:txBody>
      </p:sp>
      <p:pic>
        <p:nvPicPr>
          <p:cNvPr id="3" name="Picture 2">
            <a:extLst>
              <a:ext uri="{FF2B5EF4-FFF2-40B4-BE49-F238E27FC236}">
                <a16:creationId xmlns:a16="http://schemas.microsoft.com/office/drawing/2014/main" id="{FB7C260A-F828-F88F-9729-866C4E179525}"/>
              </a:ext>
            </a:extLst>
          </p:cNvPr>
          <p:cNvPicPr>
            <a:picLocks noChangeAspect="1"/>
          </p:cNvPicPr>
          <p:nvPr/>
        </p:nvPicPr>
        <p:blipFill>
          <a:blip r:embed="rId3"/>
          <a:stretch>
            <a:fillRect/>
          </a:stretch>
        </p:blipFill>
        <p:spPr>
          <a:xfrm>
            <a:off x="-11317" y="-20783"/>
            <a:ext cx="9035001" cy="5069640"/>
          </a:xfrm>
          <a:prstGeom prst="rect">
            <a:avLst/>
          </a:prstGeom>
        </p:spPr>
      </p:pic>
      <p:sp>
        <p:nvSpPr>
          <p:cNvPr id="4" name="TextBox 3">
            <a:extLst>
              <a:ext uri="{FF2B5EF4-FFF2-40B4-BE49-F238E27FC236}">
                <a16:creationId xmlns:a16="http://schemas.microsoft.com/office/drawing/2014/main" id="{B9BD68AC-E403-2697-A066-2FCFE3C66007}"/>
              </a:ext>
            </a:extLst>
          </p:cNvPr>
          <p:cNvSpPr txBox="1"/>
          <p:nvPr/>
        </p:nvSpPr>
        <p:spPr>
          <a:xfrm>
            <a:off x="26763" y="4792642"/>
            <a:ext cx="9117237" cy="276997"/>
          </a:xfrm>
          <a:prstGeom prst="rect">
            <a:avLst/>
          </a:prstGeom>
          <a:solidFill>
            <a:schemeClr val="accent3">
              <a:lumOff val="4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Collaborative Group of Governance units’ reps (CHAS, CCS, &amp; CHED) with ACS Office of Safety Programs; July 28, 2023, workshop</a:t>
            </a:r>
          </a:p>
        </p:txBody>
      </p:sp>
    </p:spTree>
    <p:extLst>
      <p:ext uri="{BB962C8B-B14F-4D97-AF65-F5344CB8AC3E}">
        <p14:creationId xmlns:p14="http://schemas.microsoft.com/office/powerpoint/2010/main" val="418575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8B99-CA49-8FCA-4E09-E19D17D9B5B2}"/>
              </a:ext>
            </a:extLst>
          </p:cNvPr>
          <p:cNvSpPr>
            <a:spLocks noGrp="1"/>
          </p:cNvSpPr>
          <p:nvPr>
            <p:ph type="title"/>
          </p:nvPr>
        </p:nvSpPr>
        <p:spPr/>
        <p:txBody>
          <a:bodyPr/>
          <a:lstStyle/>
          <a:p>
            <a:r>
              <a:rPr lang="en-US" dirty="0"/>
              <a:t>CHAS Bylaws – Effective 2006</a:t>
            </a:r>
          </a:p>
        </p:txBody>
      </p:sp>
      <p:sp>
        <p:nvSpPr>
          <p:cNvPr id="3" name="Text Placeholder 2">
            <a:extLst>
              <a:ext uri="{FF2B5EF4-FFF2-40B4-BE49-F238E27FC236}">
                <a16:creationId xmlns:a16="http://schemas.microsoft.com/office/drawing/2014/main" id="{EBA71357-2162-916B-B93F-BCE45787B05E}"/>
              </a:ext>
            </a:extLst>
          </p:cNvPr>
          <p:cNvSpPr>
            <a:spLocks noGrp="1"/>
          </p:cNvSpPr>
          <p:nvPr>
            <p:ph type="body" idx="1"/>
          </p:nvPr>
        </p:nvSpPr>
        <p:spPr/>
        <p:txBody>
          <a:bodyPr>
            <a:normAutofit fontScale="92500"/>
          </a:bodyPr>
          <a:lstStyle/>
          <a:p>
            <a:pPr marL="0" indent="0">
              <a:buNone/>
            </a:pPr>
            <a:r>
              <a:rPr lang="en-US" dirty="0"/>
              <a:t>Objects of CHAS</a:t>
            </a:r>
          </a:p>
          <a:p>
            <a:r>
              <a:rPr lang="en-US" dirty="0"/>
              <a:t>Focus information on the properties of chemicals that affect humans directly or through the environment</a:t>
            </a:r>
          </a:p>
          <a:p>
            <a:r>
              <a:rPr lang="en-US" dirty="0"/>
              <a:t>Monitor the technical aspects of the above</a:t>
            </a:r>
          </a:p>
          <a:p>
            <a:r>
              <a:rPr lang="en-US" dirty="0"/>
              <a:t>Develop symposia and general sessions of topics related to the above at national, regional, divisional, and other meetings of the SOCIETY</a:t>
            </a:r>
          </a:p>
          <a:p>
            <a:r>
              <a:rPr lang="en-US" dirty="0"/>
              <a:t>Foster publication and other modes of dissemination of information pertaining to the above,</a:t>
            </a:r>
          </a:p>
          <a:p>
            <a:r>
              <a:rPr lang="en-US" dirty="0"/>
              <a:t>Provide expertise in chemical health and safety to the SOCIETY and, in the public interest, to others as specified in the Charter of the SOCIETY</a:t>
            </a:r>
          </a:p>
        </p:txBody>
      </p:sp>
    </p:spTree>
    <p:extLst>
      <p:ext uri="{BB962C8B-B14F-4D97-AF65-F5344CB8AC3E}">
        <p14:creationId xmlns:p14="http://schemas.microsoft.com/office/powerpoint/2010/main" val="12399742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AC2F-2487-D203-6684-1B93C7C8025A}"/>
              </a:ext>
            </a:extLst>
          </p:cNvPr>
          <p:cNvSpPr>
            <a:spLocks noGrp="1"/>
          </p:cNvSpPr>
          <p:nvPr>
            <p:ph type="title"/>
          </p:nvPr>
        </p:nvSpPr>
        <p:spPr>
          <a:xfrm>
            <a:off x="485115" y="239713"/>
            <a:ext cx="6686650" cy="708026"/>
          </a:xfrm>
        </p:spPr>
        <p:txBody>
          <a:bodyPr>
            <a:noAutofit/>
          </a:bodyPr>
          <a:lstStyle/>
          <a:p>
            <a:r>
              <a:rPr lang="en-US" sz="3200" dirty="0">
                <a:solidFill>
                  <a:srgbClr val="0054A6"/>
                </a:solidFill>
              </a:rPr>
              <a:t>CHAS Stakeholders</a:t>
            </a:r>
            <a:br>
              <a:rPr lang="en-US" sz="3200" dirty="0">
                <a:solidFill>
                  <a:srgbClr val="0054A6"/>
                </a:solidFill>
              </a:rPr>
            </a:br>
            <a:r>
              <a:rPr lang="en-US" sz="2000" dirty="0">
                <a:solidFill>
                  <a:srgbClr val="0054A6"/>
                </a:solidFill>
              </a:rPr>
              <a:t>Pre-Work Output [Appendix I]</a:t>
            </a:r>
            <a:endParaRPr lang="en-US" sz="2000" dirty="0"/>
          </a:p>
        </p:txBody>
      </p:sp>
      <p:graphicFrame>
        <p:nvGraphicFramePr>
          <p:cNvPr id="3" name="Table 2">
            <a:extLst>
              <a:ext uri="{FF2B5EF4-FFF2-40B4-BE49-F238E27FC236}">
                <a16:creationId xmlns:a16="http://schemas.microsoft.com/office/drawing/2014/main" id="{F80861B1-4227-E027-D395-2260D8140565}"/>
              </a:ext>
            </a:extLst>
          </p:cNvPr>
          <p:cNvGraphicFramePr>
            <a:graphicFrameLocks noGrp="1"/>
          </p:cNvGraphicFramePr>
          <p:nvPr>
            <p:extLst>
              <p:ext uri="{D42A27DB-BD31-4B8C-83A1-F6EECF244321}">
                <p14:modId xmlns:p14="http://schemas.microsoft.com/office/powerpoint/2010/main" val="606807678"/>
              </p:ext>
            </p:extLst>
          </p:nvPr>
        </p:nvGraphicFramePr>
        <p:xfrm>
          <a:off x="1936376" y="1465729"/>
          <a:ext cx="4662832" cy="2415537"/>
        </p:xfrm>
        <a:graphic>
          <a:graphicData uri="http://schemas.openxmlformats.org/drawingml/2006/table">
            <a:tbl>
              <a:tblPr firstRow="1" firstCol="1" bandRow="1">
                <a:tableStyleId>{0E3FDE45-AF77-4B5C-9715-49D594BDF05E}</a:tableStyleId>
              </a:tblPr>
              <a:tblGrid>
                <a:gridCol w="1333035">
                  <a:extLst>
                    <a:ext uri="{9D8B030D-6E8A-4147-A177-3AD203B41FA5}">
                      <a16:colId xmlns:a16="http://schemas.microsoft.com/office/drawing/2014/main" val="4218683963"/>
                    </a:ext>
                  </a:extLst>
                </a:gridCol>
                <a:gridCol w="3329797">
                  <a:extLst>
                    <a:ext uri="{9D8B030D-6E8A-4147-A177-3AD203B41FA5}">
                      <a16:colId xmlns:a16="http://schemas.microsoft.com/office/drawing/2014/main" val="1353872350"/>
                    </a:ext>
                  </a:extLst>
                </a:gridCol>
              </a:tblGrid>
              <a:tr h="344746">
                <a:tc>
                  <a:txBody>
                    <a:bodyPr/>
                    <a:lstStyle/>
                    <a:p>
                      <a:pPr marL="0" marR="0" algn="ctr">
                        <a:spcBef>
                          <a:spcPts val="0"/>
                        </a:spcBef>
                        <a:spcAft>
                          <a:spcPts val="0"/>
                        </a:spcAft>
                      </a:pPr>
                      <a:r>
                        <a:rPr lang="en-US" sz="2000" b="1" kern="0">
                          <a:solidFill>
                            <a:srgbClr val="000000"/>
                          </a:solidFill>
                          <a:effectLst/>
                        </a:rPr>
                        <a:t>Count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kern="0">
                          <a:solidFill>
                            <a:srgbClr val="000000"/>
                          </a:solidFill>
                          <a:effectLst/>
                        </a:rPr>
                        <a:t>Stakeholder Group</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33505591"/>
                  </a:ext>
                </a:extLst>
              </a:tr>
              <a:tr h="344746">
                <a:tc>
                  <a:txBody>
                    <a:bodyPr/>
                    <a:lstStyle/>
                    <a:p>
                      <a:pPr marL="0" marR="0" algn="ctr">
                        <a:spcBef>
                          <a:spcPts val="0"/>
                        </a:spcBef>
                        <a:spcAft>
                          <a:spcPts val="0"/>
                        </a:spcAft>
                      </a:pPr>
                      <a:r>
                        <a:rPr lang="en-US" sz="2000" kern="0">
                          <a:solidFill>
                            <a:srgbClr val="000000"/>
                          </a:solidFill>
                          <a:effectLst/>
                        </a:rPr>
                        <a:t>8</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kern="0" dirty="0">
                          <a:solidFill>
                            <a:srgbClr val="000000"/>
                          </a:solidFill>
                          <a:effectLst/>
                        </a:rPr>
                        <a:t>EH&amp;S Personnel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8613966"/>
                  </a:ext>
                </a:extLst>
              </a:tr>
              <a:tr h="344746">
                <a:tc>
                  <a:txBody>
                    <a:bodyPr/>
                    <a:lstStyle/>
                    <a:p>
                      <a:pPr marL="0" marR="0" algn="ctr">
                        <a:spcBef>
                          <a:spcPts val="0"/>
                        </a:spcBef>
                        <a:spcAft>
                          <a:spcPts val="0"/>
                        </a:spcAft>
                      </a:pPr>
                      <a:r>
                        <a:rPr lang="en-US" sz="2000" kern="0">
                          <a:solidFill>
                            <a:srgbClr val="000000"/>
                          </a:solidFill>
                          <a:effectLst/>
                        </a:rPr>
                        <a:t>6</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kern="0">
                          <a:solidFill>
                            <a:srgbClr val="000000"/>
                          </a:solidFill>
                          <a:effectLst/>
                        </a:rPr>
                        <a:t>Chemistry Professionals</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1255052"/>
                  </a:ext>
                </a:extLst>
              </a:tr>
              <a:tr h="344746">
                <a:tc>
                  <a:txBody>
                    <a:bodyPr/>
                    <a:lstStyle/>
                    <a:p>
                      <a:pPr marL="0" marR="0" algn="ctr">
                        <a:spcBef>
                          <a:spcPts val="0"/>
                        </a:spcBef>
                        <a:spcAft>
                          <a:spcPts val="0"/>
                        </a:spcAft>
                      </a:pPr>
                      <a:r>
                        <a:rPr lang="en-US" sz="2000" kern="0">
                          <a:solidFill>
                            <a:srgbClr val="000000"/>
                          </a:solidFill>
                          <a:effectLst/>
                        </a:rPr>
                        <a:t>6</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kern="0">
                          <a:solidFill>
                            <a:srgbClr val="000000"/>
                          </a:solidFill>
                          <a:effectLst/>
                        </a:rPr>
                        <a:t>Laboratory Researchers</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7796079"/>
                  </a:ext>
                </a:extLst>
              </a:tr>
              <a:tr h="347061">
                <a:tc>
                  <a:txBody>
                    <a:bodyPr/>
                    <a:lstStyle/>
                    <a:p>
                      <a:pPr marL="0" marR="0" algn="ctr">
                        <a:spcBef>
                          <a:spcPts val="0"/>
                        </a:spcBef>
                        <a:spcAft>
                          <a:spcPts val="0"/>
                        </a:spcAft>
                      </a:pPr>
                      <a:r>
                        <a:rPr lang="en-US" sz="2000" kern="0">
                          <a:solidFill>
                            <a:srgbClr val="000000"/>
                          </a:solidFill>
                          <a:effectLst/>
                        </a:rPr>
                        <a:t>5</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kern="0">
                          <a:solidFill>
                            <a:srgbClr val="000000"/>
                          </a:solidFill>
                          <a:effectLst/>
                        </a:rPr>
                        <a:t>CHAS Members</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6613883"/>
                  </a:ext>
                </a:extLst>
              </a:tr>
              <a:tr h="344746">
                <a:tc>
                  <a:txBody>
                    <a:bodyPr/>
                    <a:lstStyle/>
                    <a:p>
                      <a:pPr marL="0" marR="0" algn="ctr">
                        <a:spcBef>
                          <a:spcPts val="0"/>
                        </a:spcBef>
                        <a:spcAft>
                          <a:spcPts val="0"/>
                        </a:spcAft>
                      </a:pPr>
                      <a:r>
                        <a:rPr lang="en-US" sz="2000" kern="0">
                          <a:solidFill>
                            <a:srgbClr val="000000"/>
                          </a:solidFill>
                          <a:effectLst/>
                        </a:rPr>
                        <a:t>4</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kern="0">
                          <a:solidFill>
                            <a:srgbClr val="000000"/>
                          </a:solidFill>
                          <a:effectLst/>
                        </a:rPr>
                        <a:t>ACS Members</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4889185"/>
                  </a:ext>
                </a:extLst>
              </a:tr>
              <a:tr h="344746">
                <a:tc>
                  <a:txBody>
                    <a:bodyPr/>
                    <a:lstStyle/>
                    <a:p>
                      <a:pPr marL="0" marR="0" algn="ctr">
                        <a:spcBef>
                          <a:spcPts val="0"/>
                        </a:spcBef>
                        <a:spcAft>
                          <a:spcPts val="0"/>
                        </a:spcAft>
                      </a:pPr>
                      <a:r>
                        <a:rPr lang="en-US" sz="2000" kern="0">
                          <a:solidFill>
                            <a:srgbClr val="000000"/>
                          </a:solidFill>
                          <a:effectLst/>
                        </a:rPr>
                        <a:t>4</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kern="0" dirty="0">
                          <a:solidFill>
                            <a:srgbClr val="000000"/>
                          </a:solidFill>
                          <a:effectLst/>
                        </a:rPr>
                        <a:t>Chemistry Educators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37704739"/>
                  </a:ext>
                </a:extLst>
              </a:tr>
            </a:tbl>
          </a:graphicData>
        </a:graphic>
      </p:graphicFrame>
    </p:spTree>
    <p:extLst>
      <p:ext uri="{BB962C8B-B14F-4D97-AF65-F5344CB8AC3E}">
        <p14:creationId xmlns:p14="http://schemas.microsoft.com/office/powerpoint/2010/main" val="7801949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F3A9-A4C7-6396-4AFB-E86861DDF01B}"/>
              </a:ext>
            </a:extLst>
          </p:cNvPr>
          <p:cNvSpPr>
            <a:spLocks noGrp="1"/>
          </p:cNvSpPr>
          <p:nvPr>
            <p:ph type="title"/>
          </p:nvPr>
        </p:nvSpPr>
        <p:spPr>
          <a:xfrm>
            <a:off x="-267920" y="-138936"/>
            <a:ext cx="5616576" cy="708026"/>
          </a:xfrm>
        </p:spPr>
        <p:txBody>
          <a:bodyPr>
            <a:normAutofit/>
          </a:bodyPr>
          <a:lstStyle/>
          <a:p>
            <a:r>
              <a:rPr lang="en-US" sz="3200" dirty="0"/>
              <a:t>Stakeholder Mapping</a:t>
            </a:r>
          </a:p>
        </p:txBody>
      </p:sp>
      <p:pic>
        <p:nvPicPr>
          <p:cNvPr id="4" name="Picture 3">
            <a:extLst>
              <a:ext uri="{FF2B5EF4-FFF2-40B4-BE49-F238E27FC236}">
                <a16:creationId xmlns:a16="http://schemas.microsoft.com/office/drawing/2014/main" id="{634A723E-D795-26D8-913C-7B85DE1F9B94}"/>
              </a:ext>
            </a:extLst>
          </p:cNvPr>
          <p:cNvPicPr>
            <a:picLocks noChangeAspect="1"/>
          </p:cNvPicPr>
          <p:nvPr/>
        </p:nvPicPr>
        <p:blipFill>
          <a:blip r:embed="rId3"/>
          <a:stretch>
            <a:fillRect/>
          </a:stretch>
        </p:blipFill>
        <p:spPr>
          <a:xfrm>
            <a:off x="1080107" y="627941"/>
            <a:ext cx="4186718" cy="3651332"/>
          </a:xfrm>
          <a:prstGeom prst="rect">
            <a:avLst/>
          </a:prstGeom>
        </p:spPr>
      </p:pic>
      <p:sp>
        <p:nvSpPr>
          <p:cNvPr id="5" name="Text Box 17">
            <a:extLst>
              <a:ext uri="{FF2B5EF4-FFF2-40B4-BE49-F238E27FC236}">
                <a16:creationId xmlns:a16="http://schemas.microsoft.com/office/drawing/2014/main" id="{219DCB5D-A913-F90F-96AE-F78C84AA7AFF}"/>
              </a:ext>
            </a:extLst>
          </p:cNvPr>
          <p:cNvSpPr txBox="1">
            <a:spLocks noChangeArrowheads="1"/>
          </p:cNvSpPr>
          <p:nvPr/>
        </p:nvSpPr>
        <p:spPr bwMode="auto">
          <a:xfrm>
            <a:off x="2232069" y="4252473"/>
            <a:ext cx="294664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385763" eaLnBrk="1" fontAlgn="base" hangingPunct="1">
              <a:spcBef>
                <a:spcPct val="0"/>
              </a:spcBef>
              <a:spcAft>
                <a:spcPct val="0"/>
              </a:spcAft>
            </a:pPr>
            <a:r>
              <a:rPr lang="en-US" sz="2000" b="1" dirty="0">
                <a:solidFill>
                  <a:srgbClr val="0039A6"/>
                </a:solidFill>
                <a:cs typeface="Arial"/>
              </a:rPr>
              <a:t>Interest In Stakeholder</a:t>
            </a:r>
          </a:p>
        </p:txBody>
      </p:sp>
      <p:sp>
        <p:nvSpPr>
          <p:cNvPr id="6" name="Text Box 16">
            <a:extLst>
              <a:ext uri="{FF2B5EF4-FFF2-40B4-BE49-F238E27FC236}">
                <a16:creationId xmlns:a16="http://schemas.microsoft.com/office/drawing/2014/main" id="{3519782D-2F82-234F-2028-C4F26CD43B40}"/>
              </a:ext>
            </a:extLst>
          </p:cNvPr>
          <p:cNvSpPr txBox="1">
            <a:spLocks noChangeArrowheads="1"/>
          </p:cNvSpPr>
          <p:nvPr/>
        </p:nvSpPr>
        <p:spPr bwMode="auto">
          <a:xfrm rot="16200000">
            <a:off x="-782041" y="2166922"/>
            <a:ext cx="33507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385763" eaLnBrk="1" fontAlgn="base" hangingPunct="1">
              <a:spcBef>
                <a:spcPct val="0"/>
              </a:spcBef>
              <a:spcAft>
                <a:spcPct val="0"/>
              </a:spcAft>
            </a:pPr>
            <a:r>
              <a:rPr lang="en-US" sz="2000" b="1" dirty="0">
                <a:solidFill>
                  <a:srgbClr val="000000"/>
                </a:solidFill>
                <a:cs typeface="Arial"/>
              </a:rPr>
              <a:t> </a:t>
            </a:r>
            <a:r>
              <a:rPr lang="en-US" sz="2000" b="1" dirty="0">
                <a:solidFill>
                  <a:srgbClr val="0039A6"/>
                </a:solidFill>
                <a:cs typeface="Arial"/>
              </a:rPr>
              <a:t>Influence on Stakeholder</a:t>
            </a:r>
          </a:p>
        </p:txBody>
      </p:sp>
      <p:sp>
        <p:nvSpPr>
          <p:cNvPr id="3" name="Rectangle 2">
            <a:extLst>
              <a:ext uri="{FF2B5EF4-FFF2-40B4-BE49-F238E27FC236}">
                <a16:creationId xmlns:a16="http://schemas.microsoft.com/office/drawing/2014/main" id="{B5A2E576-4538-2B6A-D49C-A5A6D6CC06D2}"/>
              </a:ext>
            </a:extLst>
          </p:cNvPr>
          <p:cNvSpPr/>
          <p:nvPr/>
        </p:nvSpPr>
        <p:spPr>
          <a:xfrm>
            <a:off x="2930131" y="2437284"/>
            <a:ext cx="1376438" cy="215444"/>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Arial"/>
              </a:rPr>
              <a:t>EH&amp;S Personnel</a:t>
            </a:r>
          </a:p>
        </p:txBody>
      </p:sp>
      <p:sp>
        <p:nvSpPr>
          <p:cNvPr id="9" name="Rectangle 8">
            <a:extLst>
              <a:ext uri="{FF2B5EF4-FFF2-40B4-BE49-F238E27FC236}">
                <a16:creationId xmlns:a16="http://schemas.microsoft.com/office/drawing/2014/main" id="{C70D6A3F-28BD-78F1-E962-C9DA6C8287F9}"/>
              </a:ext>
            </a:extLst>
          </p:cNvPr>
          <p:cNvSpPr/>
          <p:nvPr/>
        </p:nvSpPr>
        <p:spPr>
          <a:xfrm>
            <a:off x="1486502" y="3336508"/>
            <a:ext cx="1590815" cy="646331"/>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Chem Professionals – not a lab researcher</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10" name="Rectangle 9">
            <a:extLst>
              <a:ext uri="{FF2B5EF4-FFF2-40B4-BE49-F238E27FC236}">
                <a16:creationId xmlns:a16="http://schemas.microsoft.com/office/drawing/2014/main" id="{830C571F-FAC0-5B0C-781D-B58871D173DE}"/>
              </a:ext>
            </a:extLst>
          </p:cNvPr>
          <p:cNvSpPr/>
          <p:nvPr/>
        </p:nvSpPr>
        <p:spPr>
          <a:xfrm>
            <a:off x="3618350" y="1101020"/>
            <a:ext cx="1426028" cy="215444"/>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CHAS Members</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7" name="Rectangle 6">
            <a:extLst>
              <a:ext uri="{FF2B5EF4-FFF2-40B4-BE49-F238E27FC236}">
                <a16:creationId xmlns:a16="http://schemas.microsoft.com/office/drawing/2014/main" id="{CD769424-1DDA-2CFB-575D-D5DD28A08576}"/>
              </a:ext>
            </a:extLst>
          </p:cNvPr>
          <p:cNvSpPr/>
          <p:nvPr/>
        </p:nvSpPr>
        <p:spPr>
          <a:xfrm>
            <a:off x="3705389" y="1402251"/>
            <a:ext cx="1461744" cy="215444"/>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LST community </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12" name="Rectangle 11">
            <a:extLst>
              <a:ext uri="{FF2B5EF4-FFF2-40B4-BE49-F238E27FC236}">
                <a16:creationId xmlns:a16="http://schemas.microsoft.com/office/drawing/2014/main" id="{DC2512AA-68EF-C0E2-A5C1-C5BA28585C12}"/>
              </a:ext>
            </a:extLst>
          </p:cNvPr>
          <p:cNvSpPr/>
          <p:nvPr/>
        </p:nvSpPr>
        <p:spPr>
          <a:xfrm>
            <a:off x="2845794" y="2194420"/>
            <a:ext cx="1426028" cy="215444"/>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ACS Members</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11" name="Rectangle 10">
            <a:extLst>
              <a:ext uri="{FF2B5EF4-FFF2-40B4-BE49-F238E27FC236}">
                <a16:creationId xmlns:a16="http://schemas.microsoft.com/office/drawing/2014/main" id="{8F01D53C-FCF5-50C8-1EAE-6AC88328DBDF}"/>
              </a:ext>
            </a:extLst>
          </p:cNvPr>
          <p:cNvSpPr/>
          <p:nvPr/>
        </p:nvSpPr>
        <p:spPr>
          <a:xfrm>
            <a:off x="3108930" y="3413675"/>
            <a:ext cx="1590815" cy="215444"/>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Chem Educators</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8" name="Rectangle 7">
            <a:extLst>
              <a:ext uri="{FF2B5EF4-FFF2-40B4-BE49-F238E27FC236}">
                <a16:creationId xmlns:a16="http://schemas.microsoft.com/office/drawing/2014/main" id="{491CB182-BE64-AC11-FCB2-5E50F6DEFDBB}"/>
              </a:ext>
            </a:extLst>
          </p:cNvPr>
          <p:cNvSpPr/>
          <p:nvPr/>
        </p:nvSpPr>
        <p:spPr>
          <a:xfrm>
            <a:off x="3486857" y="3659674"/>
            <a:ext cx="1461744" cy="215444"/>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students</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13" name="Rectangle 12">
            <a:extLst>
              <a:ext uri="{FF2B5EF4-FFF2-40B4-BE49-F238E27FC236}">
                <a16:creationId xmlns:a16="http://schemas.microsoft.com/office/drawing/2014/main" id="{C8E99BDF-B311-D234-0267-4E8BB92F7A60}"/>
              </a:ext>
            </a:extLst>
          </p:cNvPr>
          <p:cNvSpPr/>
          <p:nvPr/>
        </p:nvSpPr>
        <p:spPr>
          <a:xfrm>
            <a:off x="3173466" y="2949080"/>
            <a:ext cx="1461744" cy="430887"/>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EHS beyond CHAS</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14" name="Rectangle 13">
            <a:extLst>
              <a:ext uri="{FF2B5EF4-FFF2-40B4-BE49-F238E27FC236}">
                <a16:creationId xmlns:a16="http://schemas.microsoft.com/office/drawing/2014/main" id="{6C81A928-24C9-4F33-FF4E-223BE1FDF678}"/>
              </a:ext>
            </a:extLst>
          </p:cNvPr>
          <p:cNvSpPr/>
          <p:nvPr/>
        </p:nvSpPr>
        <p:spPr>
          <a:xfrm>
            <a:off x="3705389" y="2706216"/>
            <a:ext cx="1461744" cy="215444"/>
          </a:xfrm>
          <a:prstGeom prst="rect">
            <a:avLst/>
          </a:prstGeom>
          <a:solidFill>
            <a:schemeClr val="accent3">
              <a:lumOff val="44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Lab researchers</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9962047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300" y="208941"/>
            <a:ext cx="7505700" cy="708422"/>
          </a:xfrm>
        </p:spPr>
        <p:txBody>
          <a:bodyPr>
            <a:noAutofit/>
          </a:bodyPr>
          <a:lstStyle/>
          <a:p>
            <a:r>
              <a:rPr lang="en-US" sz="3200" dirty="0"/>
              <a:t>Final CHAS Vision Statement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7068275"/>
              </p:ext>
            </p:extLst>
          </p:nvPr>
        </p:nvGraphicFramePr>
        <p:xfrm>
          <a:off x="1473200" y="1770742"/>
          <a:ext cx="5929086" cy="14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0"/>
          </p:nvPr>
        </p:nvSpPr>
        <p:spPr bwMode="auto">
          <a:xfrm>
            <a:off x="817563" y="6462714"/>
            <a:ext cx="28956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American Chemical Society</a:t>
            </a:r>
            <a:endParaRPr lang="en-GB" dirty="0"/>
          </a:p>
        </p:txBody>
      </p:sp>
      <p:sp>
        <p:nvSpPr>
          <p:cNvPr id="4" name="Slide Number Placeholder 3"/>
          <p:cNvSpPr>
            <a:spLocks noGrp="1"/>
          </p:cNvSpPr>
          <p:nvPr>
            <p:ph type="sldNum" sz="quarter" idx="11"/>
          </p:nvPr>
        </p:nvSpPr>
        <p:spPr bwMode="auto">
          <a:xfrm>
            <a:off x="6908807" y="6464306"/>
            <a:ext cx="1773239" cy="29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r"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pic>
        <p:nvPicPr>
          <p:cNvPr id="6" name="Picture 2" descr=" ">
            <a:extLst>
              <a:ext uri="{FF2B5EF4-FFF2-40B4-BE49-F238E27FC236}">
                <a16:creationId xmlns:a16="http://schemas.microsoft.com/office/drawing/2014/main" id="{35306152-7661-214A-A8CF-21C50922DE5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795426" y="1411585"/>
            <a:ext cx="886620" cy="9718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B9BFD1-688D-BB8D-B97D-3A6AC168C761}"/>
              </a:ext>
            </a:extLst>
          </p:cNvPr>
          <p:cNvSpPr txBox="1"/>
          <p:nvPr/>
        </p:nvSpPr>
        <p:spPr>
          <a:xfrm>
            <a:off x="5828681" y="3869887"/>
            <a:ext cx="20800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Copy </a:t>
            </a:r>
            <a:r>
              <a:rPr lang="en-US" dirty="0"/>
              <a:t>to </a:t>
            </a:r>
            <a:r>
              <a:rPr kumimoji="0" lang="en-US" sz="1800" b="0" i="0" u="none" strike="noStrike" cap="none" spc="0" normalizeH="0" baseline="0" dirty="0">
                <a:ln>
                  <a:noFill/>
                </a:ln>
                <a:solidFill>
                  <a:srgbClr val="000000"/>
                </a:solidFill>
                <a:effectLst/>
                <a:uFillTx/>
                <a:latin typeface="+mj-lt"/>
                <a:ea typeface="+mj-ea"/>
                <a:cs typeface="+mj-cs"/>
                <a:sym typeface="Arial"/>
              </a:rPr>
              <a:t>Dashboard</a:t>
            </a:r>
          </a:p>
        </p:txBody>
      </p:sp>
    </p:spTree>
    <p:extLst>
      <p:ext uri="{BB962C8B-B14F-4D97-AF65-F5344CB8AC3E}">
        <p14:creationId xmlns:p14="http://schemas.microsoft.com/office/powerpoint/2010/main" val="3557614809"/>
      </p:ext>
    </p:extLst>
  </p:cSld>
  <p:clrMapOvr>
    <a:masterClrMapping/>
  </p:clrMapOvr>
  <p:transition advTm="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558" y="239713"/>
            <a:ext cx="8222324" cy="708026"/>
          </a:xfrm>
        </p:spPr>
        <p:txBody>
          <a:bodyPr>
            <a:noAutofit/>
          </a:bodyPr>
          <a:lstStyle/>
          <a:p>
            <a:r>
              <a:rPr lang="en-US" sz="3200" dirty="0"/>
              <a:t>Final CHAS Mission Statement </a:t>
            </a:r>
          </a:p>
        </p:txBody>
      </p:sp>
      <p:sp>
        <p:nvSpPr>
          <p:cNvPr id="3" name="Footer Placeholder 2"/>
          <p:cNvSpPr>
            <a:spLocks noGrp="1"/>
          </p:cNvSpPr>
          <p:nvPr>
            <p:ph type="ftr" sz="quarter" idx="10"/>
          </p:nvPr>
        </p:nvSpPr>
        <p:spPr bwMode="auto">
          <a:xfrm>
            <a:off x="0" y="6462713"/>
            <a:ext cx="2895600"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American Chemical Society</a:t>
            </a:r>
            <a:endParaRPr lang="en-GB" dirty="0"/>
          </a:p>
        </p:txBody>
      </p:sp>
      <p:grpSp>
        <p:nvGrpSpPr>
          <p:cNvPr id="6" name="Group 5">
            <a:extLst>
              <a:ext uri="{FF2B5EF4-FFF2-40B4-BE49-F238E27FC236}">
                <a16:creationId xmlns:a16="http://schemas.microsoft.com/office/drawing/2014/main" id="{8769B207-82BF-8946-910B-164C134B9F68}"/>
              </a:ext>
            </a:extLst>
          </p:cNvPr>
          <p:cNvGrpSpPr/>
          <p:nvPr/>
        </p:nvGrpSpPr>
        <p:grpSpPr>
          <a:xfrm>
            <a:off x="1607457" y="1876465"/>
            <a:ext cx="5929086" cy="1216800"/>
            <a:chOff x="0" y="95542"/>
            <a:chExt cx="5929086" cy="1216800"/>
          </a:xfrm>
          <a:scene3d>
            <a:camera prst="orthographicFront"/>
            <a:lightRig rig="flat" dir="t"/>
          </a:scene3d>
        </p:grpSpPr>
        <p:sp>
          <p:nvSpPr>
            <p:cNvPr id="7" name="Rounded Rectangle 6">
              <a:extLst>
                <a:ext uri="{FF2B5EF4-FFF2-40B4-BE49-F238E27FC236}">
                  <a16:creationId xmlns:a16="http://schemas.microsoft.com/office/drawing/2014/main" id="{CD22EE67-039C-B440-AD86-53C89AC9675B}"/>
                </a:ext>
              </a:extLst>
            </p:cNvPr>
            <p:cNvSpPr/>
            <p:nvPr/>
          </p:nvSpPr>
          <p:spPr>
            <a:xfrm>
              <a:off x="0" y="95542"/>
              <a:ext cx="5929086" cy="121680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8" name="Rounded Rectangle 4">
              <a:extLst>
                <a:ext uri="{FF2B5EF4-FFF2-40B4-BE49-F238E27FC236}">
                  <a16:creationId xmlns:a16="http://schemas.microsoft.com/office/drawing/2014/main" id="{E6CB9A75-FA82-C246-816F-C9EAC652F731}"/>
                </a:ext>
              </a:extLst>
            </p:cNvPr>
            <p:cNvSpPr txBox="1"/>
            <p:nvPr/>
          </p:nvSpPr>
          <p:spPr>
            <a:xfrm>
              <a:off x="59399" y="154941"/>
              <a:ext cx="5810288" cy="1098002"/>
            </a:xfrm>
            <a:prstGeom prst="rect">
              <a:avLst/>
            </a:prstGeom>
            <a:solidFill>
              <a:srgbClr val="FFFF00"/>
            </a:solidFill>
            <a:sp3d/>
          </p:spPr>
          <p:style>
            <a:lnRef idx="0">
              <a:scrgbClr r="0" g="0" b="0"/>
            </a:lnRef>
            <a:fillRef idx="0">
              <a:scrgbClr r="0" g="0" b="0"/>
            </a:fillRef>
            <a:effectRef idx="0">
              <a:scrgbClr r="0" g="0" b="0"/>
            </a:effectRef>
            <a:fontRef idx="minor">
              <a:schemeClr val="dk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b="1" kern="1200" dirty="0"/>
            </a:p>
          </p:txBody>
        </p:sp>
      </p:grpSp>
      <p:pic>
        <p:nvPicPr>
          <p:cNvPr id="9" name="Picture 8" descr="A close - up of a clock&#10;&#10;Description automatically generated with low confidence">
            <a:extLst>
              <a:ext uri="{FF2B5EF4-FFF2-40B4-BE49-F238E27FC236}">
                <a16:creationId xmlns:a16="http://schemas.microsoft.com/office/drawing/2014/main" id="{5A8F7E48-E7FB-9344-BE05-73DFD351C2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60630" y="1723584"/>
            <a:ext cx="833790" cy="848166"/>
          </a:xfrm>
          <a:prstGeom prst="rect">
            <a:avLst/>
          </a:prstGeom>
        </p:spPr>
      </p:pic>
      <p:sp>
        <p:nvSpPr>
          <p:cNvPr id="11" name="TextBox 10">
            <a:extLst>
              <a:ext uri="{FF2B5EF4-FFF2-40B4-BE49-F238E27FC236}">
                <a16:creationId xmlns:a16="http://schemas.microsoft.com/office/drawing/2014/main" id="{CFDC9C32-59FD-06B8-0A86-71C748FAD0AB}"/>
              </a:ext>
            </a:extLst>
          </p:cNvPr>
          <p:cNvSpPr txBox="1"/>
          <p:nvPr/>
        </p:nvSpPr>
        <p:spPr>
          <a:xfrm>
            <a:off x="6167942" y="3948597"/>
            <a:ext cx="20800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Copy to Dashboard</a:t>
            </a:r>
          </a:p>
        </p:txBody>
      </p:sp>
      <p:sp>
        <p:nvSpPr>
          <p:cNvPr id="12" name="TextBox 11">
            <a:extLst>
              <a:ext uri="{FF2B5EF4-FFF2-40B4-BE49-F238E27FC236}">
                <a16:creationId xmlns:a16="http://schemas.microsoft.com/office/drawing/2014/main" id="{CA85A744-609F-4956-374E-29D17BAF0AB2}"/>
              </a:ext>
            </a:extLst>
          </p:cNvPr>
          <p:cNvSpPr txBox="1"/>
          <p:nvPr/>
        </p:nvSpPr>
        <p:spPr>
          <a:xfrm>
            <a:off x="1971907" y="1905104"/>
            <a:ext cx="520018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t>Mission</a:t>
            </a:r>
            <a:r>
              <a:rPr lang="en-US" sz="1800" b="1" dirty="0"/>
              <a:t>: </a:t>
            </a:r>
            <a:r>
              <a:rPr lang="en-US" sz="2000" dirty="0"/>
              <a:t>Foster a collaborative global community that promotes best practices in chemical health and safety.</a:t>
            </a:r>
          </a:p>
        </p:txBody>
      </p:sp>
    </p:spTree>
    <p:extLst>
      <p:ext uri="{BB962C8B-B14F-4D97-AF65-F5344CB8AC3E}">
        <p14:creationId xmlns:p14="http://schemas.microsoft.com/office/powerpoint/2010/main" val="16650941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CF97-DD7B-1040-A58A-DE2B99AE47CB}"/>
              </a:ext>
            </a:extLst>
          </p:cNvPr>
          <p:cNvSpPr>
            <a:spLocks noGrp="1"/>
          </p:cNvSpPr>
          <p:nvPr>
            <p:ph type="title"/>
          </p:nvPr>
        </p:nvSpPr>
        <p:spPr>
          <a:xfrm>
            <a:off x="-148739" y="306222"/>
            <a:ext cx="7434545" cy="708026"/>
          </a:xfrm>
        </p:spPr>
        <p:txBody>
          <a:bodyPr>
            <a:noAutofit/>
          </a:bodyPr>
          <a:lstStyle/>
          <a:p>
            <a:r>
              <a:rPr lang="en-US" sz="3200" dirty="0"/>
              <a:t> CHAS Identified Goal Themes</a:t>
            </a:r>
          </a:p>
        </p:txBody>
      </p:sp>
      <p:sp>
        <p:nvSpPr>
          <p:cNvPr id="3" name="Text Placeholder 2">
            <a:extLst>
              <a:ext uri="{FF2B5EF4-FFF2-40B4-BE49-F238E27FC236}">
                <a16:creationId xmlns:a16="http://schemas.microsoft.com/office/drawing/2014/main" id="{CCE66889-FE04-B740-A2DB-723FD51CB85F}"/>
              </a:ext>
            </a:extLst>
          </p:cNvPr>
          <p:cNvSpPr>
            <a:spLocks noGrp="1"/>
          </p:cNvSpPr>
          <p:nvPr>
            <p:ph type="body" idx="1"/>
          </p:nvPr>
        </p:nvSpPr>
        <p:spPr>
          <a:noFill/>
        </p:spPr>
        <p:txBody>
          <a:bodyPr/>
          <a:lstStyle/>
          <a:p>
            <a:endParaRPr lang="en-US" dirty="0"/>
          </a:p>
          <a:p>
            <a:endParaRPr lang="en-US" dirty="0"/>
          </a:p>
          <a:p>
            <a:r>
              <a:rPr lang="en-US" sz="2400" dirty="0"/>
              <a:t>Cultivate Community </a:t>
            </a:r>
          </a:p>
          <a:p>
            <a:r>
              <a:rPr lang="en-US" sz="2400" dirty="0"/>
              <a:t>Communicate Best Safety Practices</a:t>
            </a:r>
          </a:p>
          <a:p>
            <a:r>
              <a:rPr lang="en-US" sz="2400" dirty="0"/>
              <a:t>Develop Leaders</a:t>
            </a:r>
          </a:p>
        </p:txBody>
      </p:sp>
      <p:pic>
        <p:nvPicPr>
          <p:cNvPr id="4" name="Picture 3" descr="A picture containing text, clipart&#10;&#10;Description automatically generated">
            <a:extLst>
              <a:ext uri="{FF2B5EF4-FFF2-40B4-BE49-F238E27FC236}">
                <a16:creationId xmlns:a16="http://schemas.microsoft.com/office/drawing/2014/main" id="{433DABD9-BD3E-8707-DF05-F988CEBB3C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07424" y="3562632"/>
            <a:ext cx="975324" cy="1031593"/>
          </a:xfrm>
          <a:prstGeom prst="rect">
            <a:avLst/>
          </a:prstGeom>
        </p:spPr>
      </p:pic>
      <p:sp>
        <p:nvSpPr>
          <p:cNvPr id="5" name="Title 1">
            <a:extLst>
              <a:ext uri="{FF2B5EF4-FFF2-40B4-BE49-F238E27FC236}">
                <a16:creationId xmlns:a16="http://schemas.microsoft.com/office/drawing/2014/main" id="{001FE8E4-99D1-C240-F343-966940304A56}"/>
              </a:ext>
            </a:extLst>
          </p:cNvPr>
          <p:cNvSpPr txBox="1">
            <a:spLocks/>
          </p:cNvSpPr>
          <p:nvPr/>
        </p:nvSpPr>
        <p:spPr>
          <a:xfrm>
            <a:off x="-38140" y="3562632"/>
            <a:ext cx="7434545" cy="708026"/>
          </a:xfrm>
          <a:prstGeom prst="rect">
            <a:avLst/>
          </a:prstGeom>
          <a:ln w="12700">
            <a:miter lim="400000"/>
          </a:ln>
          <a:extLst>
            <a:ext uri="{C572A759-6A51-4108-AA02-DFA0A04FC94B}">
              <ma14:wrappingTextBoxFlag xmlns:ma14="http://schemas.microsoft.com/office/mac/drawingml/2011/main" xmlns="" val="1"/>
            </a:ext>
          </a:extLst>
        </p:spPr>
        <p:txBody>
          <a:bodyPr lIns="457200" tIns="0" rIns="0" bIns="0" anchor="b">
            <a:noAutofit/>
          </a:bodyPr>
          <a:lstStyle>
            <a:lvl1pPr marL="0" marR="0" indent="0" algn="l" defTabSz="914400" rtl="0" eaLnBrk="1" latinLnBrk="0" hangingPunct="1">
              <a:lnSpc>
                <a:spcPct val="90000"/>
              </a:lnSpc>
              <a:spcBef>
                <a:spcPts val="0"/>
              </a:spcBef>
              <a:spcAft>
                <a:spcPts val="0"/>
              </a:spcAft>
              <a:buClrTx/>
              <a:buSzTx/>
              <a:buFontTx/>
              <a:buNone/>
              <a:tabLst/>
              <a:defRPr sz="2400" b="1" i="0" u="none" strike="noStrike" cap="none" spc="0" baseline="0">
                <a:ln>
                  <a:noFill/>
                </a:ln>
                <a:solidFill>
                  <a:srgbClr val="0039A6"/>
                </a:solidFill>
                <a:uFillTx/>
                <a:latin typeface="+mj-lt"/>
                <a:ea typeface="+mj-ea"/>
                <a:cs typeface="+mj-cs"/>
                <a:sym typeface="Arial"/>
              </a:defRPr>
            </a:lvl1pPr>
            <a:lvl2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2pPr>
            <a:lvl3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3pPr>
            <a:lvl4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4pPr>
            <a:lvl5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5pPr>
            <a:lvl6pPr marL="0" marR="0" indent="4572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6pPr>
            <a:lvl7pPr marL="0" marR="0" indent="9144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7pPr>
            <a:lvl8pPr marL="0" marR="0" indent="13716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8pPr>
            <a:lvl9pPr marL="0" marR="0" indent="18288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9pPr>
          </a:lstStyle>
          <a:p>
            <a:r>
              <a:rPr lang="en-US" dirty="0"/>
              <a:t> Next Step: Goal Statements</a:t>
            </a:r>
          </a:p>
        </p:txBody>
      </p:sp>
    </p:spTree>
    <p:extLst>
      <p:ext uri="{BB962C8B-B14F-4D97-AF65-F5344CB8AC3E}">
        <p14:creationId xmlns:p14="http://schemas.microsoft.com/office/powerpoint/2010/main" val="11018388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16576" cy="708026"/>
          </a:xfrm>
        </p:spPr>
        <p:txBody>
          <a:bodyPr>
            <a:normAutofit/>
          </a:bodyPr>
          <a:lstStyle/>
          <a:p>
            <a:r>
              <a:rPr lang="en-US" sz="3200" dirty="0"/>
              <a:t>Final Goal Statements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1590190"/>
              </p:ext>
            </p:extLst>
          </p:nvPr>
        </p:nvGraphicFramePr>
        <p:xfrm>
          <a:off x="929899" y="1053887"/>
          <a:ext cx="7470182" cy="264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55AEAB6-7929-40B7-7F38-31BCB179A624}"/>
              </a:ext>
            </a:extLst>
          </p:cNvPr>
          <p:cNvSpPr txBox="1"/>
          <p:nvPr/>
        </p:nvSpPr>
        <p:spPr>
          <a:xfrm>
            <a:off x="6167942" y="3948597"/>
            <a:ext cx="20800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Copy to Dashboard</a:t>
            </a:r>
          </a:p>
        </p:txBody>
      </p:sp>
    </p:spTree>
    <p:extLst>
      <p:ext uri="{BB962C8B-B14F-4D97-AF65-F5344CB8AC3E}">
        <p14:creationId xmlns:p14="http://schemas.microsoft.com/office/powerpoint/2010/main" val="134279912"/>
      </p:ext>
    </p:extLst>
  </p:cSld>
  <p:clrMapOvr>
    <a:masterClrMapping/>
  </p:clrMapOvr>
  <p:transition advTm="539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2;p19">
            <a:extLst>
              <a:ext uri="{FF2B5EF4-FFF2-40B4-BE49-F238E27FC236}">
                <a16:creationId xmlns:a16="http://schemas.microsoft.com/office/drawing/2014/main" id="{8ED97B79-3495-082C-13E1-0B4CE1028F14}"/>
              </a:ext>
            </a:extLst>
          </p:cNvPr>
          <p:cNvSpPr txBox="1">
            <a:spLocks noGrp="1"/>
          </p:cNvSpPr>
          <p:nvPr>
            <p:ph type="title"/>
          </p:nvPr>
        </p:nvSpPr>
        <p:spPr>
          <a:xfrm>
            <a:off x="123930" y="230833"/>
            <a:ext cx="8058095" cy="481200"/>
          </a:xfrm>
          <a:prstGeom prst="rect">
            <a:avLst/>
          </a:prstGeom>
        </p:spPr>
        <p:txBody>
          <a:bodyPr spcFirstLastPara="1" vert="horz" wrap="square" lIns="91425" tIns="91425" rIns="91425" bIns="91425" rtlCol="0" anchor="ctr" anchorCtr="0">
            <a:noAutofit/>
          </a:bodyPr>
          <a:lstStyle/>
          <a:p>
            <a:r>
              <a:rPr lang="en" sz="3200" dirty="0"/>
              <a:t>SWOT Analysis CHAS Division </a:t>
            </a:r>
            <a:endParaRPr sz="3200" dirty="0"/>
          </a:p>
        </p:txBody>
      </p:sp>
      <p:grpSp>
        <p:nvGrpSpPr>
          <p:cNvPr id="5" name="Google Shape;243;p19">
            <a:extLst>
              <a:ext uri="{FF2B5EF4-FFF2-40B4-BE49-F238E27FC236}">
                <a16:creationId xmlns:a16="http://schemas.microsoft.com/office/drawing/2014/main" id="{7CBBBEC2-09F6-139E-F0AA-588196288253}"/>
              </a:ext>
            </a:extLst>
          </p:cNvPr>
          <p:cNvGrpSpPr/>
          <p:nvPr/>
        </p:nvGrpSpPr>
        <p:grpSpPr>
          <a:xfrm>
            <a:off x="4604419" y="1191425"/>
            <a:ext cx="1536198" cy="1668195"/>
            <a:chOff x="4604419" y="1191425"/>
            <a:chExt cx="1536198" cy="1668195"/>
          </a:xfrm>
        </p:grpSpPr>
        <p:sp>
          <p:nvSpPr>
            <p:cNvPr id="6" name="Google Shape;246;p19">
              <a:extLst>
                <a:ext uri="{FF2B5EF4-FFF2-40B4-BE49-F238E27FC236}">
                  <a16:creationId xmlns:a16="http://schemas.microsoft.com/office/drawing/2014/main" id="{70A5C5DE-9832-D760-7F12-453D0CE07F20}"/>
                </a:ext>
              </a:extLst>
            </p:cNvPr>
            <p:cNvSpPr/>
            <p:nvPr/>
          </p:nvSpPr>
          <p:spPr>
            <a:xfrm>
              <a:off x="4604419" y="1484839"/>
              <a:ext cx="1536198" cy="1374781"/>
            </a:xfrm>
            <a:custGeom>
              <a:avLst/>
              <a:gdLst/>
              <a:ahLst/>
              <a:cxnLst/>
              <a:rect l="l" t="t" r="r" b="b"/>
              <a:pathLst>
                <a:path w="65391" h="58520" extrusionOk="0">
                  <a:moveTo>
                    <a:pt x="17491" y="0"/>
                  </a:moveTo>
                  <a:cubicBezTo>
                    <a:pt x="7823" y="0"/>
                    <a:pt x="1" y="7834"/>
                    <a:pt x="1" y="17490"/>
                  </a:cubicBezTo>
                  <a:lnTo>
                    <a:pt x="1" y="58519"/>
                  </a:lnTo>
                  <a:lnTo>
                    <a:pt x="47900" y="58519"/>
                  </a:lnTo>
                  <a:cubicBezTo>
                    <a:pt x="57568" y="58519"/>
                    <a:pt x="65390" y="50685"/>
                    <a:pt x="65390" y="41017"/>
                  </a:cubicBezTo>
                  <a:lnTo>
                    <a:pt x="65390" y="0"/>
                  </a:lnTo>
                  <a:close/>
                </a:path>
              </a:pathLst>
            </a:custGeom>
            <a:solidFill>
              <a:srgbClr val="FF0000"/>
            </a:solidFill>
            <a:ln>
              <a:noFill/>
            </a:ln>
          </p:spPr>
          <p:txBody>
            <a:bodyPr spcFirstLastPara="1" wrap="square" lIns="91425" tIns="91425" rIns="91425" bIns="91425" anchor="ctr" anchorCtr="0">
              <a:noAutofit/>
            </a:bodyPr>
            <a:lstStyle/>
            <a:p>
              <a:endParaRPr dirty="0"/>
            </a:p>
          </p:txBody>
        </p:sp>
        <p:sp>
          <p:nvSpPr>
            <p:cNvPr id="7" name="Google Shape;247;p19">
              <a:extLst>
                <a:ext uri="{FF2B5EF4-FFF2-40B4-BE49-F238E27FC236}">
                  <a16:creationId xmlns:a16="http://schemas.microsoft.com/office/drawing/2014/main" id="{CD932359-4BF4-DA9C-19B6-10455190896C}"/>
                </a:ext>
              </a:extLst>
            </p:cNvPr>
            <p:cNvSpPr/>
            <p:nvPr/>
          </p:nvSpPr>
          <p:spPr>
            <a:xfrm>
              <a:off x="5079072" y="1191425"/>
              <a:ext cx="586866" cy="586843"/>
            </a:xfrm>
            <a:custGeom>
              <a:avLst/>
              <a:gdLst/>
              <a:ahLst/>
              <a:cxnLst/>
              <a:rect l="l" t="t" r="r" b="b"/>
              <a:pathLst>
                <a:path w="24981" h="24980" extrusionOk="0">
                  <a:moveTo>
                    <a:pt x="12491" y="0"/>
                  </a:moveTo>
                  <a:cubicBezTo>
                    <a:pt x="5597" y="0"/>
                    <a:pt x="1" y="5596"/>
                    <a:pt x="1" y="12490"/>
                  </a:cubicBezTo>
                  <a:cubicBezTo>
                    <a:pt x="1" y="19396"/>
                    <a:pt x="5597" y="24980"/>
                    <a:pt x="12491" y="24980"/>
                  </a:cubicBezTo>
                  <a:cubicBezTo>
                    <a:pt x="19384" y="24980"/>
                    <a:pt x="24980" y="19396"/>
                    <a:pt x="24980" y="12490"/>
                  </a:cubicBezTo>
                  <a:cubicBezTo>
                    <a:pt x="24980" y="5596"/>
                    <a:pt x="19384" y="0"/>
                    <a:pt x="124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 name="Google Shape;248;p19">
              <a:extLst>
                <a:ext uri="{FF2B5EF4-FFF2-40B4-BE49-F238E27FC236}">
                  <a16:creationId xmlns:a16="http://schemas.microsoft.com/office/drawing/2014/main" id="{438AF61D-CFA1-4606-03A5-6331880F2B78}"/>
                </a:ext>
              </a:extLst>
            </p:cNvPr>
            <p:cNvSpPr/>
            <p:nvPr/>
          </p:nvSpPr>
          <p:spPr>
            <a:xfrm>
              <a:off x="5150675" y="1263028"/>
              <a:ext cx="443656" cy="443632"/>
            </a:xfrm>
            <a:custGeom>
              <a:avLst/>
              <a:gdLst/>
              <a:ahLst/>
              <a:cxnLst/>
              <a:rect l="l" t="t" r="r" b="b"/>
              <a:pathLst>
                <a:path w="18885" h="18884" extrusionOk="0">
                  <a:moveTo>
                    <a:pt x="9443" y="0"/>
                  </a:moveTo>
                  <a:cubicBezTo>
                    <a:pt x="4228" y="0"/>
                    <a:pt x="1" y="4227"/>
                    <a:pt x="1" y="9442"/>
                  </a:cubicBezTo>
                  <a:cubicBezTo>
                    <a:pt x="1" y="14657"/>
                    <a:pt x="4228" y="18884"/>
                    <a:pt x="9443" y="18884"/>
                  </a:cubicBezTo>
                  <a:cubicBezTo>
                    <a:pt x="14657" y="18884"/>
                    <a:pt x="18884" y="14657"/>
                    <a:pt x="18884" y="9442"/>
                  </a:cubicBezTo>
                  <a:cubicBezTo>
                    <a:pt x="18884" y="4227"/>
                    <a:pt x="14657" y="0"/>
                    <a:pt x="9443" y="0"/>
                  </a:cubicBezTo>
                  <a:close/>
                </a:path>
              </a:pathLst>
            </a:custGeom>
            <a:solidFill>
              <a:srgbClr val="FF0000"/>
            </a:solidFill>
            <a:ln>
              <a:noFill/>
            </a:ln>
          </p:spPr>
          <p:txBody>
            <a:bodyPr spcFirstLastPara="1" wrap="square" lIns="91425" tIns="91425" rIns="91425" bIns="91425" anchor="ctr" anchorCtr="0">
              <a:noAutofit/>
            </a:bodyPr>
            <a:lstStyle/>
            <a:p>
              <a:pPr algn="ctr">
                <a:buClr>
                  <a:schemeClr val="dk1"/>
                </a:buClr>
                <a:buSzPts val="1100"/>
              </a:pPr>
              <a:r>
                <a:rPr lang="en" sz="2200" dirty="0">
                  <a:solidFill>
                    <a:srgbClr val="FFFFFF"/>
                  </a:solidFill>
                  <a:latin typeface="Fira Sans Extra Condensed"/>
                  <a:ea typeface="Fira Sans Extra Condensed"/>
                  <a:cs typeface="Fira Sans Extra Condensed"/>
                  <a:sym typeface="Fira Sans Extra Condensed"/>
                </a:rPr>
                <a:t>W</a:t>
              </a:r>
              <a:endParaRPr dirty="0"/>
            </a:p>
          </p:txBody>
        </p:sp>
      </p:grpSp>
      <p:grpSp>
        <p:nvGrpSpPr>
          <p:cNvPr id="9" name="Google Shape;249;p19">
            <a:extLst>
              <a:ext uri="{FF2B5EF4-FFF2-40B4-BE49-F238E27FC236}">
                <a16:creationId xmlns:a16="http://schemas.microsoft.com/office/drawing/2014/main" id="{E3E96812-0D32-FF92-00DE-BA197C077BF4}"/>
              </a:ext>
            </a:extLst>
          </p:cNvPr>
          <p:cNvGrpSpPr/>
          <p:nvPr/>
        </p:nvGrpSpPr>
        <p:grpSpPr>
          <a:xfrm flipH="1">
            <a:off x="5114806" y="1930819"/>
            <a:ext cx="515454" cy="482834"/>
            <a:chOff x="2753373" y="2902523"/>
            <a:chExt cx="347552" cy="325557"/>
          </a:xfrm>
        </p:grpSpPr>
        <p:sp>
          <p:nvSpPr>
            <p:cNvPr id="10" name="Google Shape;250;p19">
              <a:extLst>
                <a:ext uri="{FF2B5EF4-FFF2-40B4-BE49-F238E27FC236}">
                  <a16:creationId xmlns:a16="http://schemas.microsoft.com/office/drawing/2014/main" id="{F63A5824-7DCA-0E74-1278-7E2F782F1461}"/>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 name="Google Shape;251;p19">
              <a:extLst>
                <a:ext uri="{FF2B5EF4-FFF2-40B4-BE49-F238E27FC236}">
                  <a16:creationId xmlns:a16="http://schemas.microsoft.com/office/drawing/2014/main" id="{7935BC8B-C2F1-C395-EA0F-165208623A40}"/>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 name="Google Shape;252;p19">
              <a:extLst>
                <a:ext uri="{FF2B5EF4-FFF2-40B4-BE49-F238E27FC236}">
                  <a16:creationId xmlns:a16="http://schemas.microsoft.com/office/drawing/2014/main" id="{55F1CEF2-0C65-03A6-70C9-5EDAD74AAAA2}"/>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 name="Google Shape;253;p19">
              <a:extLst>
                <a:ext uri="{FF2B5EF4-FFF2-40B4-BE49-F238E27FC236}">
                  <a16:creationId xmlns:a16="http://schemas.microsoft.com/office/drawing/2014/main" id="{F8FA2CF9-7A7C-0A6A-2D08-2E607F1664E3}"/>
                </a:ext>
              </a:extLst>
            </p:cNvPr>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 name="Google Shape;254;p19">
              <a:extLst>
                <a:ext uri="{FF2B5EF4-FFF2-40B4-BE49-F238E27FC236}">
                  <a16:creationId xmlns:a16="http://schemas.microsoft.com/office/drawing/2014/main" id="{9A4FD206-1E58-6886-54AE-418E7FE67606}"/>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 name="Google Shape;255;p19">
              <a:extLst>
                <a:ext uri="{FF2B5EF4-FFF2-40B4-BE49-F238E27FC236}">
                  <a16:creationId xmlns:a16="http://schemas.microsoft.com/office/drawing/2014/main" id="{FD774DCF-0962-173C-B9F6-57CD19C134C4}"/>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6" name="Google Shape;256;p19">
            <a:extLst>
              <a:ext uri="{FF2B5EF4-FFF2-40B4-BE49-F238E27FC236}">
                <a16:creationId xmlns:a16="http://schemas.microsoft.com/office/drawing/2014/main" id="{767E5ACB-FDB5-97B0-AA34-AC3970E6F7A9}"/>
              </a:ext>
            </a:extLst>
          </p:cNvPr>
          <p:cNvGrpSpPr/>
          <p:nvPr/>
        </p:nvGrpSpPr>
        <p:grpSpPr>
          <a:xfrm>
            <a:off x="4604420" y="2937865"/>
            <a:ext cx="1536198" cy="1668176"/>
            <a:chOff x="4604419" y="2937863"/>
            <a:chExt cx="1536198" cy="1668176"/>
          </a:xfrm>
        </p:grpSpPr>
        <p:sp>
          <p:nvSpPr>
            <p:cNvPr id="17" name="Google Shape;259;p19">
              <a:extLst>
                <a:ext uri="{FF2B5EF4-FFF2-40B4-BE49-F238E27FC236}">
                  <a16:creationId xmlns:a16="http://schemas.microsoft.com/office/drawing/2014/main" id="{78B279AE-11BC-1795-068F-9E5E58FA1ED2}"/>
                </a:ext>
              </a:extLst>
            </p:cNvPr>
            <p:cNvSpPr/>
            <p:nvPr/>
          </p:nvSpPr>
          <p:spPr>
            <a:xfrm>
              <a:off x="4604419" y="2937863"/>
              <a:ext cx="1536198" cy="1374781"/>
            </a:xfrm>
            <a:custGeom>
              <a:avLst/>
              <a:gdLst/>
              <a:ahLst/>
              <a:cxnLst/>
              <a:rect l="l" t="t" r="r" b="b"/>
              <a:pathLst>
                <a:path w="65391" h="58520" extrusionOk="0">
                  <a:moveTo>
                    <a:pt x="1" y="1"/>
                  </a:moveTo>
                  <a:lnTo>
                    <a:pt x="1" y="41030"/>
                  </a:lnTo>
                  <a:cubicBezTo>
                    <a:pt x="1" y="50686"/>
                    <a:pt x="7823" y="58520"/>
                    <a:pt x="17491" y="58520"/>
                  </a:cubicBezTo>
                  <a:lnTo>
                    <a:pt x="65390" y="58520"/>
                  </a:lnTo>
                  <a:lnTo>
                    <a:pt x="65390" y="17503"/>
                  </a:lnTo>
                  <a:cubicBezTo>
                    <a:pt x="65390" y="7835"/>
                    <a:pt x="57568" y="1"/>
                    <a:pt x="47900" y="1"/>
                  </a:cubicBezTo>
                  <a:close/>
                </a:path>
              </a:pathLst>
            </a:custGeom>
            <a:solidFill>
              <a:srgbClr val="FCBD24"/>
            </a:solidFill>
            <a:ln>
              <a:noFill/>
            </a:ln>
          </p:spPr>
          <p:txBody>
            <a:bodyPr spcFirstLastPara="1" wrap="square" lIns="91425" tIns="91425" rIns="91425" bIns="91425" anchor="ctr" anchorCtr="0">
              <a:noAutofit/>
            </a:bodyPr>
            <a:lstStyle/>
            <a:p>
              <a:endParaRPr dirty="0"/>
            </a:p>
          </p:txBody>
        </p:sp>
        <p:sp>
          <p:nvSpPr>
            <p:cNvPr id="18" name="Google Shape;260;p19">
              <a:extLst>
                <a:ext uri="{FF2B5EF4-FFF2-40B4-BE49-F238E27FC236}">
                  <a16:creationId xmlns:a16="http://schemas.microsoft.com/office/drawing/2014/main" id="{0990CDAF-35AA-48A5-D235-2413A973C351}"/>
                </a:ext>
              </a:extLst>
            </p:cNvPr>
            <p:cNvSpPr/>
            <p:nvPr/>
          </p:nvSpPr>
          <p:spPr>
            <a:xfrm>
              <a:off x="5079072" y="4019196"/>
              <a:ext cx="586866" cy="586843"/>
            </a:xfrm>
            <a:custGeom>
              <a:avLst/>
              <a:gdLst/>
              <a:ahLst/>
              <a:cxnLst/>
              <a:rect l="l" t="t" r="r" b="b"/>
              <a:pathLst>
                <a:path w="24981" h="24980" extrusionOk="0">
                  <a:moveTo>
                    <a:pt x="12491" y="0"/>
                  </a:moveTo>
                  <a:cubicBezTo>
                    <a:pt x="5597" y="0"/>
                    <a:pt x="1" y="5584"/>
                    <a:pt x="1" y="12490"/>
                  </a:cubicBezTo>
                  <a:cubicBezTo>
                    <a:pt x="1" y="19384"/>
                    <a:pt x="5597" y="24980"/>
                    <a:pt x="12491" y="24980"/>
                  </a:cubicBezTo>
                  <a:cubicBezTo>
                    <a:pt x="19384" y="24980"/>
                    <a:pt x="24980" y="19384"/>
                    <a:pt x="24980" y="12490"/>
                  </a:cubicBezTo>
                  <a:cubicBezTo>
                    <a:pt x="24980" y="5584"/>
                    <a:pt x="19384" y="0"/>
                    <a:pt x="124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 name="Google Shape;261;p19">
              <a:extLst>
                <a:ext uri="{FF2B5EF4-FFF2-40B4-BE49-F238E27FC236}">
                  <a16:creationId xmlns:a16="http://schemas.microsoft.com/office/drawing/2014/main" id="{ACBF9FC3-AB57-5FCB-6E15-43E9B90F3573}"/>
                </a:ext>
              </a:extLst>
            </p:cNvPr>
            <p:cNvSpPr/>
            <p:nvPr/>
          </p:nvSpPr>
          <p:spPr>
            <a:xfrm>
              <a:off x="5150675" y="4090800"/>
              <a:ext cx="443656" cy="443632"/>
            </a:xfrm>
            <a:custGeom>
              <a:avLst/>
              <a:gdLst/>
              <a:ahLst/>
              <a:cxnLst/>
              <a:rect l="l" t="t" r="r" b="b"/>
              <a:pathLst>
                <a:path w="18885" h="18884" extrusionOk="0">
                  <a:moveTo>
                    <a:pt x="9443" y="0"/>
                  </a:moveTo>
                  <a:cubicBezTo>
                    <a:pt x="4228" y="0"/>
                    <a:pt x="1" y="4227"/>
                    <a:pt x="1" y="9442"/>
                  </a:cubicBezTo>
                  <a:cubicBezTo>
                    <a:pt x="1" y="14657"/>
                    <a:pt x="4228" y="18884"/>
                    <a:pt x="9443" y="18884"/>
                  </a:cubicBezTo>
                  <a:cubicBezTo>
                    <a:pt x="14657" y="18884"/>
                    <a:pt x="18884" y="14657"/>
                    <a:pt x="18884" y="9442"/>
                  </a:cubicBezTo>
                  <a:cubicBezTo>
                    <a:pt x="18884" y="4227"/>
                    <a:pt x="14657" y="0"/>
                    <a:pt x="9443" y="0"/>
                  </a:cubicBezTo>
                  <a:close/>
                </a:path>
              </a:pathLst>
            </a:custGeom>
            <a:solidFill>
              <a:srgbClr val="FCBD24"/>
            </a:solidFill>
            <a:ln>
              <a:noFill/>
            </a:ln>
          </p:spPr>
          <p:txBody>
            <a:bodyPr spcFirstLastPara="1" wrap="square" lIns="91425" tIns="91425" rIns="91425" bIns="91425" anchor="ctr" anchorCtr="0">
              <a:noAutofit/>
            </a:bodyPr>
            <a:lstStyle/>
            <a:p>
              <a:pPr algn="ctr">
                <a:buClr>
                  <a:schemeClr val="dk1"/>
                </a:buClr>
                <a:buSzPts val="1100"/>
              </a:pPr>
              <a:r>
                <a:rPr lang="en" sz="2200">
                  <a:solidFill>
                    <a:srgbClr val="FFFFFF"/>
                  </a:solidFill>
                  <a:latin typeface="Fira Sans Extra Condensed"/>
                  <a:ea typeface="Fira Sans Extra Condensed"/>
                  <a:cs typeface="Fira Sans Extra Condensed"/>
                  <a:sym typeface="Fira Sans Extra Condensed"/>
                </a:rPr>
                <a:t>T</a:t>
              </a:r>
              <a:endParaRPr/>
            </a:p>
          </p:txBody>
        </p:sp>
      </p:grpSp>
      <p:grpSp>
        <p:nvGrpSpPr>
          <p:cNvPr id="20" name="Google Shape;277;p19">
            <a:extLst>
              <a:ext uri="{FF2B5EF4-FFF2-40B4-BE49-F238E27FC236}">
                <a16:creationId xmlns:a16="http://schemas.microsoft.com/office/drawing/2014/main" id="{FA0D31E4-2DE2-EB74-25AC-A8D00A9F74FE}"/>
              </a:ext>
            </a:extLst>
          </p:cNvPr>
          <p:cNvGrpSpPr/>
          <p:nvPr/>
        </p:nvGrpSpPr>
        <p:grpSpPr>
          <a:xfrm>
            <a:off x="3003426" y="1191425"/>
            <a:ext cx="1536175" cy="1668195"/>
            <a:chOff x="3003425" y="1191425"/>
            <a:chExt cx="1536175" cy="1668195"/>
          </a:xfrm>
        </p:grpSpPr>
        <p:sp>
          <p:nvSpPr>
            <p:cNvPr id="21" name="Google Shape;280;p19">
              <a:extLst>
                <a:ext uri="{FF2B5EF4-FFF2-40B4-BE49-F238E27FC236}">
                  <a16:creationId xmlns:a16="http://schemas.microsoft.com/office/drawing/2014/main" id="{D4B31EE9-5DB4-CD2C-ADEB-82E516547E05}"/>
                </a:ext>
              </a:extLst>
            </p:cNvPr>
            <p:cNvSpPr/>
            <p:nvPr/>
          </p:nvSpPr>
          <p:spPr>
            <a:xfrm>
              <a:off x="3003425" y="1484839"/>
              <a:ext cx="1536175" cy="1374781"/>
            </a:xfrm>
            <a:custGeom>
              <a:avLst/>
              <a:gdLst/>
              <a:ahLst/>
              <a:cxnLst/>
              <a:rect l="l" t="t" r="r" b="b"/>
              <a:pathLst>
                <a:path w="65390" h="58520" extrusionOk="0">
                  <a:moveTo>
                    <a:pt x="1" y="0"/>
                  </a:moveTo>
                  <a:lnTo>
                    <a:pt x="1" y="41017"/>
                  </a:lnTo>
                  <a:cubicBezTo>
                    <a:pt x="1" y="50685"/>
                    <a:pt x="7823" y="58519"/>
                    <a:pt x="17491" y="58519"/>
                  </a:cubicBezTo>
                  <a:lnTo>
                    <a:pt x="65390" y="58519"/>
                  </a:lnTo>
                  <a:lnTo>
                    <a:pt x="65390" y="17490"/>
                  </a:lnTo>
                  <a:cubicBezTo>
                    <a:pt x="65390" y="7834"/>
                    <a:pt x="57567" y="0"/>
                    <a:pt x="47899" y="0"/>
                  </a:cubicBezTo>
                  <a:close/>
                </a:path>
              </a:pathLst>
            </a:custGeom>
            <a:solidFill>
              <a:srgbClr val="00B050"/>
            </a:solidFill>
            <a:ln>
              <a:noFill/>
            </a:ln>
          </p:spPr>
          <p:txBody>
            <a:bodyPr spcFirstLastPara="1" wrap="square" lIns="91425" tIns="91425" rIns="91425" bIns="91425" anchor="ctr" anchorCtr="0">
              <a:noAutofit/>
            </a:bodyPr>
            <a:lstStyle/>
            <a:p>
              <a:endParaRPr dirty="0"/>
            </a:p>
          </p:txBody>
        </p:sp>
        <p:sp>
          <p:nvSpPr>
            <p:cNvPr id="22" name="Google Shape;281;p19">
              <a:extLst>
                <a:ext uri="{FF2B5EF4-FFF2-40B4-BE49-F238E27FC236}">
                  <a16:creationId xmlns:a16="http://schemas.microsoft.com/office/drawing/2014/main" id="{0E1BE566-3F23-D775-1B43-FE67870A9533}"/>
                </a:ext>
              </a:extLst>
            </p:cNvPr>
            <p:cNvSpPr/>
            <p:nvPr/>
          </p:nvSpPr>
          <p:spPr>
            <a:xfrm>
              <a:off x="3478078" y="1191425"/>
              <a:ext cx="586843" cy="586843"/>
            </a:xfrm>
            <a:custGeom>
              <a:avLst/>
              <a:gdLst/>
              <a:ahLst/>
              <a:cxnLst/>
              <a:rect l="l" t="t" r="r" b="b"/>
              <a:pathLst>
                <a:path w="24980" h="24980" extrusionOk="0">
                  <a:moveTo>
                    <a:pt x="12490" y="0"/>
                  </a:moveTo>
                  <a:cubicBezTo>
                    <a:pt x="5585" y="0"/>
                    <a:pt x="1" y="5596"/>
                    <a:pt x="1" y="12490"/>
                  </a:cubicBezTo>
                  <a:cubicBezTo>
                    <a:pt x="1" y="19396"/>
                    <a:pt x="5585" y="24980"/>
                    <a:pt x="12490" y="24980"/>
                  </a:cubicBezTo>
                  <a:cubicBezTo>
                    <a:pt x="19384" y="24980"/>
                    <a:pt x="24980" y="19396"/>
                    <a:pt x="24980" y="12490"/>
                  </a:cubicBezTo>
                  <a:cubicBezTo>
                    <a:pt x="24980" y="5596"/>
                    <a:pt x="19384" y="0"/>
                    <a:pt x="12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 name="Google Shape;282;p19">
              <a:extLst>
                <a:ext uri="{FF2B5EF4-FFF2-40B4-BE49-F238E27FC236}">
                  <a16:creationId xmlns:a16="http://schemas.microsoft.com/office/drawing/2014/main" id="{BD7B21D8-215C-D3DA-F62A-FDB4DF8699F7}"/>
                </a:ext>
              </a:extLst>
            </p:cNvPr>
            <p:cNvSpPr/>
            <p:nvPr/>
          </p:nvSpPr>
          <p:spPr>
            <a:xfrm>
              <a:off x="3549681" y="1263028"/>
              <a:ext cx="443632" cy="443632"/>
            </a:xfrm>
            <a:custGeom>
              <a:avLst/>
              <a:gdLst/>
              <a:ahLst/>
              <a:cxnLst/>
              <a:rect l="l" t="t" r="r" b="b"/>
              <a:pathLst>
                <a:path w="18884" h="18884" extrusionOk="0">
                  <a:moveTo>
                    <a:pt x="9442" y="0"/>
                  </a:moveTo>
                  <a:cubicBezTo>
                    <a:pt x="4227" y="0"/>
                    <a:pt x="1" y="4227"/>
                    <a:pt x="1" y="9442"/>
                  </a:cubicBezTo>
                  <a:cubicBezTo>
                    <a:pt x="1" y="14657"/>
                    <a:pt x="4227" y="18884"/>
                    <a:pt x="9442" y="18884"/>
                  </a:cubicBezTo>
                  <a:cubicBezTo>
                    <a:pt x="14657" y="18884"/>
                    <a:pt x="18884" y="14657"/>
                    <a:pt x="18884" y="9442"/>
                  </a:cubicBezTo>
                  <a:cubicBezTo>
                    <a:pt x="18884" y="4227"/>
                    <a:pt x="14657" y="0"/>
                    <a:pt x="9442" y="0"/>
                  </a:cubicBezTo>
                  <a:close/>
                </a:path>
              </a:pathLst>
            </a:custGeom>
            <a:solidFill>
              <a:srgbClr val="00B050"/>
            </a:solidFill>
            <a:ln>
              <a:noFill/>
            </a:ln>
          </p:spPr>
          <p:txBody>
            <a:bodyPr spcFirstLastPara="1" wrap="square" lIns="91425" tIns="91425" rIns="91425" bIns="91425" anchor="ctr" anchorCtr="0">
              <a:noAutofit/>
            </a:bodyPr>
            <a:lstStyle/>
            <a:p>
              <a:pPr algn="ctr">
                <a:buClr>
                  <a:schemeClr val="dk1"/>
                </a:buClr>
                <a:buSzPts val="1100"/>
              </a:pPr>
              <a:r>
                <a:rPr lang="en" sz="2200" dirty="0">
                  <a:solidFill>
                    <a:srgbClr val="FFFFFF"/>
                  </a:solidFill>
                  <a:latin typeface="Fira Sans Extra Condensed"/>
                  <a:ea typeface="Fira Sans Extra Condensed"/>
                  <a:cs typeface="Fira Sans Extra Condensed"/>
                  <a:sym typeface="Fira Sans Extra Condensed"/>
                </a:rPr>
                <a:t>S</a:t>
              </a:r>
              <a:endParaRPr sz="2200" dirty="0">
                <a:solidFill>
                  <a:srgbClr val="FFFFFF"/>
                </a:solidFill>
              </a:endParaRPr>
            </a:p>
          </p:txBody>
        </p:sp>
      </p:grpSp>
      <p:grpSp>
        <p:nvGrpSpPr>
          <p:cNvPr id="24" name="Google Shape;283;p19">
            <a:extLst>
              <a:ext uri="{FF2B5EF4-FFF2-40B4-BE49-F238E27FC236}">
                <a16:creationId xmlns:a16="http://schemas.microsoft.com/office/drawing/2014/main" id="{DEFF69AD-5983-8FBC-B4E7-3997283E78A5}"/>
              </a:ext>
            </a:extLst>
          </p:cNvPr>
          <p:cNvGrpSpPr/>
          <p:nvPr/>
        </p:nvGrpSpPr>
        <p:grpSpPr>
          <a:xfrm>
            <a:off x="3532942" y="1934169"/>
            <a:ext cx="477115" cy="476129"/>
            <a:chOff x="7990840" y="2435226"/>
            <a:chExt cx="354363" cy="353631"/>
          </a:xfrm>
        </p:grpSpPr>
        <p:sp>
          <p:nvSpPr>
            <p:cNvPr id="25" name="Google Shape;284;p19">
              <a:extLst>
                <a:ext uri="{FF2B5EF4-FFF2-40B4-BE49-F238E27FC236}">
                  <a16:creationId xmlns:a16="http://schemas.microsoft.com/office/drawing/2014/main" id="{7A1B83A0-B8A6-ACD6-DF82-167397469CE3}"/>
                </a:ext>
              </a:extLst>
            </p:cNvPr>
            <p:cNvSpPr/>
            <p:nvPr/>
          </p:nvSpPr>
          <p:spPr>
            <a:xfrm>
              <a:off x="7990840" y="2435226"/>
              <a:ext cx="354363" cy="353631"/>
            </a:xfrm>
            <a:custGeom>
              <a:avLst/>
              <a:gdLst/>
              <a:ahLst/>
              <a:cxnLst/>
              <a:rect l="l" t="t" r="r" b="b"/>
              <a:pathLst>
                <a:path w="11133" h="11110" extrusionOk="0">
                  <a:moveTo>
                    <a:pt x="3477" y="1727"/>
                  </a:moveTo>
                  <a:cubicBezTo>
                    <a:pt x="3679" y="1727"/>
                    <a:pt x="3834" y="1894"/>
                    <a:pt x="3834" y="2084"/>
                  </a:cubicBezTo>
                  <a:lnTo>
                    <a:pt x="3834" y="2430"/>
                  </a:lnTo>
                  <a:cubicBezTo>
                    <a:pt x="3834" y="2727"/>
                    <a:pt x="3596" y="2965"/>
                    <a:pt x="3298" y="2965"/>
                  </a:cubicBezTo>
                  <a:cubicBezTo>
                    <a:pt x="3024" y="2965"/>
                    <a:pt x="2786" y="2727"/>
                    <a:pt x="2786" y="2430"/>
                  </a:cubicBezTo>
                  <a:lnTo>
                    <a:pt x="2786" y="2084"/>
                  </a:lnTo>
                  <a:cubicBezTo>
                    <a:pt x="2786" y="1894"/>
                    <a:pt x="2941" y="1727"/>
                    <a:pt x="3143" y="1727"/>
                  </a:cubicBezTo>
                  <a:close/>
                  <a:moveTo>
                    <a:pt x="3477" y="3299"/>
                  </a:moveTo>
                  <a:lnTo>
                    <a:pt x="3477" y="3311"/>
                  </a:lnTo>
                  <a:cubicBezTo>
                    <a:pt x="3501" y="3382"/>
                    <a:pt x="3513" y="3454"/>
                    <a:pt x="3536" y="3537"/>
                  </a:cubicBezTo>
                  <a:lnTo>
                    <a:pt x="3322" y="3751"/>
                  </a:lnTo>
                  <a:lnTo>
                    <a:pt x="3286" y="3751"/>
                  </a:lnTo>
                  <a:lnTo>
                    <a:pt x="3060" y="3537"/>
                  </a:lnTo>
                  <a:cubicBezTo>
                    <a:pt x="3096" y="3489"/>
                    <a:pt x="3108" y="3430"/>
                    <a:pt x="3108" y="3370"/>
                  </a:cubicBezTo>
                  <a:lnTo>
                    <a:pt x="3108" y="3299"/>
                  </a:lnTo>
                  <a:close/>
                  <a:moveTo>
                    <a:pt x="5418" y="4966"/>
                  </a:moveTo>
                  <a:lnTo>
                    <a:pt x="5418" y="7025"/>
                  </a:lnTo>
                  <a:lnTo>
                    <a:pt x="5406" y="7025"/>
                  </a:lnTo>
                  <a:lnTo>
                    <a:pt x="4346" y="7787"/>
                  </a:lnTo>
                  <a:lnTo>
                    <a:pt x="4346" y="5180"/>
                  </a:lnTo>
                  <a:cubicBezTo>
                    <a:pt x="4429" y="5239"/>
                    <a:pt x="4536" y="5287"/>
                    <a:pt x="4656" y="5299"/>
                  </a:cubicBezTo>
                  <a:lnTo>
                    <a:pt x="4786" y="5299"/>
                  </a:lnTo>
                  <a:cubicBezTo>
                    <a:pt x="4929" y="5287"/>
                    <a:pt x="5060" y="5239"/>
                    <a:pt x="5167" y="5156"/>
                  </a:cubicBezTo>
                  <a:lnTo>
                    <a:pt x="5418" y="4966"/>
                  </a:lnTo>
                  <a:close/>
                  <a:moveTo>
                    <a:pt x="2846" y="3739"/>
                  </a:moveTo>
                  <a:lnTo>
                    <a:pt x="3096" y="3989"/>
                  </a:lnTo>
                  <a:cubicBezTo>
                    <a:pt x="3155" y="4049"/>
                    <a:pt x="3239" y="4096"/>
                    <a:pt x="3334" y="4096"/>
                  </a:cubicBezTo>
                  <a:cubicBezTo>
                    <a:pt x="3417" y="4096"/>
                    <a:pt x="3513" y="4073"/>
                    <a:pt x="3572" y="3989"/>
                  </a:cubicBezTo>
                  <a:lnTo>
                    <a:pt x="3798" y="3775"/>
                  </a:lnTo>
                  <a:cubicBezTo>
                    <a:pt x="3870" y="3799"/>
                    <a:pt x="3941" y="3823"/>
                    <a:pt x="4013" y="3823"/>
                  </a:cubicBezTo>
                  <a:cubicBezTo>
                    <a:pt x="4072" y="3823"/>
                    <a:pt x="4120" y="3858"/>
                    <a:pt x="4167" y="3906"/>
                  </a:cubicBezTo>
                  <a:lnTo>
                    <a:pt x="4644" y="4501"/>
                  </a:lnTo>
                  <a:cubicBezTo>
                    <a:pt x="4676" y="4541"/>
                    <a:pt x="4724" y="4558"/>
                    <a:pt x="4769" y="4558"/>
                  </a:cubicBezTo>
                  <a:cubicBezTo>
                    <a:pt x="4807" y="4558"/>
                    <a:pt x="4843" y="4547"/>
                    <a:pt x="4870" y="4525"/>
                  </a:cubicBezTo>
                  <a:lnTo>
                    <a:pt x="5441" y="4061"/>
                  </a:lnTo>
                  <a:cubicBezTo>
                    <a:pt x="5483" y="4031"/>
                    <a:pt x="5534" y="4016"/>
                    <a:pt x="5581" y="4016"/>
                  </a:cubicBezTo>
                  <a:cubicBezTo>
                    <a:pt x="5629" y="4016"/>
                    <a:pt x="5674" y="4031"/>
                    <a:pt x="5703" y="4061"/>
                  </a:cubicBezTo>
                  <a:cubicBezTo>
                    <a:pt x="5739" y="4108"/>
                    <a:pt x="5763" y="4156"/>
                    <a:pt x="5763" y="4216"/>
                  </a:cubicBezTo>
                  <a:cubicBezTo>
                    <a:pt x="5739" y="4227"/>
                    <a:pt x="5727" y="4275"/>
                    <a:pt x="5679" y="4311"/>
                  </a:cubicBezTo>
                  <a:lnTo>
                    <a:pt x="4953" y="4882"/>
                  </a:lnTo>
                  <a:cubicBezTo>
                    <a:pt x="4894" y="4930"/>
                    <a:pt x="4834" y="4966"/>
                    <a:pt x="4763" y="4966"/>
                  </a:cubicBezTo>
                  <a:lnTo>
                    <a:pt x="4691" y="4966"/>
                  </a:lnTo>
                  <a:cubicBezTo>
                    <a:pt x="4596" y="4942"/>
                    <a:pt x="4513" y="4906"/>
                    <a:pt x="4453" y="4823"/>
                  </a:cubicBezTo>
                  <a:lnTo>
                    <a:pt x="4310" y="4644"/>
                  </a:lnTo>
                  <a:cubicBezTo>
                    <a:pt x="4288" y="4607"/>
                    <a:pt x="4247" y="4588"/>
                    <a:pt x="4205" y="4588"/>
                  </a:cubicBezTo>
                  <a:cubicBezTo>
                    <a:pt x="4180" y="4588"/>
                    <a:pt x="4154" y="4595"/>
                    <a:pt x="4132" y="4608"/>
                  </a:cubicBezTo>
                  <a:cubicBezTo>
                    <a:pt x="4072" y="4632"/>
                    <a:pt x="4036" y="4692"/>
                    <a:pt x="4036" y="4751"/>
                  </a:cubicBezTo>
                  <a:lnTo>
                    <a:pt x="4036" y="8014"/>
                  </a:lnTo>
                  <a:lnTo>
                    <a:pt x="3655" y="8276"/>
                  </a:lnTo>
                  <a:lnTo>
                    <a:pt x="3655" y="6763"/>
                  </a:lnTo>
                  <a:cubicBezTo>
                    <a:pt x="3655" y="6668"/>
                    <a:pt x="3584" y="6597"/>
                    <a:pt x="3501" y="6597"/>
                  </a:cubicBezTo>
                  <a:cubicBezTo>
                    <a:pt x="3405" y="6597"/>
                    <a:pt x="3334" y="6668"/>
                    <a:pt x="3334" y="6763"/>
                  </a:cubicBezTo>
                  <a:lnTo>
                    <a:pt x="3334" y="8502"/>
                  </a:lnTo>
                  <a:lnTo>
                    <a:pt x="2798" y="8895"/>
                  </a:lnTo>
                  <a:lnTo>
                    <a:pt x="2798" y="6811"/>
                  </a:lnTo>
                  <a:cubicBezTo>
                    <a:pt x="2798" y="6644"/>
                    <a:pt x="2751" y="6490"/>
                    <a:pt x="2691" y="6347"/>
                  </a:cubicBezTo>
                  <a:lnTo>
                    <a:pt x="2524" y="6013"/>
                  </a:lnTo>
                  <a:cubicBezTo>
                    <a:pt x="2489" y="5918"/>
                    <a:pt x="2453" y="5811"/>
                    <a:pt x="2453" y="5704"/>
                  </a:cubicBezTo>
                  <a:lnTo>
                    <a:pt x="2453" y="4037"/>
                  </a:lnTo>
                  <a:cubicBezTo>
                    <a:pt x="2453" y="3966"/>
                    <a:pt x="2500" y="3906"/>
                    <a:pt x="2560" y="3870"/>
                  </a:cubicBezTo>
                  <a:lnTo>
                    <a:pt x="2846" y="3739"/>
                  </a:lnTo>
                  <a:close/>
                  <a:moveTo>
                    <a:pt x="5560" y="1"/>
                  </a:moveTo>
                  <a:cubicBezTo>
                    <a:pt x="5477" y="1"/>
                    <a:pt x="5406" y="84"/>
                    <a:pt x="5406" y="167"/>
                  </a:cubicBezTo>
                  <a:lnTo>
                    <a:pt x="5406" y="3680"/>
                  </a:lnTo>
                  <a:cubicBezTo>
                    <a:pt x="5346" y="3692"/>
                    <a:pt x="5287" y="3727"/>
                    <a:pt x="5239" y="3775"/>
                  </a:cubicBezTo>
                  <a:lnTo>
                    <a:pt x="4775" y="4132"/>
                  </a:lnTo>
                  <a:lnTo>
                    <a:pt x="4405" y="3656"/>
                  </a:lnTo>
                  <a:cubicBezTo>
                    <a:pt x="4298" y="3537"/>
                    <a:pt x="4167" y="3454"/>
                    <a:pt x="4001" y="3454"/>
                  </a:cubicBezTo>
                  <a:cubicBezTo>
                    <a:pt x="3894" y="3454"/>
                    <a:pt x="3822" y="3370"/>
                    <a:pt x="3822" y="3275"/>
                  </a:cubicBezTo>
                  <a:lnTo>
                    <a:pt x="3822" y="3096"/>
                  </a:lnTo>
                  <a:cubicBezTo>
                    <a:pt x="4036" y="2953"/>
                    <a:pt x="4167" y="2703"/>
                    <a:pt x="4167" y="2418"/>
                  </a:cubicBezTo>
                  <a:lnTo>
                    <a:pt x="4167" y="2072"/>
                  </a:lnTo>
                  <a:cubicBezTo>
                    <a:pt x="4167" y="1703"/>
                    <a:pt x="3858" y="1394"/>
                    <a:pt x="3477" y="1394"/>
                  </a:cubicBezTo>
                  <a:lnTo>
                    <a:pt x="3143" y="1394"/>
                  </a:lnTo>
                  <a:cubicBezTo>
                    <a:pt x="2762" y="1394"/>
                    <a:pt x="2453" y="1703"/>
                    <a:pt x="2453" y="2072"/>
                  </a:cubicBezTo>
                  <a:lnTo>
                    <a:pt x="2453" y="2418"/>
                  </a:lnTo>
                  <a:cubicBezTo>
                    <a:pt x="2453" y="2703"/>
                    <a:pt x="2584" y="2953"/>
                    <a:pt x="2798" y="3096"/>
                  </a:cubicBezTo>
                  <a:lnTo>
                    <a:pt x="2798" y="3358"/>
                  </a:lnTo>
                  <a:lnTo>
                    <a:pt x="2798" y="3370"/>
                  </a:lnTo>
                  <a:lnTo>
                    <a:pt x="2393" y="3573"/>
                  </a:lnTo>
                  <a:cubicBezTo>
                    <a:pt x="2215" y="3668"/>
                    <a:pt x="2108" y="3846"/>
                    <a:pt x="2108" y="4037"/>
                  </a:cubicBezTo>
                  <a:lnTo>
                    <a:pt x="2108" y="5704"/>
                  </a:lnTo>
                  <a:cubicBezTo>
                    <a:pt x="2108" y="5871"/>
                    <a:pt x="2155" y="6013"/>
                    <a:pt x="2215" y="6168"/>
                  </a:cubicBezTo>
                  <a:lnTo>
                    <a:pt x="2381" y="6490"/>
                  </a:lnTo>
                  <a:cubicBezTo>
                    <a:pt x="2429" y="6597"/>
                    <a:pt x="2453" y="6704"/>
                    <a:pt x="2453" y="6811"/>
                  </a:cubicBezTo>
                  <a:lnTo>
                    <a:pt x="2453" y="9133"/>
                  </a:lnTo>
                  <a:lnTo>
                    <a:pt x="84" y="10812"/>
                  </a:lnTo>
                  <a:cubicBezTo>
                    <a:pt x="12" y="10859"/>
                    <a:pt x="0" y="10954"/>
                    <a:pt x="48" y="11038"/>
                  </a:cubicBezTo>
                  <a:cubicBezTo>
                    <a:pt x="69" y="11081"/>
                    <a:pt x="116" y="11102"/>
                    <a:pt x="166" y="11102"/>
                  </a:cubicBezTo>
                  <a:cubicBezTo>
                    <a:pt x="199" y="11102"/>
                    <a:pt x="234" y="11093"/>
                    <a:pt x="262" y="11074"/>
                  </a:cubicBezTo>
                  <a:lnTo>
                    <a:pt x="5548" y="7323"/>
                  </a:lnTo>
                  <a:lnTo>
                    <a:pt x="10835" y="11074"/>
                  </a:lnTo>
                  <a:cubicBezTo>
                    <a:pt x="10859" y="11097"/>
                    <a:pt x="10894" y="11109"/>
                    <a:pt x="10918" y="11109"/>
                  </a:cubicBezTo>
                  <a:cubicBezTo>
                    <a:pt x="10966" y="11109"/>
                    <a:pt x="11025" y="11074"/>
                    <a:pt x="11061" y="11038"/>
                  </a:cubicBezTo>
                  <a:cubicBezTo>
                    <a:pt x="11133" y="10954"/>
                    <a:pt x="11121" y="10859"/>
                    <a:pt x="11037" y="10812"/>
                  </a:cubicBezTo>
                  <a:lnTo>
                    <a:pt x="5727" y="7049"/>
                  </a:lnTo>
                  <a:lnTo>
                    <a:pt x="5727" y="4692"/>
                  </a:lnTo>
                  <a:lnTo>
                    <a:pt x="5882" y="4573"/>
                  </a:lnTo>
                  <a:cubicBezTo>
                    <a:pt x="6001" y="4477"/>
                    <a:pt x="6072" y="4335"/>
                    <a:pt x="6072" y="4180"/>
                  </a:cubicBezTo>
                  <a:cubicBezTo>
                    <a:pt x="6072" y="4037"/>
                    <a:pt x="6013" y="3882"/>
                    <a:pt x="5906" y="3787"/>
                  </a:cubicBezTo>
                  <a:cubicBezTo>
                    <a:pt x="5858" y="3739"/>
                    <a:pt x="5787" y="3704"/>
                    <a:pt x="5727" y="3680"/>
                  </a:cubicBezTo>
                  <a:lnTo>
                    <a:pt x="5727" y="667"/>
                  </a:lnTo>
                  <a:lnTo>
                    <a:pt x="7906" y="667"/>
                  </a:lnTo>
                  <a:lnTo>
                    <a:pt x="7680" y="1132"/>
                  </a:lnTo>
                  <a:cubicBezTo>
                    <a:pt x="7644" y="1179"/>
                    <a:pt x="7644" y="1239"/>
                    <a:pt x="7680" y="1287"/>
                  </a:cubicBezTo>
                  <a:lnTo>
                    <a:pt x="7906" y="1751"/>
                  </a:lnTo>
                  <a:lnTo>
                    <a:pt x="6251" y="1751"/>
                  </a:lnTo>
                  <a:cubicBezTo>
                    <a:pt x="6156" y="1751"/>
                    <a:pt x="6084" y="1822"/>
                    <a:pt x="6084" y="1906"/>
                  </a:cubicBezTo>
                  <a:cubicBezTo>
                    <a:pt x="6084" y="2001"/>
                    <a:pt x="6156" y="2072"/>
                    <a:pt x="6251" y="2072"/>
                  </a:cubicBezTo>
                  <a:lnTo>
                    <a:pt x="8156" y="2072"/>
                  </a:lnTo>
                  <a:cubicBezTo>
                    <a:pt x="8215" y="2072"/>
                    <a:pt x="8263" y="2049"/>
                    <a:pt x="8287" y="2001"/>
                  </a:cubicBezTo>
                  <a:cubicBezTo>
                    <a:pt x="8323" y="1953"/>
                    <a:pt x="8323" y="1894"/>
                    <a:pt x="8287" y="1834"/>
                  </a:cubicBezTo>
                  <a:lnTo>
                    <a:pt x="7977" y="1215"/>
                  </a:lnTo>
                  <a:lnTo>
                    <a:pt x="8287" y="584"/>
                  </a:lnTo>
                  <a:cubicBezTo>
                    <a:pt x="8323" y="537"/>
                    <a:pt x="8323" y="477"/>
                    <a:pt x="8287" y="417"/>
                  </a:cubicBezTo>
                  <a:cubicBezTo>
                    <a:pt x="8263" y="382"/>
                    <a:pt x="8204" y="346"/>
                    <a:pt x="8156" y="346"/>
                  </a:cubicBezTo>
                  <a:lnTo>
                    <a:pt x="5727" y="346"/>
                  </a:lnTo>
                  <a:lnTo>
                    <a:pt x="5727" y="167"/>
                  </a:lnTo>
                  <a:cubicBezTo>
                    <a:pt x="5727" y="84"/>
                    <a:pt x="5656" y="1"/>
                    <a:pt x="556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 name="Google Shape;285;p19">
              <a:extLst>
                <a:ext uri="{FF2B5EF4-FFF2-40B4-BE49-F238E27FC236}">
                  <a16:creationId xmlns:a16="http://schemas.microsoft.com/office/drawing/2014/main" id="{7FB3F6BC-4C16-D6CD-97A7-ED133BEBD352}"/>
                </a:ext>
              </a:extLst>
            </p:cNvPr>
            <p:cNvSpPr/>
            <p:nvPr/>
          </p:nvSpPr>
          <p:spPr>
            <a:xfrm>
              <a:off x="8190160" y="2704158"/>
              <a:ext cx="61814" cy="45644"/>
            </a:xfrm>
            <a:custGeom>
              <a:avLst/>
              <a:gdLst/>
              <a:ahLst/>
              <a:cxnLst/>
              <a:rect l="l" t="t" r="r" b="b"/>
              <a:pathLst>
                <a:path w="1942" h="1434" extrusionOk="0">
                  <a:moveTo>
                    <a:pt x="173" y="0"/>
                  </a:moveTo>
                  <a:cubicBezTo>
                    <a:pt x="123" y="0"/>
                    <a:pt x="77" y="22"/>
                    <a:pt x="48" y="65"/>
                  </a:cubicBezTo>
                  <a:cubicBezTo>
                    <a:pt x="1" y="148"/>
                    <a:pt x="13" y="243"/>
                    <a:pt x="96" y="291"/>
                  </a:cubicBezTo>
                  <a:lnTo>
                    <a:pt x="1668" y="1410"/>
                  </a:lnTo>
                  <a:cubicBezTo>
                    <a:pt x="1703" y="1422"/>
                    <a:pt x="1727" y="1434"/>
                    <a:pt x="1763" y="1434"/>
                  </a:cubicBezTo>
                  <a:cubicBezTo>
                    <a:pt x="1799" y="1434"/>
                    <a:pt x="1858" y="1410"/>
                    <a:pt x="1894" y="1362"/>
                  </a:cubicBezTo>
                  <a:cubicBezTo>
                    <a:pt x="1942" y="1291"/>
                    <a:pt x="1918" y="1196"/>
                    <a:pt x="1846" y="1136"/>
                  </a:cubicBezTo>
                  <a:lnTo>
                    <a:pt x="275" y="29"/>
                  </a:lnTo>
                  <a:cubicBezTo>
                    <a:pt x="241" y="10"/>
                    <a:pt x="206" y="0"/>
                    <a:pt x="17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 name="Google Shape;286;p19">
              <a:extLst>
                <a:ext uri="{FF2B5EF4-FFF2-40B4-BE49-F238E27FC236}">
                  <a16:creationId xmlns:a16="http://schemas.microsoft.com/office/drawing/2014/main" id="{5362D895-5AFF-58BF-9FC9-8438F604880A}"/>
                </a:ext>
              </a:extLst>
            </p:cNvPr>
            <p:cNvSpPr/>
            <p:nvPr/>
          </p:nvSpPr>
          <p:spPr>
            <a:xfrm>
              <a:off x="8162882" y="2684201"/>
              <a:ext cx="22026" cy="18239"/>
            </a:xfrm>
            <a:custGeom>
              <a:avLst/>
              <a:gdLst/>
              <a:ahLst/>
              <a:cxnLst/>
              <a:rect l="l" t="t" r="r" b="b"/>
              <a:pathLst>
                <a:path w="692" h="573" extrusionOk="0">
                  <a:moveTo>
                    <a:pt x="177" y="0"/>
                  </a:moveTo>
                  <a:cubicBezTo>
                    <a:pt x="123" y="0"/>
                    <a:pt x="67" y="26"/>
                    <a:pt x="36" y="73"/>
                  </a:cubicBezTo>
                  <a:cubicBezTo>
                    <a:pt x="1" y="144"/>
                    <a:pt x="13" y="251"/>
                    <a:pt x="84" y="299"/>
                  </a:cubicBezTo>
                  <a:lnTo>
                    <a:pt x="429" y="549"/>
                  </a:lnTo>
                  <a:cubicBezTo>
                    <a:pt x="453" y="561"/>
                    <a:pt x="489" y="573"/>
                    <a:pt x="513" y="573"/>
                  </a:cubicBezTo>
                  <a:cubicBezTo>
                    <a:pt x="560" y="573"/>
                    <a:pt x="620" y="549"/>
                    <a:pt x="655" y="501"/>
                  </a:cubicBezTo>
                  <a:cubicBezTo>
                    <a:pt x="691" y="430"/>
                    <a:pt x="679" y="323"/>
                    <a:pt x="608" y="275"/>
                  </a:cubicBezTo>
                  <a:lnTo>
                    <a:pt x="263" y="25"/>
                  </a:lnTo>
                  <a:cubicBezTo>
                    <a:pt x="237" y="8"/>
                    <a:pt x="207" y="0"/>
                    <a:pt x="177"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8" name="Google Shape;287;p19">
            <a:extLst>
              <a:ext uri="{FF2B5EF4-FFF2-40B4-BE49-F238E27FC236}">
                <a16:creationId xmlns:a16="http://schemas.microsoft.com/office/drawing/2014/main" id="{548BDE4E-1393-E093-78CA-E3047CECDF28}"/>
              </a:ext>
            </a:extLst>
          </p:cNvPr>
          <p:cNvGrpSpPr/>
          <p:nvPr/>
        </p:nvGrpSpPr>
        <p:grpSpPr>
          <a:xfrm>
            <a:off x="3003426" y="2937865"/>
            <a:ext cx="1536175" cy="1668176"/>
            <a:chOff x="3003425" y="2937863"/>
            <a:chExt cx="1536175" cy="1668176"/>
          </a:xfrm>
        </p:grpSpPr>
        <p:sp>
          <p:nvSpPr>
            <p:cNvPr id="29" name="Google Shape;290;p19">
              <a:extLst>
                <a:ext uri="{FF2B5EF4-FFF2-40B4-BE49-F238E27FC236}">
                  <a16:creationId xmlns:a16="http://schemas.microsoft.com/office/drawing/2014/main" id="{BABA8D30-878F-B0CB-AF34-BDAA888F41D8}"/>
                </a:ext>
              </a:extLst>
            </p:cNvPr>
            <p:cNvSpPr/>
            <p:nvPr/>
          </p:nvSpPr>
          <p:spPr>
            <a:xfrm>
              <a:off x="3003425" y="2937863"/>
              <a:ext cx="1536175" cy="1374781"/>
            </a:xfrm>
            <a:custGeom>
              <a:avLst/>
              <a:gdLst/>
              <a:ahLst/>
              <a:cxnLst/>
              <a:rect l="l" t="t" r="r" b="b"/>
              <a:pathLst>
                <a:path w="65390" h="58520" extrusionOk="0">
                  <a:moveTo>
                    <a:pt x="17491" y="1"/>
                  </a:moveTo>
                  <a:cubicBezTo>
                    <a:pt x="7823" y="1"/>
                    <a:pt x="1" y="7835"/>
                    <a:pt x="1" y="17503"/>
                  </a:cubicBezTo>
                  <a:lnTo>
                    <a:pt x="1" y="58520"/>
                  </a:lnTo>
                  <a:lnTo>
                    <a:pt x="47899" y="58520"/>
                  </a:lnTo>
                  <a:cubicBezTo>
                    <a:pt x="57567" y="58520"/>
                    <a:pt x="65390" y="50686"/>
                    <a:pt x="65390" y="41030"/>
                  </a:cubicBezTo>
                  <a:lnTo>
                    <a:pt x="65390" y="1"/>
                  </a:lnTo>
                  <a:close/>
                </a:path>
              </a:pathLst>
            </a:custGeom>
            <a:solidFill>
              <a:srgbClr val="4949E7"/>
            </a:solidFill>
            <a:ln>
              <a:noFill/>
            </a:ln>
          </p:spPr>
          <p:txBody>
            <a:bodyPr spcFirstLastPara="1" wrap="square" lIns="91425" tIns="91425" rIns="91425" bIns="91425" anchor="ctr" anchorCtr="0">
              <a:noAutofit/>
            </a:bodyPr>
            <a:lstStyle/>
            <a:p>
              <a:endParaRPr dirty="0"/>
            </a:p>
          </p:txBody>
        </p:sp>
        <p:sp>
          <p:nvSpPr>
            <p:cNvPr id="30" name="Google Shape;291;p19">
              <a:extLst>
                <a:ext uri="{FF2B5EF4-FFF2-40B4-BE49-F238E27FC236}">
                  <a16:creationId xmlns:a16="http://schemas.microsoft.com/office/drawing/2014/main" id="{1286F555-1B13-852E-A581-F85B8D63831F}"/>
                </a:ext>
              </a:extLst>
            </p:cNvPr>
            <p:cNvSpPr/>
            <p:nvPr/>
          </p:nvSpPr>
          <p:spPr>
            <a:xfrm>
              <a:off x="3478078" y="4019196"/>
              <a:ext cx="586843" cy="586843"/>
            </a:xfrm>
            <a:custGeom>
              <a:avLst/>
              <a:gdLst/>
              <a:ahLst/>
              <a:cxnLst/>
              <a:rect l="l" t="t" r="r" b="b"/>
              <a:pathLst>
                <a:path w="24980" h="24980" extrusionOk="0">
                  <a:moveTo>
                    <a:pt x="12490" y="0"/>
                  </a:moveTo>
                  <a:cubicBezTo>
                    <a:pt x="5585" y="0"/>
                    <a:pt x="1" y="5584"/>
                    <a:pt x="1" y="12490"/>
                  </a:cubicBezTo>
                  <a:cubicBezTo>
                    <a:pt x="1" y="19384"/>
                    <a:pt x="5585" y="24980"/>
                    <a:pt x="12490" y="24980"/>
                  </a:cubicBezTo>
                  <a:cubicBezTo>
                    <a:pt x="19384" y="24980"/>
                    <a:pt x="24980" y="19384"/>
                    <a:pt x="24980" y="12490"/>
                  </a:cubicBezTo>
                  <a:cubicBezTo>
                    <a:pt x="24980" y="5584"/>
                    <a:pt x="19384" y="0"/>
                    <a:pt x="12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 name="Google Shape;292;p19">
              <a:extLst>
                <a:ext uri="{FF2B5EF4-FFF2-40B4-BE49-F238E27FC236}">
                  <a16:creationId xmlns:a16="http://schemas.microsoft.com/office/drawing/2014/main" id="{06A7AE52-BDB8-D6EC-B018-09E651397646}"/>
                </a:ext>
              </a:extLst>
            </p:cNvPr>
            <p:cNvSpPr/>
            <p:nvPr/>
          </p:nvSpPr>
          <p:spPr>
            <a:xfrm>
              <a:off x="3549681" y="4090800"/>
              <a:ext cx="443632" cy="443632"/>
            </a:xfrm>
            <a:custGeom>
              <a:avLst/>
              <a:gdLst/>
              <a:ahLst/>
              <a:cxnLst/>
              <a:rect l="l" t="t" r="r" b="b"/>
              <a:pathLst>
                <a:path w="18884" h="18884" extrusionOk="0">
                  <a:moveTo>
                    <a:pt x="9442" y="0"/>
                  </a:moveTo>
                  <a:cubicBezTo>
                    <a:pt x="4227" y="0"/>
                    <a:pt x="1" y="4227"/>
                    <a:pt x="1" y="9442"/>
                  </a:cubicBezTo>
                  <a:cubicBezTo>
                    <a:pt x="1" y="14657"/>
                    <a:pt x="4227" y="18884"/>
                    <a:pt x="9442" y="18884"/>
                  </a:cubicBezTo>
                  <a:cubicBezTo>
                    <a:pt x="14657" y="18884"/>
                    <a:pt x="18884" y="14657"/>
                    <a:pt x="18884" y="9442"/>
                  </a:cubicBezTo>
                  <a:cubicBezTo>
                    <a:pt x="18884" y="4227"/>
                    <a:pt x="14657" y="0"/>
                    <a:pt x="9442" y="0"/>
                  </a:cubicBezTo>
                  <a:close/>
                </a:path>
              </a:pathLst>
            </a:custGeom>
            <a:solidFill>
              <a:srgbClr val="4949E7"/>
            </a:solidFill>
            <a:ln>
              <a:noFill/>
            </a:ln>
          </p:spPr>
          <p:txBody>
            <a:bodyPr spcFirstLastPara="1" wrap="square" lIns="91425" tIns="91425" rIns="91425" bIns="91425" anchor="ctr" anchorCtr="0">
              <a:noAutofit/>
            </a:bodyPr>
            <a:lstStyle/>
            <a:p>
              <a:pPr algn="ctr">
                <a:buClr>
                  <a:schemeClr val="dk1"/>
                </a:buClr>
                <a:buSzPts val="1100"/>
              </a:pPr>
              <a:r>
                <a:rPr lang="en" sz="2200" dirty="0">
                  <a:solidFill>
                    <a:srgbClr val="FFFFFF"/>
                  </a:solidFill>
                  <a:latin typeface="Fira Sans Extra Condensed"/>
                  <a:ea typeface="Fira Sans Extra Condensed"/>
                  <a:cs typeface="Fira Sans Extra Condensed"/>
                  <a:sym typeface="Fira Sans Extra Condensed"/>
                </a:rPr>
                <a:t>O</a:t>
              </a:r>
              <a:endParaRPr dirty="0"/>
            </a:p>
          </p:txBody>
        </p:sp>
      </p:grpSp>
      <p:sp>
        <p:nvSpPr>
          <p:cNvPr id="32" name="TextBox 31">
            <a:extLst>
              <a:ext uri="{FF2B5EF4-FFF2-40B4-BE49-F238E27FC236}">
                <a16:creationId xmlns:a16="http://schemas.microsoft.com/office/drawing/2014/main" id="{A22F3E18-179E-04CE-8F35-75B0579E9D94}"/>
              </a:ext>
            </a:extLst>
          </p:cNvPr>
          <p:cNvSpPr txBox="1"/>
          <p:nvPr/>
        </p:nvSpPr>
        <p:spPr>
          <a:xfrm>
            <a:off x="34502" y="951917"/>
            <a:ext cx="3220108" cy="369332"/>
          </a:xfrm>
          <a:prstGeom prst="rect">
            <a:avLst/>
          </a:prstGeom>
          <a:noFill/>
          <a:ln>
            <a:solidFill>
              <a:schemeClr val="tx1"/>
            </a:solidFill>
          </a:ln>
        </p:spPr>
        <p:txBody>
          <a:bodyPr wrap="square" rtlCol="0">
            <a:spAutoFit/>
          </a:bodyPr>
          <a:lstStyle/>
          <a:p>
            <a:r>
              <a:rPr lang="en-US" dirty="0">
                <a:solidFill>
                  <a:srgbClr val="0039A6"/>
                </a:solidFill>
              </a:rPr>
              <a:t>Enablers to Achieving Goals</a:t>
            </a:r>
          </a:p>
        </p:txBody>
      </p:sp>
      <p:sp>
        <p:nvSpPr>
          <p:cNvPr id="33" name="TextBox 32">
            <a:extLst>
              <a:ext uri="{FF2B5EF4-FFF2-40B4-BE49-F238E27FC236}">
                <a16:creationId xmlns:a16="http://schemas.microsoft.com/office/drawing/2014/main" id="{92F2C2CD-D736-A6DC-1D47-52EDAD0C183F}"/>
              </a:ext>
            </a:extLst>
          </p:cNvPr>
          <p:cNvSpPr txBox="1"/>
          <p:nvPr/>
        </p:nvSpPr>
        <p:spPr>
          <a:xfrm>
            <a:off x="5737541" y="970275"/>
            <a:ext cx="3348287" cy="369332"/>
          </a:xfrm>
          <a:prstGeom prst="rect">
            <a:avLst/>
          </a:prstGeom>
          <a:noFill/>
          <a:ln>
            <a:solidFill>
              <a:schemeClr val="tx1"/>
            </a:solidFill>
          </a:ln>
        </p:spPr>
        <p:txBody>
          <a:bodyPr wrap="square" rtlCol="0">
            <a:spAutoFit/>
          </a:bodyPr>
          <a:lstStyle/>
          <a:p>
            <a:r>
              <a:rPr lang="en-US" dirty="0">
                <a:solidFill>
                  <a:srgbClr val="0039A6"/>
                </a:solidFill>
              </a:rPr>
              <a:t>Challenges to Achieving Goals</a:t>
            </a:r>
          </a:p>
        </p:txBody>
      </p:sp>
      <p:grpSp>
        <p:nvGrpSpPr>
          <p:cNvPr id="34" name="Google Shape;287;p19">
            <a:extLst>
              <a:ext uri="{FF2B5EF4-FFF2-40B4-BE49-F238E27FC236}">
                <a16:creationId xmlns:a16="http://schemas.microsoft.com/office/drawing/2014/main" id="{C867C9B7-B374-6C05-1985-4A8C0EA2D072}"/>
              </a:ext>
            </a:extLst>
          </p:cNvPr>
          <p:cNvGrpSpPr/>
          <p:nvPr/>
        </p:nvGrpSpPr>
        <p:grpSpPr>
          <a:xfrm>
            <a:off x="123930" y="1263028"/>
            <a:ext cx="2929004" cy="1942226"/>
            <a:chOff x="-100143" y="2663814"/>
            <a:chExt cx="4573571" cy="1942225"/>
          </a:xfrm>
        </p:grpSpPr>
        <p:sp>
          <p:nvSpPr>
            <p:cNvPr id="35" name="Google Shape;288;p19">
              <a:extLst>
                <a:ext uri="{FF2B5EF4-FFF2-40B4-BE49-F238E27FC236}">
                  <a16:creationId xmlns:a16="http://schemas.microsoft.com/office/drawing/2014/main" id="{71545062-1064-35B6-AD8B-49A7900BAC00}"/>
                </a:ext>
              </a:extLst>
            </p:cNvPr>
            <p:cNvSpPr txBox="1"/>
            <p:nvPr/>
          </p:nvSpPr>
          <p:spPr>
            <a:xfrm>
              <a:off x="-100143" y="2663814"/>
              <a:ext cx="3578220" cy="481200"/>
            </a:xfrm>
            <a:prstGeom prst="rect">
              <a:avLst/>
            </a:prstGeom>
            <a:noFill/>
            <a:ln>
              <a:noFill/>
            </a:ln>
          </p:spPr>
          <p:txBody>
            <a:bodyPr spcFirstLastPara="1" wrap="square" lIns="91425" tIns="91425" rIns="91425" bIns="91425" anchor="ctr" anchorCtr="0">
              <a:noAutofit/>
            </a:bodyPr>
            <a:lstStyle/>
            <a:p>
              <a:pPr algn="r"/>
              <a:r>
                <a:rPr lang="en" b="1" dirty="0">
                  <a:solidFill>
                    <a:srgbClr val="0039A6"/>
                  </a:solidFill>
                  <a:latin typeface="Arial" panose="020B0604020202020204" pitchFamily="34" charset="0"/>
                  <a:ea typeface="Fira Sans Extra Condensed"/>
                  <a:cs typeface="Arial" panose="020B0604020202020204" pitchFamily="34" charset="0"/>
                  <a:sym typeface="Fira Sans Extra Condensed"/>
                </a:rPr>
                <a:t>Strengths</a:t>
              </a:r>
              <a:r>
                <a:rPr lang="en" dirty="0">
                  <a:solidFill>
                    <a:srgbClr val="0039A6"/>
                  </a:solidFill>
                  <a:latin typeface="Arial" panose="020B0604020202020204" pitchFamily="34" charset="0"/>
                  <a:ea typeface="Fira Sans Extra Condensed"/>
                  <a:cs typeface="Arial" panose="020B0604020202020204" pitchFamily="34" charset="0"/>
                  <a:sym typeface="Fira Sans Extra Condensed"/>
                </a:rPr>
                <a:t> (internal)</a:t>
              </a:r>
              <a:endParaRPr dirty="0">
                <a:solidFill>
                  <a:srgbClr val="0039A6"/>
                </a:solidFill>
                <a:latin typeface="Arial" panose="020B0604020202020204" pitchFamily="34" charset="0"/>
                <a:ea typeface="Fira Sans Extra Condensed"/>
                <a:cs typeface="Arial" panose="020B0604020202020204" pitchFamily="34" charset="0"/>
                <a:sym typeface="Fira Sans Extra Condensed"/>
              </a:endParaRPr>
            </a:p>
          </p:txBody>
        </p:sp>
        <p:sp>
          <p:nvSpPr>
            <p:cNvPr id="36" name="Google Shape;289;p19">
              <a:extLst>
                <a:ext uri="{FF2B5EF4-FFF2-40B4-BE49-F238E27FC236}">
                  <a16:creationId xmlns:a16="http://schemas.microsoft.com/office/drawing/2014/main" id="{7BCD4BAC-9066-5E3F-05E8-9450EB706F1D}"/>
                </a:ext>
              </a:extLst>
            </p:cNvPr>
            <p:cNvSpPr txBox="1"/>
            <p:nvPr/>
          </p:nvSpPr>
          <p:spPr>
            <a:xfrm>
              <a:off x="324031" y="3126848"/>
              <a:ext cx="4149397" cy="864478"/>
            </a:xfrm>
            <a:prstGeom prst="rect">
              <a:avLst/>
            </a:prstGeom>
            <a:noFill/>
            <a:ln>
              <a:noFill/>
            </a:ln>
          </p:spPr>
          <p:txBody>
            <a:bodyPr spcFirstLastPara="1" wrap="square" lIns="91425" tIns="91425" rIns="91425" bIns="91425" anchor="t" anchorCtr="0">
              <a:noAutofit/>
            </a:bodyPr>
            <a:lstStyle/>
            <a:p>
              <a:pPr marL="171450" indent="-171450" algn="l">
                <a:buFont typeface="Arial" panose="020B0604020202020204" pitchFamily="34" charset="0"/>
                <a:buChar char="•"/>
              </a:pPr>
              <a:r>
                <a:rPr lang="en-US" dirty="0">
                  <a:solidFill>
                    <a:srgbClr val="434343"/>
                  </a:solidFill>
                  <a:latin typeface="Roboto"/>
                  <a:ea typeface="Roboto"/>
                  <a:cs typeface="Roboto"/>
                  <a:sym typeface="Roboto"/>
                </a:rPr>
                <a:t>Member Attributes</a:t>
              </a:r>
            </a:p>
            <a:p>
              <a:pPr marL="171450" indent="-171450" algn="l">
                <a:buFont typeface="Arial" panose="020B0604020202020204" pitchFamily="34" charset="0"/>
                <a:buChar char="•"/>
              </a:pPr>
              <a:r>
                <a:rPr lang="en-US" dirty="0">
                  <a:solidFill>
                    <a:srgbClr val="434343"/>
                  </a:solidFill>
                  <a:latin typeface="Roboto"/>
                  <a:ea typeface="Roboto"/>
                  <a:cs typeface="Roboto"/>
                  <a:sym typeface="Roboto"/>
                </a:rPr>
                <a:t>Leadership</a:t>
              </a:r>
            </a:p>
            <a:p>
              <a:pPr marL="171450" indent="-171450" algn="l">
                <a:buFont typeface="Arial" panose="020B0604020202020204" pitchFamily="34" charset="0"/>
                <a:buChar char="•"/>
              </a:pPr>
              <a:r>
                <a:rPr lang="en-US" dirty="0">
                  <a:solidFill>
                    <a:srgbClr val="434343"/>
                  </a:solidFill>
                  <a:latin typeface="Roboto"/>
                  <a:ea typeface="Roboto"/>
                  <a:cs typeface="Roboto"/>
                  <a:sym typeface="Roboto"/>
                </a:rPr>
                <a:t>Programming</a:t>
              </a:r>
            </a:p>
            <a:p>
              <a:endParaRPr lang="en-US" dirty="0">
                <a:solidFill>
                  <a:srgbClr val="434343"/>
                </a:solidFill>
                <a:latin typeface="Roboto"/>
                <a:ea typeface="Roboto"/>
                <a:cs typeface="Roboto"/>
                <a:sym typeface="Roboto"/>
              </a:endParaRPr>
            </a:p>
            <a:p>
              <a:pPr marL="214313" indent="-214313">
                <a:buFont typeface="Arial" panose="020B0604020202020204" pitchFamily="34" charset="0"/>
                <a:buChar char="•"/>
              </a:pPr>
              <a:endParaRPr lang="en-US" dirty="0">
                <a:solidFill>
                  <a:srgbClr val="434343"/>
                </a:solidFill>
                <a:latin typeface="Roboto"/>
                <a:ea typeface="Roboto"/>
                <a:cs typeface="Roboto"/>
                <a:sym typeface="Roboto"/>
              </a:endParaRPr>
            </a:p>
          </p:txBody>
        </p:sp>
        <p:sp>
          <p:nvSpPr>
            <p:cNvPr id="37" name="Google Shape;291;p19">
              <a:extLst>
                <a:ext uri="{FF2B5EF4-FFF2-40B4-BE49-F238E27FC236}">
                  <a16:creationId xmlns:a16="http://schemas.microsoft.com/office/drawing/2014/main" id="{3FE4EE40-2F41-AE8C-5799-21E63A0C6133}"/>
                </a:ext>
              </a:extLst>
            </p:cNvPr>
            <p:cNvSpPr/>
            <p:nvPr/>
          </p:nvSpPr>
          <p:spPr>
            <a:xfrm>
              <a:off x="3478078" y="4019196"/>
              <a:ext cx="586843" cy="586843"/>
            </a:xfrm>
            <a:custGeom>
              <a:avLst/>
              <a:gdLst/>
              <a:ahLst/>
              <a:cxnLst/>
              <a:rect l="l" t="t" r="r" b="b"/>
              <a:pathLst>
                <a:path w="24980" h="24980" extrusionOk="0">
                  <a:moveTo>
                    <a:pt x="12490" y="0"/>
                  </a:moveTo>
                  <a:cubicBezTo>
                    <a:pt x="5585" y="0"/>
                    <a:pt x="1" y="5584"/>
                    <a:pt x="1" y="12490"/>
                  </a:cubicBezTo>
                  <a:cubicBezTo>
                    <a:pt x="1" y="19384"/>
                    <a:pt x="5585" y="24980"/>
                    <a:pt x="12490" y="24980"/>
                  </a:cubicBezTo>
                  <a:cubicBezTo>
                    <a:pt x="19384" y="24980"/>
                    <a:pt x="24980" y="19384"/>
                    <a:pt x="24980" y="12490"/>
                  </a:cubicBezTo>
                  <a:cubicBezTo>
                    <a:pt x="24980" y="5584"/>
                    <a:pt x="19384" y="0"/>
                    <a:pt x="12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38" name="Google Shape;287;p19">
            <a:extLst>
              <a:ext uri="{FF2B5EF4-FFF2-40B4-BE49-F238E27FC236}">
                <a16:creationId xmlns:a16="http://schemas.microsoft.com/office/drawing/2014/main" id="{78BEBA90-A5DA-3D60-B9CA-F247F2EFC795}"/>
              </a:ext>
            </a:extLst>
          </p:cNvPr>
          <p:cNvGrpSpPr/>
          <p:nvPr/>
        </p:nvGrpSpPr>
        <p:grpSpPr>
          <a:xfrm>
            <a:off x="-15339" y="2915591"/>
            <a:ext cx="2787945" cy="1876988"/>
            <a:chOff x="-313887" y="2606042"/>
            <a:chExt cx="4233377" cy="2298210"/>
          </a:xfrm>
        </p:grpSpPr>
        <p:sp>
          <p:nvSpPr>
            <p:cNvPr id="39" name="Google Shape;288;p19">
              <a:extLst>
                <a:ext uri="{FF2B5EF4-FFF2-40B4-BE49-F238E27FC236}">
                  <a16:creationId xmlns:a16="http://schemas.microsoft.com/office/drawing/2014/main" id="{C19378B5-7012-8546-E397-F1D274F53C49}"/>
                </a:ext>
              </a:extLst>
            </p:cNvPr>
            <p:cNvSpPr txBox="1"/>
            <p:nvPr/>
          </p:nvSpPr>
          <p:spPr>
            <a:xfrm>
              <a:off x="-313887" y="2606042"/>
              <a:ext cx="4233377" cy="481199"/>
            </a:xfrm>
            <a:prstGeom prst="rect">
              <a:avLst/>
            </a:prstGeom>
            <a:noFill/>
            <a:ln>
              <a:noFill/>
            </a:ln>
          </p:spPr>
          <p:txBody>
            <a:bodyPr spcFirstLastPara="1" wrap="square" lIns="91425" tIns="91425" rIns="91425" bIns="91425" anchor="ctr" anchorCtr="0">
              <a:noAutofit/>
            </a:bodyPr>
            <a:lstStyle/>
            <a:p>
              <a:pPr algn="r"/>
              <a:r>
                <a:rPr lang="en" b="1" dirty="0">
                  <a:solidFill>
                    <a:srgbClr val="0039A6"/>
                  </a:solidFill>
                  <a:latin typeface="Arial" panose="020B0604020202020204" pitchFamily="34" charset="0"/>
                  <a:ea typeface="Fira Sans Extra Condensed"/>
                  <a:cs typeface="Arial" panose="020B0604020202020204" pitchFamily="34" charset="0"/>
                  <a:sym typeface="Fira Sans Extra Condensed"/>
                </a:rPr>
                <a:t>Opportunities</a:t>
              </a:r>
              <a:r>
                <a:rPr lang="en" dirty="0">
                  <a:solidFill>
                    <a:srgbClr val="0039A6"/>
                  </a:solidFill>
                  <a:latin typeface="Arial" panose="020B0604020202020204" pitchFamily="34" charset="0"/>
                  <a:ea typeface="Fira Sans Extra Condensed"/>
                  <a:cs typeface="Arial" panose="020B0604020202020204" pitchFamily="34" charset="0"/>
                  <a:sym typeface="Fira Sans Extra Condensed"/>
                </a:rPr>
                <a:t> (external)</a:t>
              </a:r>
              <a:endParaRPr dirty="0">
                <a:solidFill>
                  <a:srgbClr val="0039A6"/>
                </a:solidFill>
                <a:latin typeface="Arial" panose="020B0604020202020204" pitchFamily="34" charset="0"/>
                <a:ea typeface="Fira Sans Extra Condensed"/>
                <a:cs typeface="Arial" panose="020B0604020202020204" pitchFamily="34" charset="0"/>
                <a:sym typeface="Fira Sans Extra Condensed"/>
              </a:endParaRPr>
            </a:p>
          </p:txBody>
        </p:sp>
        <p:sp>
          <p:nvSpPr>
            <p:cNvPr id="40" name="Google Shape;289;p19">
              <a:extLst>
                <a:ext uri="{FF2B5EF4-FFF2-40B4-BE49-F238E27FC236}">
                  <a16:creationId xmlns:a16="http://schemas.microsoft.com/office/drawing/2014/main" id="{E1DE1405-CF32-CAE0-933C-164358F08BA4}"/>
                </a:ext>
              </a:extLst>
            </p:cNvPr>
            <p:cNvSpPr txBox="1"/>
            <p:nvPr/>
          </p:nvSpPr>
          <p:spPr>
            <a:xfrm>
              <a:off x="103386" y="3113543"/>
              <a:ext cx="3686454" cy="1790709"/>
            </a:xfrm>
            <a:prstGeom prst="rect">
              <a:avLst/>
            </a:prstGeom>
            <a:noFill/>
            <a:ln>
              <a:noFill/>
            </a:ln>
          </p:spPr>
          <p:txBody>
            <a:bodyPr spcFirstLastPara="1" wrap="square" lIns="91425" tIns="91425" rIns="91425" bIns="91425" anchor="t" anchorCtr="0">
              <a:no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Arial"/>
                </a:rPr>
                <a:t>Virtual Communication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Emerging Technologies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Partnerships</a:t>
              </a:r>
            </a:p>
            <a:p>
              <a:pPr marL="214313" indent="-214313">
                <a:buFont typeface="Arial" panose="020B0604020202020204" pitchFamily="34" charset="0"/>
                <a:buChar char="•"/>
              </a:pPr>
              <a:endParaRPr lang="en-US" sz="1200" dirty="0">
                <a:solidFill>
                  <a:srgbClr val="434343"/>
                </a:solidFill>
                <a:latin typeface="Roboto"/>
                <a:ea typeface="Roboto"/>
                <a:cs typeface="Roboto"/>
                <a:sym typeface="Roboto"/>
              </a:endParaRPr>
            </a:p>
            <a:p>
              <a:endParaRPr lang="en-US" sz="1200" dirty="0">
                <a:solidFill>
                  <a:srgbClr val="434343"/>
                </a:solidFill>
                <a:latin typeface="Roboto"/>
                <a:ea typeface="Roboto"/>
                <a:cs typeface="Roboto"/>
                <a:sym typeface="Roboto"/>
              </a:endParaRPr>
            </a:p>
            <a:p>
              <a:pPr marL="214313" indent="-214313">
                <a:buFont typeface="Arial" panose="020B0604020202020204" pitchFamily="34" charset="0"/>
                <a:buChar char="•"/>
              </a:pPr>
              <a:endParaRPr lang="en-US" sz="1200" dirty="0">
                <a:solidFill>
                  <a:srgbClr val="434343"/>
                </a:solidFill>
                <a:latin typeface="Roboto"/>
                <a:ea typeface="Roboto"/>
                <a:cs typeface="Roboto"/>
                <a:sym typeface="Roboto"/>
              </a:endParaRPr>
            </a:p>
          </p:txBody>
        </p:sp>
      </p:grpSp>
      <p:grpSp>
        <p:nvGrpSpPr>
          <p:cNvPr id="41" name="Google Shape;287;p19">
            <a:extLst>
              <a:ext uri="{FF2B5EF4-FFF2-40B4-BE49-F238E27FC236}">
                <a16:creationId xmlns:a16="http://schemas.microsoft.com/office/drawing/2014/main" id="{B4E7A48B-E483-5F63-25DD-A4C8E635018D}"/>
              </a:ext>
            </a:extLst>
          </p:cNvPr>
          <p:cNvGrpSpPr/>
          <p:nvPr/>
        </p:nvGrpSpPr>
        <p:grpSpPr>
          <a:xfrm>
            <a:off x="6111270" y="1313480"/>
            <a:ext cx="2974558" cy="1474628"/>
            <a:chOff x="-104219" y="2613890"/>
            <a:chExt cx="3004161" cy="2303669"/>
          </a:xfrm>
        </p:grpSpPr>
        <p:sp>
          <p:nvSpPr>
            <p:cNvPr id="42" name="Google Shape;288;p19">
              <a:extLst>
                <a:ext uri="{FF2B5EF4-FFF2-40B4-BE49-F238E27FC236}">
                  <a16:creationId xmlns:a16="http://schemas.microsoft.com/office/drawing/2014/main" id="{1B14D1E8-B2FD-97A4-511A-27D8FE4ACD65}"/>
                </a:ext>
              </a:extLst>
            </p:cNvPr>
            <p:cNvSpPr txBox="1"/>
            <p:nvPr/>
          </p:nvSpPr>
          <p:spPr>
            <a:xfrm>
              <a:off x="-104219" y="2613890"/>
              <a:ext cx="2626679" cy="481199"/>
            </a:xfrm>
            <a:prstGeom prst="rect">
              <a:avLst/>
            </a:prstGeom>
            <a:noFill/>
            <a:ln>
              <a:noFill/>
            </a:ln>
          </p:spPr>
          <p:txBody>
            <a:bodyPr spcFirstLastPara="1" wrap="square" lIns="91425" tIns="91425" rIns="91425" bIns="91425" anchor="ctr" anchorCtr="0">
              <a:noAutofit/>
            </a:bodyPr>
            <a:lstStyle/>
            <a:p>
              <a:pPr algn="r"/>
              <a:r>
                <a:rPr lang="en" b="1" dirty="0">
                  <a:solidFill>
                    <a:srgbClr val="0039A6"/>
                  </a:solidFill>
                  <a:latin typeface="Arial" panose="020B0604020202020204" pitchFamily="34" charset="0"/>
                  <a:ea typeface="Fira Sans Extra Condensed"/>
                  <a:cs typeface="Arial" panose="020B0604020202020204" pitchFamily="34" charset="0"/>
                  <a:sym typeface="Fira Sans Extra Condensed"/>
                </a:rPr>
                <a:t>Weaknesses</a:t>
              </a:r>
              <a:r>
                <a:rPr lang="en" dirty="0">
                  <a:solidFill>
                    <a:srgbClr val="0039A6"/>
                  </a:solidFill>
                  <a:latin typeface="Arial" panose="020B0604020202020204" pitchFamily="34" charset="0"/>
                  <a:ea typeface="Fira Sans Extra Condensed"/>
                  <a:cs typeface="Arial" panose="020B0604020202020204" pitchFamily="34" charset="0"/>
                  <a:sym typeface="Fira Sans Extra Condensed"/>
                </a:rPr>
                <a:t> (internal)</a:t>
              </a:r>
              <a:endParaRPr dirty="0">
                <a:solidFill>
                  <a:srgbClr val="0039A6"/>
                </a:solidFill>
                <a:latin typeface="Arial" panose="020B0604020202020204" pitchFamily="34" charset="0"/>
                <a:ea typeface="Fira Sans Extra Condensed"/>
                <a:cs typeface="Arial" panose="020B0604020202020204" pitchFamily="34" charset="0"/>
                <a:sym typeface="Fira Sans Extra Condensed"/>
              </a:endParaRPr>
            </a:p>
          </p:txBody>
        </p:sp>
        <p:sp>
          <p:nvSpPr>
            <p:cNvPr id="43" name="Google Shape;289;p19">
              <a:extLst>
                <a:ext uri="{FF2B5EF4-FFF2-40B4-BE49-F238E27FC236}">
                  <a16:creationId xmlns:a16="http://schemas.microsoft.com/office/drawing/2014/main" id="{47167437-A860-90C7-C595-B561A67055F6}"/>
                </a:ext>
              </a:extLst>
            </p:cNvPr>
            <p:cNvSpPr txBox="1"/>
            <p:nvPr/>
          </p:nvSpPr>
          <p:spPr>
            <a:xfrm>
              <a:off x="60795" y="3126849"/>
              <a:ext cx="2839147" cy="1790710"/>
            </a:xfrm>
            <a:prstGeom prst="rect">
              <a:avLst/>
            </a:prstGeom>
            <a:noFill/>
            <a:ln>
              <a:noFill/>
            </a:ln>
          </p:spPr>
          <p:txBody>
            <a:bodyPr spcFirstLastPara="1" wrap="square" lIns="91425" tIns="91425" rIns="91425" bIns="91425" anchor="t" anchorCtr="0">
              <a:noAutofit/>
            </a:bodyPr>
            <a:lstStyle/>
            <a:p>
              <a:pPr marL="171450" indent="-171450" algn="l">
                <a:buFont typeface="Arial" panose="020B0604020202020204" pitchFamily="34" charset="0"/>
                <a:buChar char="•"/>
              </a:pPr>
              <a:r>
                <a:rPr lang="en-US" dirty="0"/>
                <a:t>Infrastructure</a:t>
              </a:r>
            </a:p>
            <a:p>
              <a:pPr marL="171450" indent="-171450" algn="l">
                <a:buFont typeface="Arial" panose="020B0604020202020204" pitchFamily="34" charset="0"/>
                <a:buChar char="•"/>
              </a:pPr>
              <a:r>
                <a:rPr lang="en-US" dirty="0"/>
                <a:t>Engagement</a:t>
              </a:r>
            </a:p>
            <a:p>
              <a:pPr marL="171450" indent="-171450" algn="l">
                <a:buFont typeface="Arial" panose="020B0604020202020204" pitchFamily="34" charset="0"/>
                <a:buChar char="•"/>
              </a:pPr>
              <a:endParaRPr lang="en-US" sz="1800" dirty="0"/>
            </a:p>
            <a:p>
              <a:pPr marL="214313" indent="-214313">
                <a:buFont typeface="Arial" panose="020B0604020202020204" pitchFamily="34" charset="0"/>
                <a:buChar char="•"/>
              </a:pPr>
              <a:endParaRPr lang="en-US" sz="1200" dirty="0">
                <a:solidFill>
                  <a:srgbClr val="434343"/>
                </a:solidFill>
                <a:latin typeface="Roboto"/>
                <a:ea typeface="Roboto"/>
                <a:cs typeface="Roboto"/>
                <a:sym typeface="Roboto"/>
              </a:endParaRPr>
            </a:p>
            <a:p>
              <a:endParaRPr lang="en-US" sz="1200" dirty="0">
                <a:solidFill>
                  <a:srgbClr val="434343"/>
                </a:solidFill>
                <a:latin typeface="Roboto"/>
                <a:ea typeface="Roboto"/>
                <a:cs typeface="Roboto"/>
                <a:sym typeface="Roboto"/>
              </a:endParaRPr>
            </a:p>
            <a:p>
              <a:pPr marL="214313" indent="-214313">
                <a:buFont typeface="Arial" panose="020B0604020202020204" pitchFamily="34" charset="0"/>
                <a:buChar char="•"/>
              </a:pPr>
              <a:endParaRPr lang="en-US" sz="1200" dirty="0">
                <a:solidFill>
                  <a:srgbClr val="434343"/>
                </a:solidFill>
                <a:latin typeface="Roboto"/>
                <a:ea typeface="Roboto"/>
                <a:cs typeface="Roboto"/>
                <a:sym typeface="Roboto"/>
              </a:endParaRPr>
            </a:p>
          </p:txBody>
        </p:sp>
      </p:grpSp>
      <p:grpSp>
        <p:nvGrpSpPr>
          <p:cNvPr id="44" name="Google Shape;287;p19">
            <a:extLst>
              <a:ext uri="{FF2B5EF4-FFF2-40B4-BE49-F238E27FC236}">
                <a16:creationId xmlns:a16="http://schemas.microsoft.com/office/drawing/2014/main" id="{2D7B4144-EAA8-75EF-E64D-3268CC2B75C7}"/>
              </a:ext>
            </a:extLst>
          </p:cNvPr>
          <p:cNvGrpSpPr/>
          <p:nvPr/>
        </p:nvGrpSpPr>
        <p:grpSpPr>
          <a:xfrm>
            <a:off x="5561772" y="2827325"/>
            <a:ext cx="3405695" cy="1812619"/>
            <a:chOff x="-512874" y="2515795"/>
            <a:chExt cx="3296665" cy="1812618"/>
          </a:xfrm>
        </p:grpSpPr>
        <p:sp>
          <p:nvSpPr>
            <p:cNvPr id="45" name="Google Shape;288;p19">
              <a:extLst>
                <a:ext uri="{FF2B5EF4-FFF2-40B4-BE49-F238E27FC236}">
                  <a16:creationId xmlns:a16="http://schemas.microsoft.com/office/drawing/2014/main" id="{F1F39473-D9B8-25BD-8335-F6754A0022E3}"/>
                </a:ext>
              </a:extLst>
            </p:cNvPr>
            <p:cNvSpPr txBox="1"/>
            <p:nvPr/>
          </p:nvSpPr>
          <p:spPr>
            <a:xfrm>
              <a:off x="-512874" y="2515795"/>
              <a:ext cx="2626679" cy="481200"/>
            </a:xfrm>
            <a:prstGeom prst="rect">
              <a:avLst/>
            </a:prstGeom>
            <a:noFill/>
            <a:ln>
              <a:noFill/>
            </a:ln>
          </p:spPr>
          <p:txBody>
            <a:bodyPr spcFirstLastPara="1" wrap="square" lIns="91425" tIns="91425" rIns="91425" bIns="91425" anchor="ctr" anchorCtr="0">
              <a:noAutofit/>
            </a:bodyPr>
            <a:lstStyle/>
            <a:p>
              <a:pPr algn="r"/>
              <a:r>
                <a:rPr lang="en" b="1" dirty="0">
                  <a:solidFill>
                    <a:srgbClr val="0039A6"/>
                  </a:solidFill>
                  <a:latin typeface="Arial" panose="020B0604020202020204" pitchFamily="34" charset="0"/>
                  <a:ea typeface="Fira Sans Extra Condensed"/>
                  <a:cs typeface="Arial" panose="020B0604020202020204" pitchFamily="34" charset="0"/>
                  <a:sym typeface="Fira Sans Extra Condensed"/>
                </a:rPr>
                <a:t>Threats</a:t>
              </a:r>
              <a:r>
                <a:rPr lang="en" dirty="0">
                  <a:solidFill>
                    <a:srgbClr val="0039A6"/>
                  </a:solidFill>
                  <a:latin typeface="Arial" panose="020B0604020202020204" pitchFamily="34" charset="0"/>
                  <a:ea typeface="Fira Sans Extra Condensed"/>
                  <a:cs typeface="Arial" panose="020B0604020202020204" pitchFamily="34" charset="0"/>
                  <a:sym typeface="Fira Sans Extra Condensed"/>
                </a:rPr>
                <a:t> </a:t>
              </a:r>
              <a:r>
                <a:rPr lang="en" dirty="0">
                  <a:solidFill>
                    <a:srgbClr val="434343"/>
                  </a:solidFill>
                  <a:latin typeface="Arial" panose="020B0604020202020204" pitchFamily="34" charset="0"/>
                  <a:ea typeface="Fira Sans Extra Condensed"/>
                  <a:cs typeface="Arial" panose="020B0604020202020204" pitchFamily="34" charset="0"/>
                  <a:sym typeface="Fira Sans Extra Condensed"/>
                </a:rPr>
                <a:t>(</a:t>
              </a:r>
              <a:r>
                <a:rPr lang="en" dirty="0">
                  <a:solidFill>
                    <a:srgbClr val="0039A6"/>
                  </a:solidFill>
                  <a:latin typeface="Arial" panose="020B0604020202020204" pitchFamily="34" charset="0"/>
                  <a:ea typeface="Fira Sans Extra Condensed"/>
                  <a:cs typeface="Arial" panose="020B0604020202020204" pitchFamily="34" charset="0"/>
                  <a:sym typeface="Fira Sans Extra Condensed"/>
                </a:rPr>
                <a:t>external</a:t>
              </a:r>
              <a:r>
                <a:rPr lang="en" dirty="0">
                  <a:solidFill>
                    <a:srgbClr val="434343"/>
                  </a:solidFill>
                  <a:latin typeface="Arial" panose="020B0604020202020204" pitchFamily="34" charset="0"/>
                  <a:ea typeface="Fira Sans Extra Condensed"/>
                  <a:cs typeface="Arial" panose="020B0604020202020204" pitchFamily="34" charset="0"/>
                  <a:sym typeface="Fira Sans Extra Condensed"/>
                </a:rPr>
                <a:t>)</a:t>
              </a:r>
              <a:endParaRPr dirty="0">
                <a:solidFill>
                  <a:srgbClr val="434343"/>
                </a:solidFill>
                <a:latin typeface="Arial" panose="020B0604020202020204" pitchFamily="34" charset="0"/>
                <a:ea typeface="Fira Sans Extra Condensed"/>
                <a:cs typeface="Arial" panose="020B0604020202020204" pitchFamily="34" charset="0"/>
                <a:sym typeface="Fira Sans Extra Condensed"/>
              </a:endParaRPr>
            </a:p>
          </p:txBody>
        </p:sp>
        <p:sp>
          <p:nvSpPr>
            <p:cNvPr id="46" name="Google Shape;289;p19">
              <a:extLst>
                <a:ext uri="{FF2B5EF4-FFF2-40B4-BE49-F238E27FC236}">
                  <a16:creationId xmlns:a16="http://schemas.microsoft.com/office/drawing/2014/main" id="{73E8F113-AD4E-9967-A6C4-8DED51BC4EAE}"/>
                </a:ext>
              </a:extLst>
            </p:cNvPr>
            <p:cNvSpPr txBox="1"/>
            <p:nvPr/>
          </p:nvSpPr>
          <p:spPr>
            <a:xfrm>
              <a:off x="185714" y="3063760"/>
              <a:ext cx="2598077" cy="1264653"/>
            </a:xfrm>
            <a:prstGeom prst="rect">
              <a:avLst/>
            </a:prstGeom>
            <a:noFill/>
            <a:ln>
              <a:noFill/>
            </a:ln>
          </p:spPr>
          <p:txBody>
            <a:bodyPr spcFirstLastPara="1" wrap="square" lIns="91425" tIns="91425" rIns="91425" bIns="91425" anchor="t" anchorCtr="0">
              <a:no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R</a:t>
              </a:r>
              <a:r>
                <a:rPr kumimoji="0" lang="en-US" sz="1800" b="0" i="0" u="none" strike="noStrike" cap="none" spc="0" normalizeH="0" baseline="0" dirty="0">
                  <a:ln>
                    <a:noFill/>
                  </a:ln>
                  <a:solidFill>
                    <a:srgbClr val="000000"/>
                  </a:solidFill>
                  <a:effectLst/>
                  <a:uFillTx/>
                  <a:latin typeface="+mj-lt"/>
                  <a:ea typeface="+mj-ea"/>
                  <a:cs typeface="+mj-cs"/>
                  <a:sym typeface="Arial"/>
                </a:rPr>
                <a:t>esources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Arial"/>
                </a:rPr>
                <a:t>Volunteerism Degradation</a:t>
              </a:r>
            </a:p>
            <a:p>
              <a:pPr marL="214313" indent="-214313">
                <a:buFont typeface="Arial" panose="020B0604020202020204" pitchFamily="34" charset="0"/>
                <a:buChar char="•"/>
              </a:pPr>
              <a:endParaRPr lang="en-US" sz="1200" dirty="0">
                <a:solidFill>
                  <a:srgbClr val="434343"/>
                </a:solidFill>
                <a:latin typeface="Roboto"/>
                <a:ea typeface="Roboto"/>
                <a:cs typeface="Roboto"/>
                <a:sym typeface="Roboto"/>
              </a:endParaRPr>
            </a:p>
            <a:p>
              <a:endParaRPr lang="en-US" sz="1200" dirty="0">
                <a:solidFill>
                  <a:srgbClr val="434343"/>
                </a:solidFill>
                <a:latin typeface="Roboto"/>
                <a:ea typeface="Roboto"/>
                <a:cs typeface="Roboto"/>
                <a:sym typeface="Roboto"/>
              </a:endParaRPr>
            </a:p>
            <a:p>
              <a:pPr marL="214313" indent="-214313">
                <a:buFont typeface="Arial" panose="020B0604020202020204" pitchFamily="34" charset="0"/>
                <a:buChar char="•"/>
              </a:pPr>
              <a:endParaRPr lang="en-US" sz="1200" dirty="0">
                <a:solidFill>
                  <a:srgbClr val="434343"/>
                </a:solidFill>
                <a:latin typeface="Roboto"/>
                <a:ea typeface="Roboto"/>
                <a:cs typeface="Roboto"/>
                <a:sym typeface="Roboto"/>
              </a:endParaRPr>
            </a:p>
          </p:txBody>
        </p:sp>
      </p:grpSp>
      <p:grpSp>
        <p:nvGrpSpPr>
          <p:cNvPr id="2" name="Google Shape;296;p19">
            <a:extLst>
              <a:ext uri="{FF2B5EF4-FFF2-40B4-BE49-F238E27FC236}">
                <a16:creationId xmlns:a16="http://schemas.microsoft.com/office/drawing/2014/main" id="{983583F0-6760-ED96-4BA7-EFCD4DD7A7DA}"/>
              </a:ext>
            </a:extLst>
          </p:cNvPr>
          <p:cNvGrpSpPr/>
          <p:nvPr/>
        </p:nvGrpSpPr>
        <p:grpSpPr>
          <a:xfrm>
            <a:off x="3865225" y="2191926"/>
            <a:ext cx="1413600" cy="1413600"/>
            <a:chOff x="3865225" y="2191926"/>
            <a:chExt cx="1413600" cy="1413600"/>
          </a:xfrm>
        </p:grpSpPr>
        <p:sp>
          <p:nvSpPr>
            <p:cNvPr id="3" name="Google Shape;297;p19">
              <a:extLst>
                <a:ext uri="{FF2B5EF4-FFF2-40B4-BE49-F238E27FC236}">
                  <a16:creationId xmlns:a16="http://schemas.microsoft.com/office/drawing/2014/main" id="{2F3D55B5-8715-37DD-E9CD-8B72B59ADD95}"/>
                </a:ext>
              </a:extLst>
            </p:cNvPr>
            <p:cNvSpPr/>
            <p:nvPr/>
          </p:nvSpPr>
          <p:spPr>
            <a:xfrm>
              <a:off x="3865225" y="2191926"/>
              <a:ext cx="1413600" cy="1413600"/>
            </a:xfrm>
            <a:prstGeom prst="ellipse">
              <a:avLst/>
            </a:prstGeom>
            <a:solidFill>
              <a:srgbClr val="FFFFFF">
                <a:alpha val="25140"/>
              </a:srgbClr>
            </a:solidFill>
            <a:ln>
              <a:noFill/>
            </a:ln>
          </p:spPr>
          <p:txBody>
            <a:bodyPr spcFirstLastPara="1" wrap="square" lIns="91425" tIns="91425" rIns="91425" bIns="91425" anchor="ctr" anchorCtr="0">
              <a:noAutofit/>
            </a:bodyPr>
            <a:lstStyle/>
            <a:p>
              <a:endParaRPr/>
            </a:p>
          </p:txBody>
        </p:sp>
        <p:sp>
          <p:nvSpPr>
            <p:cNvPr id="47" name="Google Shape;298;p19">
              <a:extLst>
                <a:ext uri="{FF2B5EF4-FFF2-40B4-BE49-F238E27FC236}">
                  <a16:creationId xmlns:a16="http://schemas.microsoft.com/office/drawing/2014/main" id="{7C7A93DC-214B-294F-9305-DF3D3A79A9B2}"/>
                </a:ext>
              </a:extLst>
            </p:cNvPr>
            <p:cNvSpPr/>
            <p:nvPr/>
          </p:nvSpPr>
          <p:spPr>
            <a:xfrm>
              <a:off x="3972738" y="2299476"/>
              <a:ext cx="1198250" cy="1198505"/>
            </a:xfrm>
            <a:custGeom>
              <a:avLst/>
              <a:gdLst/>
              <a:ahLst/>
              <a:cxnLst/>
              <a:rect l="l" t="t" r="r" b="b"/>
              <a:pathLst>
                <a:path w="56448" h="56460" extrusionOk="0">
                  <a:moveTo>
                    <a:pt x="56448" y="28230"/>
                  </a:moveTo>
                  <a:cubicBezTo>
                    <a:pt x="56448" y="43815"/>
                    <a:pt x="43815" y="56460"/>
                    <a:pt x="28230" y="56460"/>
                  </a:cubicBezTo>
                  <a:cubicBezTo>
                    <a:pt x="12645" y="56460"/>
                    <a:pt x="0" y="43815"/>
                    <a:pt x="0" y="28230"/>
                  </a:cubicBezTo>
                  <a:cubicBezTo>
                    <a:pt x="0" y="12645"/>
                    <a:pt x="12645" y="0"/>
                    <a:pt x="28230" y="0"/>
                  </a:cubicBezTo>
                  <a:cubicBezTo>
                    <a:pt x="43815" y="0"/>
                    <a:pt x="56448" y="12645"/>
                    <a:pt x="56448" y="28230"/>
                  </a:cubicBezTo>
                  <a:close/>
                </a:path>
              </a:pathLst>
            </a:custGeom>
            <a:solidFill>
              <a:srgbClr val="F7F7F8"/>
            </a:solidFill>
            <a:ln>
              <a:noFill/>
            </a:ln>
          </p:spPr>
          <p:txBody>
            <a:bodyPr spcFirstLastPara="1" wrap="square" lIns="91425" tIns="91425" rIns="91425" bIns="91425" anchor="ctr" anchorCtr="0">
              <a:noAutofit/>
            </a:bodyPr>
            <a:lstStyle/>
            <a:p>
              <a:pPr algn="ctr">
                <a:buClr>
                  <a:schemeClr val="dk1"/>
                </a:buClr>
                <a:buSzPts val="1100"/>
              </a:pPr>
              <a:r>
                <a:rPr lang="en" sz="2800" dirty="0">
                  <a:solidFill>
                    <a:schemeClr val="accent3"/>
                  </a:solidFill>
                  <a:latin typeface="Fira Sans Extra Condensed"/>
                  <a:ea typeface="Fira Sans Extra Condensed"/>
                  <a:cs typeface="Fira Sans Extra Condensed"/>
                  <a:sym typeface="Fira Sans Extra Condensed"/>
                </a:rPr>
                <a:t>SWOT</a:t>
              </a:r>
              <a:endParaRPr sz="2800" dirty="0">
                <a:solidFill>
                  <a:schemeClr val="accent3"/>
                </a:solidFill>
              </a:endParaRPr>
            </a:p>
          </p:txBody>
        </p:sp>
        <p:sp>
          <p:nvSpPr>
            <p:cNvPr id="48" name="Google Shape;299;p19">
              <a:extLst>
                <a:ext uri="{FF2B5EF4-FFF2-40B4-BE49-F238E27FC236}">
                  <a16:creationId xmlns:a16="http://schemas.microsoft.com/office/drawing/2014/main" id="{B8386FEC-4932-FC6B-0097-3A542B923A0A}"/>
                </a:ext>
              </a:extLst>
            </p:cNvPr>
            <p:cNvSpPr/>
            <p:nvPr/>
          </p:nvSpPr>
          <p:spPr>
            <a:xfrm>
              <a:off x="4031368" y="2358106"/>
              <a:ext cx="1081244" cy="1081244"/>
            </a:xfrm>
            <a:custGeom>
              <a:avLst/>
              <a:gdLst/>
              <a:ahLst/>
              <a:cxnLst/>
              <a:rect l="l" t="t" r="r" b="b"/>
              <a:pathLst>
                <a:path w="50936" h="50936" extrusionOk="0">
                  <a:moveTo>
                    <a:pt x="25468" y="2037"/>
                  </a:moveTo>
                  <a:cubicBezTo>
                    <a:pt x="38386" y="2037"/>
                    <a:pt x="48899" y="12550"/>
                    <a:pt x="48899" y="25468"/>
                  </a:cubicBezTo>
                  <a:cubicBezTo>
                    <a:pt x="48899" y="38386"/>
                    <a:pt x="38386" y="48899"/>
                    <a:pt x="25468" y="48899"/>
                  </a:cubicBezTo>
                  <a:cubicBezTo>
                    <a:pt x="12550" y="48899"/>
                    <a:pt x="2036" y="38386"/>
                    <a:pt x="2036" y="25468"/>
                  </a:cubicBezTo>
                  <a:cubicBezTo>
                    <a:pt x="2036" y="12550"/>
                    <a:pt x="12550" y="2037"/>
                    <a:pt x="25468" y="2037"/>
                  </a:cubicBezTo>
                  <a:close/>
                  <a:moveTo>
                    <a:pt x="25468" y="1"/>
                  </a:moveTo>
                  <a:cubicBezTo>
                    <a:pt x="11418" y="1"/>
                    <a:pt x="0" y="11419"/>
                    <a:pt x="0" y="25468"/>
                  </a:cubicBezTo>
                  <a:cubicBezTo>
                    <a:pt x="0" y="39517"/>
                    <a:pt x="11418" y="50935"/>
                    <a:pt x="25468" y="50935"/>
                  </a:cubicBezTo>
                  <a:cubicBezTo>
                    <a:pt x="39517" y="50935"/>
                    <a:pt x="50935" y="39517"/>
                    <a:pt x="50935" y="25468"/>
                  </a:cubicBezTo>
                  <a:cubicBezTo>
                    <a:pt x="50935" y="11419"/>
                    <a:pt x="39517" y="1"/>
                    <a:pt x="25468" y="1"/>
                  </a:cubicBezTo>
                  <a:close/>
                </a:path>
              </a:pathLst>
            </a:custGeom>
            <a:solidFill>
              <a:srgbClr val="869FB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662422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3C6BB69D-5E72-AE08-61A3-691530BF1715}"/>
              </a:ext>
            </a:extLst>
          </p:cNvPr>
          <p:cNvSpPr>
            <a:spLocks noGrp="1" noChangeArrowheads="1"/>
          </p:cNvSpPr>
          <p:nvPr>
            <p:ph type="title"/>
          </p:nvPr>
        </p:nvSpPr>
        <p:spPr>
          <a:xfrm>
            <a:off x="89807" y="239713"/>
            <a:ext cx="6866164" cy="708026"/>
          </a:xfrm>
        </p:spPr>
        <p:txBody>
          <a:bodyPr>
            <a:normAutofit fontScale="90000"/>
          </a:bodyPr>
          <a:lstStyle/>
          <a:p>
            <a:pPr eaLnBrk="1" hangingPunct="1"/>
            <a:r>
              <a:rPr lang="en-US" sz="2700" dirty="0"/>
              <a:t>Metrics: Performance Measurement Model</a:t>
            </a:r>
          </a:p>
        </p:txBody>
      </p:sp>
      <p:pic>
        <p:nvPicPr>
          <p:cNvPr id="13" name="Picture 12" descr="Graphical user interface&#10;&#10;Description automatically generated with medium confidence">
            <a:extLst>
              <a:ext uri="{FF2B5EF4-FFF2-40B4-BE49-F238E27FC236}">
                <a16:creationId xmlns:a16="http://schemas.microsoft.com/office/drawing/2014/main" id="{997FA468-E4A5-B3FF-CBF1-15EF597861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7424" y="1055298"/>
            <a:ext cx="7159083" cy="3647767"/>
          </a:xfrm>
          <a:prstGeom prst="rect">
            <a:avLst/>
          </a:prstGeom>
        </p:spPr>
      </p:pic>
    </p:spTree>
    <p:extLst>
      <p:ext uri="{BB962C8B-B14F-4D97-AF65-F5344CB8AC3E}">
        <p14:creationId xmlns:p14="http://schemas.microsoft.com/office/powerpoint/2010/main" val="17494513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8EEC7CF-25B8-6E44-8E6F-C5568C010C98}"/>
              </a:ext>
            </a:extLst>
          </p:cNvPr>
          <p:cNvSpPr txBox="1">
            <a:spLocks/>
          </p:cNvSpPr>
          <p:nvPr/>
        </p:nvSpPr>
        <p:spPr>
          <a:xfrm>
            <a:off x="4701081" y="555312"/>
            <a:ext cx="2989159" cy="422957"/>
          </a:xfrm>
          <a:prstGeom prst="rect">
            <a:avLst/>
          </a:prstGeom>
          <a:ln w="12700">
            <a:miter lim="400000"/>
          </a:ln>
          <a:extLst>
            <a:ext uri="{C572A759-6A51-4108-AA02-DFA0A04FC94B}">
              <ma14:wrappingTextBoxFlag xmlns="" xmlns:ma14="http://schemas.microsoft.com/office/mac/drawingml/2011/main" val="1"/>
            </a:ext>
          </a:extLst>
        </p:spPr>
        <p:txBody>
          <a:bodyPr lIns="342900" tIns="0" rIns="0" bIns="0" anchor="b">
            <a:norm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r>
              <a:rPr lang="en-US" sz="1800" dirty="0"/>
              <a:t>Goals &amp; Strategies</a:t>
            </a:r>
          </a:p>
        </p:txBody>
      </p:sp>
      <p:cxnSp>
        <p:nvCxnSpPr>
          <p:cNvPr id="23" name="Straight Connector 22">
            <a:extLst>
              <a:ext uri="{FF2B5EF4-FFF2-40B4-BE49-F238E27FC236}">
                <a16:creationId xmlns:a16="http://schemas.microsoft.com/office/drawing/2014/main" id="{2A63CC0A-9645-1346-A52C-2DFDAFFFFD1E}"/>
              </a:ext>
            </a:extLst>
          </p:cNvPr>
          <p:cNvCxnSpPr>
            <a:cxnSpLocks/>
          </p:cNvCxnSpPr>
          <p:nvPr/>
        </p:nvCxnSpPr>
        <p:spPr>
          <a:xfrm>
            <a:off x="4385829" y="932012"/>
            <a:ext cx="0" cy="369765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37" name="Picture 36" descr="A picture containing text, clipart&#10;&#10;Description automatically generated">
            <a:extLst>
              <a:ext uri="{FF2B5EF4-FFF2-40B4-BE49-F238E27FC236}">
                <a16:creationId xmlns:a16="http://schemas.microsoft.com/office/drawing/2014/main" id="{840E7655-D889-1B46-921C-970CB9D311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4177" y="646887"/>
            <a:ext cx="351499" cy="371778"/>
          </a:xfrm>
          <a:prstGeom prst="rect">
            <a:avLst/>
          </a:prstGeom>
        </p:spPr>
      </p:pic>
      <p:sp>
        <p:nvSpPr>
          <p:cNvPr id="32" name="Title 1">
            <a:extLst>
              <a:ext uri="{FF2B5EF4-FFF2-40B4-BE49-F238E27FC236}">
                <a16:creationId xmlns:a16="http://schemas.microsoft.com/office/drawing/2014/main" id="{08314B13-9C03-138C-27A8-57029520A0E7}"/>
              </a:ext>
            </a:extLst>
          </p:cNvPr>
          <p:cNvSpPr txBox="1">
            <a:spLocks/>
          </p:cNvSpPr>
          <p:nvPr/>
        </p:nvSpPr>
        <p:spPr>
          <a:xfrm>
            <a:off x="337820" y="478259"/>
            <a:ext cx="1666161" cy="365050"/>
          </a:xfrm>
          <a:prstGeom prst="rect">
            <a:avLst/>
          </a:prstGeom>
          <a:ln w="12700">
            <a:miter lim="400000"/>
          </a:ln>
          <a:extLst>
            <a:ext uri="{C572A759-6A51-4108-AA02-DFA0A04FC94B}">
              <ma14:wrappingTextBoxFlag xmlns="" xmlns:ma14="http://schemas.microsoft.com/office/mac/drawingml/2011/main" val="1"/>
            </a:ext>
          </a:extLst>
        </p:spPr>
        <p:txBody>
          <a:bodyPr lIns="457200" tIns="0" rIns="0" bIns="0" anchor="b">
            <a:normAutofit/>
          </a:bodyPr>
          <a:lstStyle>
            <a:lvl1pPr marL="0" marR="0" indent="0" algn="l" defTabSz="914400" rtl="0" eaLnBrk="1" latinLnBrk="0" hangingPunct="1">
              <a:lnSpc>
                <a:spcPct val="90000"/>
              </a:lnSpc>
              <a:spcBef>
                <a:spcPts val="0"/>
              </a:spcBef>
              <a:spcAft>
                <a:spcPts val="0"/>
              </a:spcAft>
              <a:buClrTx/>
              <a:buSzTx/>
              <a:buFontTx/>
              <a:buNone/>
              <a:tabLst/>
              <a:defRPr sz="2400" b="1" i="0" u="none" strike="noStrike" cap="none" spc="0" baseline="0">
                <a:ln>
                  <a:noFill/>
                </a:ln>
                <a:solidFill>
                  <a:srgbClr val="0039A6"/>
                </a:solidFill>
                <a:uFillTx/>
                <a:latin typeface="+mj-lt"/>
                <a:ea typeface="+mj-ea"/>
                <a:cs typeface="+mj-cs"/>
                <a:sym typeface="Arial"/>
              </a:defRPr>
            </a:lvl1pPr>
            <a:lvl2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2pPr>
            <a:lvl3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3pPr>
            <a:lvl4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4pPr>
            <a:lvl5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5pPr>
            <a:lvl6pPr marL="0" marR="0" indent="4572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6pPr>
            <a:lvl7pPr marL="0" marR="0" indent="9144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7pPr>
            <a:lvl8pPr marL="0" marR="0" indent="13716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8pPr>
            <a:lvl9pPr marL="0" marR="0" indent="18288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9pPr>
          </a:lstStyle>
          <a:p>
            <a:r>
              <a:rPr lang="en-US" sz="1800" dirty="0"/>
              <a:t>Vision</a:t>
            </a:r>
          </a:p>
        </p:txBody>
      </p:sp>
      <p:pic>
        <p:nvPicPr>
          <p:cNvPr id="34" name="Picture 33" descr="A picture containing text, clipart&#10;&#10;Description automatically generated">
            <a:extLst>
              <a:ext uri="{FF2B5EF4-FFF2-40B4-BE49-F238E27FC236}">
                <a16:creationId xmlns:a16="http://schemas.microsoft.com/office/drawing/2014/main" id="{9037C179-D883-AE75-EF87-23C85A2D08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0201" y="474120"/>
            <a:ext cx="386050" cy="423171"/>
          </a:xfrm>
          <a:prstGeom prst="rect">
            <a:avLst/>
          </a:prstGeom>
        </p:spPr>
      </p:pic>
      <p:sp>
        <p:nvSpPr>
          <p:cNvPr id="36" name="Title 1">
            <a:extLst>
              <a:ext uri="{FF2B5EF4-FFF2-40B4-BE49-F238E27FC236}">
                <a16:creationId xmlns:a16="http://schemas.microsoft.com/office/drawing/2014/main" id="{1A9202B7-62DE-D4A3-F64C-C0CD6F99148B}"/>
              </a:ext>
            </a:extLst>
          </p:cNvPr>
          <p:cNvSpPr txBox="1">
            <a:spLocks/>
          </p:cNvSpPr>
          <p:nvPr/>
        </p:nvSpPr>
        <p:spPr>
          <a:xfrm>
            <a:off x="-10263" y="863650"/>
            <a:ext cx="4242320" cy="423172"/>
          </a:xfrm>
          <a:prstGeom prst="rect">
            <a:avLst/>
          </a:prstGeom>
          <a:ln w="12700">
            <a:miter lim="400000"/>
          </a:ln>
          <a:extLst>
            <a:ext uri="{C572A759-6A51-4108-AA02-DFA0A04FC94B}">
              <ma14:wrappingTextBoxFlag xmlns:ma14="http://schemas.microsoft.com/office/mac/drawingml/2011/main" xmlns="" val="1"/>
            </a:ext>
          </a:extLst>
        </p:spPr>
        <p:txBody>
          <a:bodyPr lIns="342900" tIns="0" rIns="0" bIns="0" anchor="b">
            <a:no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pPr marR="0" algn="l" defTabSz="914400" rtl="0" fontAlgn="auto" latinLnBrk="0" hangingPunct="0">
              <a:lnSpc>
                <a:spcPct val="100000"/>
              </a:lnSpc>
              <a:spcBef>
                <a:spcPts val="0"/>
              </a:spcBef>
              <a:spcAft>
                <a:spcPts val="0"/>
              </a:spcAft>
              <a:buClrTx/>
              <a:buSzTx/>
              <a:tabLst/>
            </a:pPr>
            <a:r>
              <a:rPr kumimoji="0" lang="en-US" sz="1200" b="0" i="0" u="none" strike="noStrike" cap="none" spc="0" normalizeH="0" baseline="0" dirty="0">
                <a:ln>
                  <a:noFill/>
                </a:ln>
                <a:effectLst/>
                <a:uFillTx/>
                <a:latin typeface="+mj-lt"/>
                <a:ea typeface="+mj-ea"/>
                <a:cs typeface="+mj-cs"/>
                <a:sym typeface="Arial"/>
              </a:rPr>
              <a:t>Protecting people and the planet through excellence in chemical health and safety</a:t>
            </a:r>
            <a:r>
              <a:rPr lang="en-US" sz="1200" i="1" dirty="0"/>
              <a:t> </a:t>
            </a:r>
            <a:endParaRPr lang="en-US" sz="1200" b="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8BAEA6-715B-5485-0013-5F92729E98A2}"/>
              </a:ext>
            </a:extLst>
          </p:cNvPr>
          <p:cNvSpPr txBox="1"/>
          <p:nvPr/>
        </p:nvSpPr>
        <p:spPr>
          <a:xfrm>
            <a:off x="2852271" y="80331"/>
            <a:ext cx="5555132"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000" b="1" dirty="0">
                <a:solidFill>
                  <a:srgbClr val="0039A6"/>
                </a:solidFill>
              </a:rPr>
              <a:t> CHAS 2023 Strategic Plan*</a:t>
            </a:r>
          </a:p>
          <a:p>
            <a:endParaRPr lang="en-US" dirty="0"/>
          </a:p>
        </p:txBody>
      </p:sp>
      <p:sp>
        <p:nvSpPr>
          <p:cNvPr id="38" name="Title 1">
            <a:extLst>
              <a:ext uri="{FF2B5EF4-FFF2-40B4-BE49-F238E27FC236}">
                <a16:creationId xmlns:a16="http://schemas.microsoft.com/office/drawing/2014/main" id="{07584F06-A529-80C3-1D11-D65E96E6BABF}"/>
              </a:ext>
            </a:extLst>
          </p:cNvPr>
          <p:cNvSpPr txBox="1">
            <a:spLocks/>
          </p:cNvSpPr>
          <p:nvPr/>
        </p:nvSpPr>
        <p:spPr>
          <a:xfrm>
            <a:off x="417826" y="1163939"/>
            <a:ext cx="5616576" cy="416658"/>
          </a:xfrm>
          <a:prstGeom prst="rect">
            <a:avLst/>
          </a:prstGeom>
          <a:ln w="12700">
            <a:miter lim="400000"/>
          </a:ln>
          <a:extLst>
            <a:ext uri="{C572A759-6A51-4108-AA02-DFA0A04FC94B}">
              <ma14:wrappingTextBoxFlag xmlns:ma14="http://schemas.microsoft.com/office/mac/drawingml/2011/main" xmlns="" val="1"/>
            </a:ext>
          </a:extLst>
        </p:spPr>
        <p:txBody>
          <a:bodyPr lIns="342900" tIns="0" rIns="0" bIns="0" anchor="b">
            <a:norm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r>
              <a:rPr lang="en-US" sz="1800" dirty="0"/>
              <a:t>Mission</a:t>
            </a:r>
          </a:p>
        </p:txBody>
      </p:sp>
      <p:pic>
        <p:nvPicPr>
          <p:cNvPr id="39" name="Picture 38" descr="A close - up of a clock&#10;&#10;Description automatically generated with low confidence">
            <a:extLst>
              <a:ext uri="{FF2B5EF4-FFF2-40B4-BE49-F238E27FC236}">
                <a16:creationId xmlns:a16="http://schemas.microsoft.com/office/drawing/2014/main" id="{321D552B-56AD-69EB-9C5F-CE56E7260AB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9848" y="1254347"/>
            <a:ext cx="371005" cy="377401"/>
          </a:xfrm>
          <a:prstGeom prst="rect">
            <a:avLst/>
          </a:prstGeom>
        </p:spPr>
      </p:pic>
      <p:sp>
        <p:nvSpPr>
          <p:cNvPr id="40" name="Title 1">
            <a:extLst>
              <a:ext uri="{FF2B5EF4-FFF2-40B4-BE49-F238E27FC236}">
                <a16:creationId xmlns:a16="http://schemas.microsoft.com/office/drawing/2014/main" id="{77FA2829-690A-3B38-C8D5-02FD01B05675}"/>
              </a:ext>
            </a:extLst>
          </p:cNvPr>
          <p:cNvSpPr txBox="1">
            <a:spLocks/>
          </p:cNvSpPr>
          <p:nvPr/>
        </p:nvSpPr>
        <p:spPr>
          <a:xfrm>
            <a:off x="-10263" y="1594382"/>
            <a:ext cx="4396092" cy="359434"/>
          </a:xfrm>
          <a:prstGeom prst="rect">
            <a:avLst/>
          </a:prstGeom>
          <a:ln w="12700">
            <a:miter lim="400000"/>
          </a:ln>
          <a:extLst>
            <a:ext uri="{C572A759-6A51-4108-AA02-DFA0A04FC94B}">
              <ma14:wrappingTextBoxFlag xmlns:ma14="http://schemas.microsoft.com/office/mac/drawingml/2011/main" xmlns="" val="1"/>
            </a:ext>
          </a:extLst>
        </p:spPr>
        <p:txBody>
          <a:bodyPr lIns="342900" tIns="0" rIns="0" bIns="0" anchor="b">
            <a:no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pPr marR="0" algn="l" defTabSz="914400" rtl="0" fontAlgn="auto" latinLnBrk="0" hangingPunct="0">
              <a:lnSpc>
                <a:spcPct val="100000"/>
              </a:lnSpc>
              <a:spcBef>
                <a:spcPts val="0"/>
              </a:spcBef>
              <a:spcAft>
                <a:spcPts val="0"/>
              </a:spcAft>
              <a:buClrTx/>
              <a:buSzTx/>
              <a:tabLst/>
            </a:pPr>
            <a:r>
              <a:rPr lang="en-US" sz="1200" b="0" dirty="0"/>
              <a:t>Foster a collaborative global community that promotes best practices in chemical health and safety.</a:t>
            </a:r>
            <a:endParaRPr kumimoji="0" lang="en-US" sz="1200" b="0" i="0" u="none" strike="noStrike" cap="none" spc="0" normalizeH="0" baseline="0" dirty="0">
              <a:ln>
                <a:noFill/>
              </a:ln>
              <a:solidFill>
                <a:srgbClr val="000000"/>
              </a:solidFill>
              <a:effectLst/>
              <a:uFillTx/>
              <a:latin typeface="+mj-lt"/>
              <a:ea typeface="+mj-ea"/>
              <a:cs typeface="+mj-cs"/>
              <a:sym typeface="Arial"/>
            </a:endParaRPr>
          </a:p>
        </p:txBody>
      </p:sp>
      <p:sp>
        <p:nvSpPr>
          <p:cNvPr id="5" name="TextBox 4">
            <a:extLst>
              <a:ext uri="{FF2B5EF4-FFF2-40B4-BE49-F238E27FC236}">
                <a16:creationId xmlns:a16="http://schemas.microsoft.com/office/drawing/2014/main" id="{F58769C9-2902-D754-3425-331616B91949}"/>
              </a:ext>
            </a:extLst>
          </p:cNvPr>
          <p:cNvSpPr txBox="1"/>
          <p:nvPr/>
        </p:nvSpPr>
        <p:spPr>
          <a:xfrm>
            <a:off x="4972834" y="4774172"/>
            <a:ext cx="31064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b="1" dirty="0">
                <a:solidFill>
                  <a:srgbClr val="0039A6"/>
                </a:solidFill>
              </a:rPr>
              <a:t>*</a:t>
            </a:r>
            <a:r>
              <a:rPr lang="en-US" sz="900" dirty="0">
                <a:solidFill>
                  <a:srgbClr val="0039A6"/>
                </a:solidFill>
              </a:rPr>
              <a:t>As approved by XXX, date</a:t>
            </a:r>
          </a:p>
        </p:txBody>
      </p:sp>
      <p:sp>
        <p:nvSpPr>
          <p:cNvPr id="30" name="Title 1">
            <a:extLst>
              <a:ext uri="{FF2B5EF4-FFF2-40B4-BE49-F238E27FC236}">
                <a16:creationId xmlns:a16="http://schemas.microsoft.com/office/drawing/2014/main" id="{B0246559-AEFE-8216-E7CE-CFC9EF8C8AED}"/>
              </a:ext>
            </a:extLst>
          </p:cNvPr>
          <p:cNvSpPr txBox="1">
            <a:spLocks/>
          </p:cNvSpPr>
          <p:nvPr/>
        </p:nvSpPr>
        <p:spPr>
          <a:xfrm>
            <a:off x="349939" y="1849962"/>
            <a:ext cx="3676258" cy="405886"/>
          </a:xfrm>
          <a:prstGeom prst="rect">
            <a:avLst/>
          </a:prstGeom>
          <a:ln w="12700">
            <a:miter lim="400000"/>
          </a:ln>
          <a:extLst>
            <a:ext uri="{C572A759-6A51-4108-AA02-DFA0A04FC94B}">
              <ma14:wrappingTextBoxFlag xmlns="" xmlns:ma14="http://schemas.microsoft.com/office/mac/drawingml/2011/main" val="1"/>
            </a:ext>
          </a:extLst>
        </p:spPr>
        <p:txBody>
          <a:bodyPr lIns="342900" tIns="0" rIns="0" bIns="0" anchor="b">
            <a:norm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r>
              <a:rPr lang="en-US" sz="1800" dirty="0"/>
              <a:t>Goals &amp; Strategies</a:t>
            </a:r>
          </a:p>
        </p:txBody>
      </p:sp>
      <p:pic>
        <p:nvPicPr>
          <p:cNvPr id="31" name="Picture 30" descr="A picture containing text, clipart&#10;&#10;Description automatically generated">
            <a:extLst>
              <a:ext uri="{FF2B5EF4-FFF2-40B4-BE49-F238E27FC236}">
                <a16:creationId xmlns:a16="http://schemas.microsoft.com/office/drawing/2014/main" id="{21078FFD-54CC-38BD-5535-37F1FBB2C2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483" y="1956918"/>
            <a:ext cx="381730" cy="403753"/>
          </a:xfrm>
          <a:prstGeom prst="rect">
            <a:avLst/>
          </a:prstGeom>
        </p:spPr>
      </p:pic>
      <p:sp>
        <p:nvSpPr>
          <p:cNvPr id="7" name="TextBox 6">
            <a:extLst>
              <a:ext uri="{FF2B5EF4-FFF2-40B4-BE49-F238E27FC236}">
                <a16:creationId xmlns:a16="http://schemas.microsoft.com/office/drawing/2014/main" id="{AAAD41A7-D3ED-24F6-C378-10977F46F5F5}"/>
              </a:ext>
            </a:extLst>
          </p:cNvPr>
          <p:cNvSpPr txBox="1"/>
          <p:nvPr/>
        </p:nvSpPr>
        <p:spPr>
          <a:xfrm>
            <a:off x="166905" y="2392648"/>
            <a:ext cx="4147171"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lvl="0">
              <a:spcBef>
                <a:spcPts val="0"/>
              </a:spcBef>
              <a:spcAft>
                <a:spcPts val="0"/>
              </a:spcAft>
            </a:pPr>
            <a:r>
              <a:rPr lang="en-US" sz="1000" b="1" dirty="0">
                <a:solidFill>
                  <a:srgbClr val="0039A6"/>
                </a:solidFill>
                <a:effectLst/>
                <a:ea typeface="Calibri" panose="020F0502020204030204" pitchFamily="34" charset="0"/>
                <a:cs typeface="Times New Roman" panose="02020603050405020304" pitchFamily="18" charset="0"/>
              </a:rPr>
              <a:t>Goal 1: Cultivate Community. </a:t>
            </a:r>
            <a:r>
              <a:rPr lang="en-US" sz="1000" dirty="0">
                <a:solidFill>
                  <a:srgbClr val="0039A6"/>
                </a:solidFill>
                <a:effectLst/>
                <a:ea typeface="Calibri" panose="020F0502020204030204" pitchFamily="34" charset="0"/>
                <a:cs typeface="Times New Roman" panose="02020603050405020304" pitchFamily="18" charset="0"/>
              </a:rPr>
              <a:t>Establish and implement a framework and infrastructure to recruit, onboard, mentor, retain members, and foster internal and external collaborations.</a:t>
            </a:r>
          </a:p>
          <a:p>
            <a:pPr marL="0" marR="0">
              <a:spcBef>
                <a:spcPts val="0"/>
              </a:spcBef>
              <a:spcAft>
                <a:spcPts val="0"/>
              </a:spcAft>
            </a:pPr>
            <a:r>
              <a:rPr lang="en-US" sz="1000" b="1"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G1S1</a:t>
            </a: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 Evaluate current governance and committee structure and subsequently restructure in alignment with the strategic plan within the next 6 months. I,H; R,M. Champion:  </a:t>
            </a:r>
            <a:r>
              <a:rPr lang="en-US" sz="1000" kern="0" dirty="0" err="1">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Sammye</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G1S2</a:t>
            </a: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 Establish "CHAS Communities" program including Community charters and Community leadership guide by within the next *6 months. I,H; R,M. Champion:  Robin &amp; Kimi</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G1S3</a:t>
            </a: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  Build a communications network that incorporates email, webpage, and social media and targets the division as a whole, the CHAS communities, ACS members, and the general public. I,H; R,H.  Champion:  Robin &amp; Calla</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G1S4: </a:t>
            </a: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Attract new members by clearly defining CHAS Value Propositions and engage them with a formal onboarding process. I,M; R,M. Champion: Jack &amp; Kimi</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0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40A7CA1-9B8B-405B-9C6E-82301D27C602}"/>
              </a:ext>
            </a:extLst>
          </p:cNvPr>
          <p:cNvSpPr txBox="1"/>
          <p:nvPr/>
        </p:nvSpPr>
        <p:spPr>
          <a:xfrm>
            <a:off x="4403234" y="1075805"/>
            <a:ext cx="4740763" cy="20928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lvl="0">
              <a:spcBef>
                <a:spcPts val="0"/>
              </a:spcBef>
              <a:spcAft>
                <a:spcPts val="0"/>
              </a:spcAft>
            </a:pPr>
            <a:r>
              <a:rPr lang="en-US" sz="1000" b="1" dirty="0">
                <a:solidFill>
                  <a:srgbClr val="0039A6"/>
                </a:solidFill>
                <a:effectLst/>
                <a:ea typeface="Calibri" panose="020F0502020204030204" pitchFamily="34" charset="0"/>
                <a:cs typeface="Times New Roman" panose="02020603050405020304" pitchFamily="18" charset="0"/>
              </a:rPr>
              <a:t>Goal 2: Communicate Best Safety Practices.  </a:t>
            </a:r>
            <a:r>
              <a:rPr lang="en-US" sz="1000" dirty="0">
                <a:solidFill>
                  <a:srgbClr val="0039A6"/>
                </a:solidFill>
                <a:effectLst/>
                <a:ea typeface="Calibri" panose="020F0502020204030204" pitchFamily="34" charset="0"/>
                <a:cs typeface="Times New Roman" panose="02020603050405020304" pitchFamily="18" charset="0"/>
              </a:rPr>
              <a:t>Through technical programming, education, recognition, and outreach, advance and communicate best safety practices and their value.</a:t>
            </a:r>
          </a:p>
          <a:p>
            <a:pPr marL="0" marR="0">
              <a:spcBef>
                <a:spcPts val="0"/>
              </a:spcBef>
              <a:spcAft>
                <a:spcPts val="0"/>
              </a:spcAft>
            </a:pP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G2S1: By 2025, expand technical programming through co-sponsorship of symposia with other Divisions.  I,H; R,M. Champion: Debbie &amp; Mary Beth</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G2S2: By the end of 2024, work collaboratively with national ACS, CCS, ACS Publications, ACS Chemical Health and Safety, and Chemical Abstract Services, to implement best practices and amplify health and safety resources using databases, e-publications, and web presence. I,H;  R,L. Champion: Marta &amp;  Michael</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G2S3: By the end of 2024, increase participation and marketing of CHAS in Communities, other Divisions, local section, and regional meetings by offering a wide array of safety activities such as outreach, workshops, and other recognition-focused initiatives. I,H; R,M. Champion: Dan </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D25505F-F3CF-4D44-9100-B91C545C4E56}"/>
              </a:ext>
            </a:extLst>
          </p:cNvPr>
          <p:cNvSpPr txBox="1"/>
          <p:nvPr/>
        </p:nvSpPr>
        <p:spPr>
          <a:xfrm>
            <a:off x="4385829" y="3164595"/>
            <a:ext cx="4591257" cy="16825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90"/>
              </a:spcBef>
              <a:spcAft>
                <a:spcPts val="90"/>
              </a:spcAft>
            </a:pPr>
            <a:r>
              <a:rPr lang="en-US" sz="1000" b="1" dirty="0">
                <a:solidFill>
                  <a:srgbClr val="0039A6"/>
                </a:solidFill>
                <a:cs typeface="Arial" panose="020B0604020202020204" pitchFamily="34" charset="0"/>
              </a:rPr>
              <a:t>Goal 3</a:t>
            </a:r>
            <a:r>
              <a:rPr lang="en-US" sz="1000" dirty="0">
                <a:solidFill>
                  <a:srgbClr val="0039A6"/>
                </a:solidFill>
                <a:cs typeface="Arial" panose="020B0604020202020204" pitchFamily="34" charset="0"/>
              </a:rPr>
              <a:t>: </a:t>
            </a:r>
            <a:r>
              <a:rPr lang="en-US" sz="1000" b="1" dirty="0">
                <a:solidFill>
                  <a:srgbClr val="0039A6"/>
                </a:solidFill>
                <a:effectLst/>
                <a:ea typeface="Calibri" panose="020F0502020204030204" pitchFamily="34" charset="0"/>
                <a:cs typeface="Times New Roman" panose="02020603050405020304" pitchFamily="18" charset="0"/>
              </a:rPr>
              <a:t>Develop Leaders</a:t>
            </a:r>
            <a:r>
              <a:rPr lang="en-US" sz="1000" b="1" i="1" dirty="0">
                <a:solidFill>
                  <a:srgbClr val="0039A6"/>
                </a:solidFill>
                <a:effectLst/>
                <a:ea typeface="Calibri" panose="020F0502020204030204" pitchFamily="34" charset="0"/>
                <a:cs typeface="Times New Roman" panose="02020603050405020304" pitchFamily="18" charset="0"/>
              </a:rPr>
              <a:t>. </a:t>
            </a:r>
            <a:r>
              <a:rPr lang="en-US" sz="1000" dirty="0">
                <a:solidFill>
                  <a:srgbClr val="0039A6"/>
                </a:solidFill>
                <a:effectLst/>
                <a:ea typeface="Calibri" panose="020F0502020204030204" pitchFamily="34" charset="0"/>
                <a:cs typeface="Times New Roman" panose="02020603050405020304" pitchFamily="18" charset="0"/>
              </a:rPr>
              <a:t>Develop leaders in chemical safety in the division, the health and safety profession, and the chemistry enterprise</a:t>
            </a:r>
          </a:p>
          <a:p>
            <a:pPr marL="0" marR="0">
              <a:spcBef>
                <a:spcPts val="0"/>
              </a:spcBef>
              <a:spcAft>
                <a:spcPts val="0"/>
              </a:spcAft>
            </a:pP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G3S1:  Design and implement a comprehensive leadership development program for CHAS. I, H; R, M. Champion: Frankie</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G3S2:  Establish a member mentoring program. I, M/H;R,M  Champion: Frankie &amp; Russ</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0" dirty="0">
                <a:solidFill>
                  <a:srgbClr val="0039A6"/>
                </a:solidFill>
                <a:effectLst/>
                <a:latin typeface="Times New Roman" panose="02020603050405020304" pitchFamily="18" charset="0"/>
                <a:ea typeface="Times New Roman" panose="02020603050405020304" pitchFamily="18" charset="0"/>
                <a:cs typeface="Times New Roman" panose="02020603050405020304" pitchFamily="18" charset="0"/>
              </a:rPr>
              <a:t>G3S3:  Create organized strategy for educational offerings from student to researcher to safety practitioner levels, with a clear schedule that is properly promoted and advertised. By Q1,25.  I,H; R,M. Champion: Russ &amp; Kali</a:t>
            </a:r>
            <a:endParaRPr lang="en-US" sz="1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90"/>
              </a:spcBef>
              <a:spcAft>
                <a:spcPts val="90"/>
              </a:spcAft>
            </a:pPr>
            <a:endParaRPr lang="en-US" sz="1000" dirty="0">
              <a:solidFill>
                <a:srgbClr val="0039A6"/>
              </a:solidFill>
            </a:endParaRPr>
          </a:p>
        </p:txBody>
      </p:sp>
      <p:sp>
        <p:nvSpPr>
          <p:cNvPr id="2" name="TextBox 1">
            <a:extLst>
              <a:ext uri="{FF2B5EF4-FFF2-40B4-BE49-F238E27FC236}">
                <a16:creationId xmlns:a16="http://schemas.microsoft.com/office/drawing/2014/main" id="{823FE05B-757F-93F0-78AF-4206BDE7186E}"/>
              </a:ext>
            </a:extLst>
          </p:cNvPr>
          <p:cNvSpPr txBox="1"/>
          <p:nvPr/>
        </p:nvSpPr>
        <p:spPr>
          <a:xfrm>
            <a:off x="3066" y="7375"/>
            <a:ext cx="3470644" cy="43088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eaLnBrk="1" hangingPunct="1">
              <a:spcBef>
                <a:spcPct val="0"/>
              </a:spcBef>
              <a:defRPr/>
            </a:pPr>
            <a:r>
              <a:rPr lang="en-US" altLang="en-US" sz="1100" b="1" dirty="0"/>
              <a:t>Core Values: Passion for chemistry; Focus on members; Professionalism, Safety, &amp; Ethics; DEIR</a:t>
            </a:r>
            <a:endParaRPr kumimoji="0" lang="en-US" sz="11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1528118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D9ADFF5-F6BA-8442-BE26-2F7BEC078781}"/>
              </a:ext>
            </a:extLst>
          </p:cNvPr>
          <p:cNvSpPr>
            <a:spLocks noGrp="1"/>
          </p:cNvSpPr>
          <p:nvPr>
            <p:ph type="title"/>
          </p:nvPr>
        </p:nvSpPr>
        <p:spPr>
          <a:xfrm>
            <a:off x="154546" y="238677"/>
            <a:ext cx="3601966" cy="1467631"/>
          </a:xfrm>
        </p:spPr>
        <p:txBody>
          <a:bodyPr anchor="b">
            <a:normAutofit/>
          </a:bodyPr>
          <a:lstStyle/>
          <a:p>
            <a:r>
              <a:rPr lang="en-US" dirty="0"/>
              <a:t>How are metrics/measures developed?</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6"/>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BDB7EFBE-1464-6D49-9DDA-0093CA0ADD66}"/>
              </a:ext>
            </a:extLst>
          </p:cNvPr>
          <p:cNvSpPr>
            <a:spLocks noGrp="1"/>
          </p:cNvSpPr>
          <p:nvPr>
            <p:ph idx="1"/>
          </p:nvPr>
        </p:nvSpPr>
        <p:spPr>
          <a:xfrm>
            <a:off x="-1" y="2154674"/>
            <a:ext cx="4353059" cy="2886432"/>
          </a:xfrm>
        </p:spPr>
        <p:txBody>
          <a:bodyPr>
            <a:normAutofit fontScale="85000" lnSpcReduction="20000"/>
          </a:bodyPr>
          <a:lstStyle/>
          <a:p>
            <a:r>
              <a:rPr lang="en-US" sz="1900" dirty="0"/>
              <a:t>First, determine the desired outcome(s) of the goal-strategy</a:t>
            </a:r>
          </a:p>
          <a:p>
            <a:pPr lvl="1"/>
            <a:r>
              <a:rPr lang="en-US" sz="1900" dirty="0"/>
              <a:t>What impact will the results have on the target audience?</a:t>
            </a:r>
          </a:p>
          <a:p>
            <a:pPr lvl="1"/>
            <a:r>
              <a:rPr lang="en-US" sz="1900" dirty="0"/>
              <a:t>What would success look like?</a:t>
            </a:r>
          </a:p>
          <a:p>
            <a:r>
              <a:rPr lang="en-US" sz="1900" dirty="0"/>
              <a:t>Second, ask:</a:t>
            </a:r>
          </a:p>
          <a:p>
            <a:pPr lvl="1"/>
            <a:r>
              <a:rPr lang="en-US" sz="1900" dirty="0"/>
              <a:t>How would performance be measured?</a:t>
            </a:r>
          </a:p>
          <a:p>
            <a:pPr lvl="1"/>
            <a:r>
              <a:rPr lang="en-US" sz="1900" dirty="0"/>
              <a:t>What indicators would be needed?</a:t>
            </a:r>
          </a:p>
          <a:p>
            <a:pPr lvl="1"/>
            <a:endParaRPr lang="en-US" sz="1425" dirty="0"/>
          </a:p>
          <a:p>
            <a:pPr lvl="1"/>
            <a:endParaRPr lang="en-US" sz="1425" dirty="0"/>
          </a:p>
          <a:p>
            <a:endParaRPr lang="en-US" sz="1425" dirty="0"/>
          </a:p>
          <a:p>
            <a:pPr lvl="1"/>
            <a:endParaRPr lang="en-US" sz="1425" dirty="0"/>
          </a:p>
          <a:p>
            <a:pPr marL="685800" lvl="2" indent="0">
              <a:buNone/>
            </a:pPr>
            <a:endParaRPr lang="en-US" sz="1425" dirty="0"/>
          </a:p>
          <a:p>
            <a:endParaRPr lang="en-US" sz="1425" dirty="0"/>
          </a:p>
        </p:txBody>
      </p:sp>
      <p:pic>
        <p:nvPicPr>
          <p:cNvPr id="6" name="Picture 5" descr="Diagram&#10;&#10;Description automatically generated">
            <a:extLst>
              <a:ext uri="{FF2B5EF4-FFF2-40B4-BE49-F238E27FC236}">
                <a16:creationId xmlns:a16="http://schemas.microsoft.com/office/drawing/2014/main" id="{FED9AF97-18C8-DF4C-B3BC-1392EFCA5D6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3984919" y="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E12C5488-9150-7547-91C9-C5EAECFE67FA}"/>
              </a:ext>
            </a:extLst>
          </p:cNvPr>
          <p:cNvSpPr>
            <a:spLocks noGrp="1"/>
          </p:cNvSpPr>
          <p:nvPr>
            <p:ph type="sldNum" sz="quarter" idx="12"/>
          </p:nvPr>
        </p:nvSpPr>
        <p:spPr>
          <a:xfrm>
            <a:off x="4675574" y="6373570"/>
            <a:ext cx="2743200" cy="48443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3FAA1ED-C682-5F40-B8C5-CD3BC21BAD59}" type="slidenum">
              <a:rPr lang="en-US" smtClean="0"/>
              <a:pPr>
                <a:spcAft>
                  <a:spcPts val="450"/>
                </a:spcAft>
              </a:pPr>
              <a:t>20</a:t>
            </a:fld>
            <a:endParaRPr lang="en-US">
              <a:solidFill>
                <a:srgbClr val="FFFFFF"/>
              </a:solidFill>
            </a:endParaRPr>
          </a:p>
        </p:txBody>
      </p:sp>
    </p:spTree>
    <p:extLst>
      <p:ext uri="{BB962C8B-B14F-4D97-AF65-F5344CB8AC3E}">
        <p14:creationId xmlns:p14="http://schemas.microsoft.com/office/powerpoint/2010/main" val="8735990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CF97-DD7B-1040-A58A-DE2B99AE47CB}"/>
              </a:ext>
            </a:extLst>
          </p:cNvPr>
          <p:cNvSpPr>
            <a:spLocks noGrp="1"/>
          </p:cNvSpPr>
          <p:nvPr>
            <p:ph type="title"/>
          </p:nvPr>
        </p:nvSpPr>
        <p:spPr>
          <a:xfrm>
            <a:off x="0" y="0"/>
            <a:ext cx="5616576" cy="708026"/>
          </a:xfrm>
        </p:spPr>
        <p:txBody>
          <a:bodyPr/>
          <a:lstStyle/>
          <a:p>
            <a:r>
              <a:rPr lang="en-US" dirty="0"/>
              <a:t>CHAS </a:t>
            </a:r>
            <a:r>
              <a:rPr lang="en-US" dirty="0" err="1"/>
              <a:t>Div</a:t>
            </a:r>
            <a:r>
              <a:rPr lang="en-US" dirty="0"/>
              <a:t> Identified Strategy Areas for each Goal</a:t>
            </a:r>
          </a:p>
        </p:txBody>
      </p:sp>
      <p:sp>
        <p:nvSpPr>
          <p:cNvPr id="3" name="Text Placeholder 2">
            <a:extLst>
              <a:ext uri="{FF2B5EF4-FFF2-40B4-BE49-F238E27FC236}">
                <a16:creationId xmlns:a16="http://schemas.microsoft.com/office/drawing/2014/main" id="{CCE66889-FE04-B740-A2DB-723FD51CB85F}"/>
              </a:ext>
            </a:extLst>
          </p:cNvPr>
          <p:cNvSpPr>
            <a:spLocks noGrp="1"/>
          </p:cNvSpPr>
          <p:nvPr>
            <p:ph type="body" idx="1"/>
          </p:nvPr>
        </p:nvSpPr>
        <p:spPr>
          <a:xfrm>
            <a:off x="485115" y="1056904"/>
            <a:ext cx="8222324" cy="3716977"/>
          </a:xfrm>
          <a:solidFill>
            <a:srgbClr val="FFE8CE"/>
          </a:solidFill>
        </p:spPr>
        <p:txBody>
          <a:bodyPr>
            <a:normAutofit fontScale="85000" lnSpcReduction="20000"/>
          </a:bodyPr>
          <a:lstStyle/>
          <a:p>
            <a:pPr marL="0" indent="0">
              <a:buNone/>
            </a:pPr>
            <a:r>
              <a:rPr lang="en-US" dirty="0"/>
              <a:t>Goal 1 Cultivate Community</a:t>
            </a:r>
          </a:p>
          <a:p>
            <a:r>
              <a:rPr lang="en-US" dirty="0"/>
              <a:t>G1S1 – Framework/Infrastructure</a:t>
            </a:r>
          </a:p>
          <a:p>
            <a:r>
              <a:rPr lang="en-US" dirty="0"/>
              <a:t>G1S2 – Collaboration</a:t>
            </a:r>
          </a:p>
          <a:p>
            <a:r>
              <a:rPr lang="en-US" dirty="0"/>
              <a:t>G1S3 – Communications</a:t>
            </a:r>
          </a:p>
          <a:p>
            <a:r>
              <a:rPr lang="en-US" dirty="0"/>
              <a:t>G1S4 – Membership Growth</a:t>
            </a:r>
          </a:p>
          <a:p>
            <a:pPr marL="0" indent="0">
              <a:buNone/>
            </a:pPr>
            <a:r>
              <a:rPr lang="en-US" dirty="0"/>
              <a:t>Goal 2:  Communicate Best Safety Practices</a:t>
            </a:r>
          </a:p>
          <a:p>
            <a:r>
              <a:rPr lang="en-US" dirty="0"/>
              <a:t>G2S1 - Collaboratives</a:t>
            </a:r>
          </a:p>
          <a:p>
            <a:r>
              <a:rPr lang="en-US" dirty="0"/>
              <a:t>G2S2 - Collaboratives</a:t>
            </a:r>
          </a:p>
          <a:p>
            <a:r>
              <a:rPr lang="en-US" dirty="0"/>
              <a:t>G2S3 – Outreach/Marketing/Recognition</a:t>
            </a:r>
          </a:p>
          <a:p>
            <a:pPr marL="0" indent="0">
              <a:buNone/>
            </a:pPr>
            <a:r>
              <a:rPr lang="en-US" dirty="0"/>
              <a:t>Goal 3:  Develop Leaders</a:t>
            </a:r>
          </a:p>
          <a:p>
            <a:r>
              <a:rPr lang="en-US" dirty="0"/>
              <a:t>G3S1- Leadership Development</a:t>
            </a:r>
          </a:p>
          <a:p>
            <a:r>
              <a:rPr lang="en-US" dirty="0"/>
              <a:t>G3S2 – Mentoring/Partnering</a:t>
            </a:r>
          </a:p>
          <a:p>
            <a:r>
              <a:rPr lang="en-US" dirty="0"/>
              <a:t>G3S3 – Professional Development</a:t>
            </a:r>
          </a:p>
        </p:txBody>
      </p:sp>
    </p:spTree>
    <p:extLst>
      <p:ext uri="{BB962C8B-B14F-4D97-AF65-F5344CB8AC3E}">
        <p14:creationId xmlns:p14="http://schemas.microsoft.com/office/powerpoint/2010/main" val="14958276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9523-0ADB-074C-949F-BCD3587DB642}"/>
              </a:ext>
            </a:extLst>
          </p:cNvPr>
          <p:cNvSpPr>
            <a:spLocks noGrp="1"/>
          </p:cNvSpPr>
          <p:nvPr>
            <p:ph type="title"/>
          </p:nvPr>
        </p:nvSpPr>
        <p:spPr>
          <a:xfrm>
            <a:off x="561696" y="0"/>
            <a:ext cx="5999141" cy="708026"/>
          </a:xfrm>
        </p:spPr>
        <p:txBody>
          <a:bodyPr>
            <a:normAutofit/>
          </a:bodyPr>
          <a:lstStyle/>
          <a:p>
            <a:r>
              <a:rPr lang="en-US" sz="3200" dirty="0"/>
              <a:t>SMARTIE Goal/Strategies</a:t>
            </a:r>
          </a:p>
        </p:txBody>
      </p:sp>
      <p:pic>
        <p:nvPicPr>
          <p:cNvPr id="4" name="object 3">
            <a:extLst>
              <a:ext uri="{FF2B5EF4-FFF2-40B4-BE49-F238E27FC236}">
                <a16:creationId xmlns:a16="http://schemas.microsoft.com/office/drawing/2014/main" id="{D8FE7D92-7B0D-1340-BEFE-3CE0AB1542F8}"/>
              </a:ext>
            </a:extLst>
          </p:cNvPr>
          <p:cNvPicPr/>
          <p:nvPr/>
        </p:nvPicPr>
        <p:blipFill>
          <a:blip r:embed="rId3" cstate="screen">
            <a:extLst>
              <a:ext uri="{28A0092B-C50C-407E-A947-70E740481C1C}">
                <a14:useLocalDpi xmlns:a14="http://schemas.microsoft.com/office/drawing/2010/main"/>
              </a:ext>
            </a:extLst>
          </a:blip>
          <a:stretch>
            <a:fillRect/>
          </a:stretch>
        </p:blipFill>
        <p:spPr>
          <a:xfrm>
            <a:off x="199275" y="1044203"/>
            <a:ext cx="5271796" cy="3055095"/>
          </a:xfrm>
          <a:prstGeom prst="rect">
            <a:avLst/>
          </a:prstGeom>
        </p:spPr>
      </p:pic>
      <p:pic>
        <p:nvPicPr>
          <p:cNvPr id="6" name="Picture 5">
            <a:extLst>
              <a:ext uri="{FF2B5EF4-FFF2-40B4-BE49-F238E27FC236}">
                <a16:creationId xmlns:a16="http://schemas.microsoft.com/office/drawing/2014/main" id="{A43C4B07-E156-7A7B-3EB5-11A90F04B6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7137" y="2961736"/>
            <a:ext cx="1019175" cy="800100"/>
          </a:xfrm>
          <a:prstGeom prst="rect">
            <a:avLst/>
          </a:prstGeom>
        </p:spPr>
      </p:pic>
      <p:pic>
        <p:nvPicPr>
          <p:cNvPr id="7" name="Picture 6">
            <a:extLst>
              <a:ext uri="{FF2B5EF4-FFF2-40B4-BE49-F238E27FC236}">
                <a16:creationId xmlns:a16="http://schemas.microsoft.com/office/drawing/2014/main" id="{A16E9657-5DBD-A8D9-3E64-789085895458}"/>
              </a:ext>
            </a:extLst>
          </p:cNvPr>
          <p:cNvPicPr>
            <a:picLocks noChangeAspect="1"/>
          </p:cNvPicPr>
          <p:nvPr/>
        </p:nvPicPr>
        <p:blipFill>
          <a:blip r:embed="rId5"/>
          <a:stretch>
            <a:fillRect/>
          </a:stretch>
        </p:blipFill>
        <p:spPr>
          <a:xfrm>
            <a:off x="7574207" y="1299480"/>
            <a:ext cx="1019174" cy="990055"/>
          </a:xfrm>
          <a:prstGeom prst="rect">
            <a:avLst/>
          </a:prstGeom>
        </p:spPr>
      </p:pic>
      <p:sp>
        <p:nvSpPr>
          <p:cNvPr id="3" name="Rectangle 2">
            <a:extLst>
              <a:ext uri="{FF2B5EF4-FFF2-40B4-BE49-F238E27FC236}">
                <a16:creationId xmlns:a16="http://schemas.microsoft.com/office/drawing/2014/main" id="{6D6424E3-9749-A5CD-C776-756A8AEA0A18}"/>
              </a:ext>
            </a:extLst>
          </p:cNvPr>
          <p:cNvSpPr/>
          <p:nvPr/>
        </p:nvSpPr>
        <p:spPr>
          <a:xfrm>
            <a:off x="5478971" y="1048294"/>
            <a:ext cx="960120" cy="3066506"/>
          </a:xfrm>
          <a:prstGeom prst="rect">
            <a:avLst/>
          </a:prstGeom>
          <a:solidFill>
            <a:srgbClr val="0070C0">
              <a:alpha val="428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25" dirty="0">
                <a:latin typeface="Arial" panose="020B0604020202020204" pitchFamily="34" charset="0"/>
                <a:cs typeface="Arial" panose="020B0604020202020204" pitchFamily="34" charset="0"/>
              </a:rPr>
              <a:t>I</a:t>
            </a:r>
          </a:p>
        </p:txBody>
      </p:sp>
      <p:sp>
        <p:nvSpPr>
          <p:cNvPr id="5" name="Rectangle 4">
            <a:extLst>
              <a:ext uri="{FF2B5EF4-FFF2-40B4-BE49-F238E27FC236}">
                <a16:creationId xmlns:a16="http://schemas.microsoft.com/office/drawing/2014/main" id="{81E9BC29-C929-1B71-7765-BEBB4B4DC548}"/>
              </a:ext>
            </a:extLst>
          </p:cNvPr>
          <p:cNvSpPr/>
          <p:nvPr/>
        </p:nvSpPr>
        <p:spPr>
          <a:xfrm>
            <a:off x="6429295" y="1048295"/>
            <a:ext cx="983978" cy="3080395"/>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25" dirty="0">
                <a:latin typeface="Arial" panose="020B0604020202020204" pitchFamily="34" charset="0"/>
                <a:cs typeface="Arial" panose="020B0604020202020204" pitchFamily="34" charset="0"/>
              </a:rPr>
              <a:t>E</a:t>
            </a:r>
          </a:p>
        </p:txBody>
      </p:sp>
      <p:sp>
        <p:nvSpPr>
          <p:cNvPr id="8" name="TextBox 7">
            <a:extLst>
              <a:ext uri="{FF2B5EF4-FFF2-40B4-BE49-F238E27FC236}">
                <a16:creationId xmlns:a16="http://schemas.microsoft.com/office/drawing/2014/main" id="{7752D8A0-2C66-7164-268B-0B3131215F5B}"/>
              </a:ext>
            </a:extLst>
          </p:cNvPr>
          <p:cNvSpPr txBox="1"/>
          <p:nvPr/>
        </p:nvSpPr>
        <p:spPr>
          <a:xfrm>
            <a:off x="5583019" y="1528355"/>
            <a:ext cx="710451" cy="253916"/>
          </a:xfrm>
          <a:prstGeom prst="rect">
            <a:avLst/>
          </a:prstGeom>
          <a:noFill/>
        </p:spPr>
        <p:txBody>
          <a:bodyPr wrap="none" rtlCol="0">
            <a:spAutoFit/>
          </a:bodyPr>
          <a:lstStyle/>
          <a:p>
            <a:r>
              <a:rPr lang="en-US" sz="1050" dirty="0">
                <a:solidFill>
                  <a:schemeClr val="bg1"/>
                </a:solidFill>
                <a:latin typeface="Arial" panose="020B0604020202020204" pitchFamily="34" charset="0"/>
                <a:cs typeface="Arial" panose="020B0604020202020204" pitchFamily="34" charset="0"/>
              </a:rPr>
              <a:t>Inclusive</a:t>
            </a:r>
          </a:p>
        </p:txBody>
      </p:sp>
      <p:sp>
        <p:nvSpPr>
          <p:cNvPr id="9" name="TextBox 8">
            <a:extLst>
              <a:ext uri="{FF2B5EF4-FFF2-40B4-BE49-F238E27FC236}">
                <a16:creationId xmlns:a16="http://schemas.microsoft.com/office/drawing/2014/main" id="{BDD1C0E4-FEBA-C450-3F93-37F54DBA2F45}"/>
              </a:ext>
            </a:extLst>
          </p:cNvPr>
          <p:cNvSpPr txBox="1"/>
          <p:nvPr/>
        </p:nvSpPr>
        <p:spPr>
          <a:xfrm>
            <a:off x="6560837" y="1541930"/>
            <a:ext cx="748923" cy="253916"/>
          </a:xfrm>
          <a:prstGeom prst="rect">
            <a:avLst/>
          </a:prstGeom>
          <a:noFill/>
        </p:spPr>
        <p:txBody>
          <a:bodyPr wrap="none" rtlCol="0">
            <a:spAutoFit/>
          </a:bodyPr>
          <a:lstStyle/>
          <a:p>
            <a:r>
              <a:rPr lang="en-US" sz="1050" dirty="0">
                <a:solidFill>
                  <a:schemeClr val="bg1"/>
                </a:solidFill>
                <a:latin typeface="Arial" panose="020B0604020202020204" pitchFamily="34" charset="0"/>
                <a:cs typeface="Arial" panose="020B0604020202020204" pitchFamily="34" charset="0"/>
              </a:rPr>
              <a:t>Equitable</a:t>
            </a:r>
          </a:p>
        </p:txBody>
      </p:sp>
      <p:sp>
        <p:nvSpPr>
          <p:cNvPr id="10" name="TextBox 9">
            <a:extLst>
              <a:ext uri="{FF2B5EF4-FFF2-40B4-BE49-F238E27FC236}">
                <a16:creationId xmlns:a16="http://schemas.microsoft.com/office/drawing/2014/main" id="{7A99F0E0-C5BC-ADB8-448C-071BF3D47B81}"/>
              </a:ext>
            </a:extLst>
          </p:cNvPr>
          <p:cNvSpPr txBox="1"/>
          <p:nvPr/>
        </p:nvSpPr>
        <p:spPr>
          <a:xfrm>
            <a:off x="1047789" y="3630052"/>
            <a:ext cx="6244017" cy="507831"/>
          </a:xfrm>
          <a:prstGeom prst="rect">
            <a:avLst/>
          </a:prstGeom>
          <a:noFill/>
          <a:ln>
            <a:noFill/>
          </a:ln>
        </p:spPr>
        <p:txBody>
          <a:bodyPr wrap="none" rtlCol="0">
            <a:spAutoFit/>
          </a:bodyPr>
          <a:lstStyle/>
          <a:p>
            <a:r>
              <a:rPr lang="en-US" sz="2700" b="1" dirty="0">
                <a:ln w="10160">
                  <a:solidFill>
                    <a:schemeClr val="bg1"/>
                  </a:solidFill>
                  <a:prstDash val="solid"/>
                </a:ln>
                <a:noFill/>
                <a:effectLst>
                  <a:outerShdw blurRad="38100" dist="22860" dir="5400000" algn="tl" rotWithShape="0">
                    <a:srgbClr val="000000">
                      <a:alpha val="30000"/>
                    </a:srgbClr>
                  </a:outerShdw>
                </a:effectLst>
              </a:rPr>
              <a:t>/   S    T    R    A    T    E    G    I    E    S</a:t>
            </a:r>
          </a:p>
        </p:txBody>
      </p:sp>
      <p:sp>
        <p:nvSpPr>
          <p:cNvPr id="11" name="TextBox 10">
            <a:extLst>
              <a:ext uri="{FF2B5EF4-FFF2-40B4-BE49-F238E27FC236}">
                <a16:creationId xmlns:a16="http://schemas.microsoft.com/office/drawing/2014/main" id="{B0D31A8C-0CD5-5BBB-DF47-9B2AA3B3D38C}"/>
              </a:ext>
            </a:extLst>
          </p:cNvPr>
          <p:cNvSpPr txBox="1"/>
          <p:nvPr/>
        </p:nvSpPr>
        <p:spPr>
          <a:xfrm>
            <a:off x="5186103" y="4850224"/>
            <a:ext cx="210570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Arial"/>
              </a:rPr>
              <a:t>Source:  Management Center</a:t>
            </a:r>
          </a:p>
        </p:txBody>
      </p:sp>
    </p:spTree>
    <p:extLst>
      <p:ext uri="{BB962C8B-B14F-4D97-AF65-F5344CB8AC3E}">
        <p14:creationId xmlns:p14="http://schemas.microsoft.com/office/powerpoint/2010/main" val="252084180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6E92-AB0B-E143-9254-881B156C7E36}"/>
              </a:ext>
            </a:extLst>
          </p:cNvPr>
          <p:cNvSpPr>
            <a:spLocks noGrp="1"/>
          </p:cNvSpPr>
          <p:nvPr>
            <p:ph type="title"/>
          </p:nvPr>
        </p:nvSpPr>
        <p:spPr>
          <a:xfrm>
            <a:off x="0" y="239713"/>
            <a:ext cx="6892505" cy="708026"/>
          </a:xfrm>
        </p:spPr>
        <p:txBody>
          <a:bodyPr>
            <a:normAutofit/>
          </a:bodyPr>
          <a:lstStyle/>
          <a:p>
            <a:r>
              <a:rPr lang="en-US" dirty="0"/>
              <a:t>Goal 1 – Strategy Statements</a:t>
            </a:r>
            <a:br>
              <a:rPr lang="en-US" dirty="0"/>
            </a:br>
            <a:endParaRPr lang="en-US" dirty="0"/>
          </a:p>
        </p:txBody>
      </p:sp>
      <p:sp>
        <p:nvSpPr>
          <p:cNvPr id="5" name="Text Placeholder 4">
            <a:extLst>
              <a:ext uri="{FF2B5EF4-FFF2-40B4-BE49-F238E27FC236}">
                <a16:creationId xmlns:a16="http://schemas.microsoft.com/office/drawing/2014/main" id="{E5CFCA31-CFF9-4F4E-8ECF-E4F15CF43E51}"/>
              </a:ext>
            </a:extLst>
          </p:cNvPr>
          <p:cNvSpPr>
            <a:spLocks noGrp="1"/>
          </p:cNvSpPr>
          <p:nvPr>
            <p:ph type="body" idx="1"/>
          </p:nvPr>
        </p:nvSpPr>
        <p:spPr>
          <a:xfrm>
            <a:off x="460838" y="1025525"/>
            <a:ext cx="8222324" cy="3263900"/>
          </a:xfrm>
        </p:spPr>
        <p:txBody>
          <a:bodyPr>
            <a:normAutofit fontScale="92500" lnSpcReduction="20000"/>
          </a:bodyPr>
          <a:lstStyle/>
          <a:p>
            <a:pPr marL="0" marR="0" indent="0">
              <a:spcBef>
                <a:spcPts val="0"/>
              </a:spcBef>
              <a:spcAft>
                <a:spcPts val="0"/>
              </a:spcAft>
              <a:buNone/>
            </a:pPr>
            <a:r>
              <a:rPr lang="en-US" sz="1900" b="1" kern="0" dirty="0">
                <a:effectLst/>
                <a:latin typeface="Times New Roman" panose="02020603050405020304" pitchFamily="18" charset="0"/>
                <a:ea typeface="Times New Roman" panose="02020603050405020304" pitchFamily="18" charset="0"/>
                <a:cs typeface="Times New Roman" panose="02020603050405020304" pitchFamily="18" charset="0"/>
              </a:rPr>
              <a:t>Goal 1:   Cultivate Community. </a:t>
            </a:r>
            <a:r>
              <a:rPr lang="en-US" sz="1900" kern="0" dirty="0">
                <a:effectLst/>
                <a:latin typeface="Times New Roman" panose="02020603050405020304" pitchFamily="18" charset="0"/>
                <a:ea typeface="Times New Roman" panose="02020603050405020304" pitchFamily="18" charset="0"/>
                <a:cs typeface="Times New Roman" panose="02020603050405020304" pitchFamily="18" charset="0"/>
              </a:rPr>
              <a:t>Establish and implement a framework and infrastructure to recruit, onboard, mentor, retain members, and foster internal and external collaborations.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G1S1: Evaluate current governance and committee structure and subsequently restructure in alignment with the strategic plan within the next 6 months. I,H; R,M. Champion:  </a:t>
            </a:r>
            <a:r>
              <a:rPr lang="en-US" sz="1600" kern="0" dirty="0" err="1">
                <a:effectLst/>
                <a:latin typeface="Times New Roman" panose="02020603050405020304" pitchFamily="18" charset="0"/>
                <a:ea typeface="Times New Roman" panose="02020603050405020304" pitchFamily="18" charset="0"/>
                <a:cs typeface="Times New Roman" panose="02020603050405020304" pitchFamily="18" charset="0"/>
              </a:rPr>
              <a:t>Sammye</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G1S2: Establish "CHAS Communities" program including Community charters and Community leadership guide by within the next *6 months. I,H; R,M. Champion:  Robin &amp; Kimi</a:t>
            </a:r>
          </a:p>
          <a:p>
            <a:pPr marL="0" marR="0" indent="0">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G1S3:  Build a communications network that incorporates email, webpage, and social media and targets the division as a whole, the CHAS communities, ACS members, and the general public. I,H; R,H.  Champion:  Robin &amp; Calla</a:t>
            </a:r>
          </a:p>
          <a:p>
            <a:pPr marL="0" marR="0" indent="0">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G1S4: Attract new members by clearly defining CHAS Value Propositions and engage them with a formal onboarding process. I,M; R,M. Champion: Jack &amp; Kimi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389968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6E92-AB0B-E143-9254-881B156C7E36}"/>
              </a:ext>
            </a:extLst>
          </p:cNvPr>
          <p:cNvSpPr>
            <a:spLocks noGrp="1"/>
          </p:cNvSpPr>
          <p:nvPr>
            <p:ph type="title"/>
          </p:nvPr>
        </p:nvSpPr>
        <p:spPr>
          <a:xfrm>
            <a:off x="0" y="429494"/>
            <a:ext cx="6754483" cy="708026"/>
          </a:xfrm>
        </p:spPr>
        <p:txBody>
          <a:bodyPr>
            <a:normAutofit/>
          </a:bodyPr>
          <a:lstStyle/>
          <a:p>
            <a:r>
              <a:rPr lang="en-US" dirty="0"/>
              <a:t>Goal 2 – Strategy Statements</a:t>
            </a:r>
            <a:br>
              <a:rPr lang="en-US" dirty="0"/>
            </a:br>
            <a:endParaRPr lang="en-US" dirty="0"/>
          </a:p>
        </p:txBody>
      </p:sp>
      <p:sp>
        <p:nvSpPr>
          <p:cNvPr id="5" name="Text Placeholder 4">
            <a:extLst>
              <a:ext uri="{FF2B5EF4-FFF2-40B4-BE49-F238E27FC236}">
                <a16:creationId xmlns:a16="http://schemas.microsoft.com/office/drawing/2014/main" id="{46178E1F-5C92-4A38-812F-2483589D47D7}"/>
              </a:ext>
            </a:extLst>
          </p:cNvPr>
          <p:cNvSpPr>
            <a:spLocks noGrp="1"/>
          </p:cNvSpPr>
          <p:nvPr>
            <p:ph type="body" idx="1"/>
          </p:nvPr>
        </p:nvSpPr>
        <p:spPr>
          <a:xfrm>
            <a:off x="374868" y="1017621"/>
            <a:ext cx="8222324" cy="3263900"/>
          </a:xfrm>
        </p:spPr>
        <p:txBody>
          <a:bodyPr>
            <a:normAutofit fontScale="85000" lnSpcReduction="20000"/>
          </a:bodyPr>
          <a:lstStyle/>
          <a:p>
            <a:pPr marL="0" marR="0" indent="0">
              <a:spcBef>
                <a:spcPts val="0"/>
              </a:spcBef>
              <a:spcAft>
                <a:spcPts val="0"/>
              </a:spcAft>
              <a:buNone/>
            </a:pPr>
            <a:r>
              <a:rPr lang="en-US" sz="2100" b="1" kern="0" dirty="0">
                <a:effectLst/>
                <a:latin typeface="Times New Roman" panose="02020603050405020304" pitchFamily="18" charset="0"/>
                <a:ea typeface="Times New Roman" panose="02020603050405020304" pitchFamily="18" charset="0"/>
                <a:cs typeface="Times New Roman" panose="02020603050405020304" pitchFamily="18" charset="0"/>
              </a:rPr>
              <a:t>Goal 2:  Communicate Best Safety Practices.  </a:t>
            </a: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Through technical programming, education, recognition, and outreach, advance and communicate best safety practices and their value.</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G2S1: By 2025, expand technical programming through co-sponsorship of symposia with other Divisions.  I,H; R,M. Champion: Debbie &amp; Mary Beth</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G2S2: By the end of 2024, work collaboratively with national ACS, CCS, ACS Publications, ACS Chemical Health and Safety, and Chemical Abstract Services, to implement best practices and amplify health and safety resources using databases, e-publications, and web presence. I,H;  R,L. Champion: Marta &amp;  Michael</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G2S3: By the end of 2024, increase participation and marketing of CHAS in Communities, other Divisions, local section, and regional meetings by offering a wide array of safety activities such as outreach, workshops, and other recognition-focused initiatives. I,H; R,M. Champion: Dan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0756998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6E92-AB0B-E143-9254-881B156C7E36}"/>
              </a:ext>
            </a:extLst>
          </p:cNvPr>
          <p:cNvSpPr>
            <a:spLocks noGrp="1"/>
          </p:cNvSpPr>
          <p:nvPr>
            <p:ph type="title"/>
          </p:nvPr>
        </p:nvSpPr>
        <p:spPr>
          <a:xfrm>
            <a:off x="0" y="239713"/>
            <a:ext cx="6944264" cy="708026"/>
          </a:xfrm>
        </p:spPr>
        <p:txBody>
          <a:bodyPr>
            <a:normAutofit/>
          </a:bodyPr>
          <a:lstStyle/>
          <a:p>
            <a:r>
              <a:rPr lang="en-US" dirty="0"/>
              <a:t>Goal 3 – Strategy Statements</a:t>
            </a:r>
            <a:br>
              <a:rPr lang="en-US" dirty="0"/>
            </a:br>
            <a:endParaRPr lang="en-US" dirty="0"/>
          </a:p>
        </p:txBody>
      </p:sp>
      <p:sp>
        <p:nvSpPr>
          <p:cNvPr id="5" name="Text Placeholder 4">
            <a:extLst>
              <a:ext uri="{FF2B5EF4-FFF2-40B4-BE49-F238E27FC236}">
                <a16:creationId xmlns:a16="http://schemas.microsoft.com/office/drawing/2014/main" id="{381CA5AA-8933-41EB-8EA0-78CCD6566160}"/>
              </a:ext>
            </a:extLst>
          </p:cNvPr>
          <p:cNvSpPr>
            <a:spLocks noGrp="1"/>
          </p:cNvSpPr>
          <p:nvPr>
            <p:ph type="body" idx="1"/>
          </p:nvPr>
        </p:nvSpPr>
        <p:spPr>
          <a:xfrm>
            <a:off x="517541" y="939800"/>
            <a:ext cx="8222324" cy="3263900"/>
          </a:xfrm>
        </p:spPr>
        <p:txBody>
          <a:bodyPr/>
          <a:lstStyle/>
          <a:p>
            <a:pPr marL="0" marR="0" indent="0">
              <a:spcBef>
                <a:spcPts val="0"/>
              </a:spcBef>
              <a:spcAft>
                <a:spcPts val="0"/>
              </a:spcAft>
              <a:buNone/>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Goal 3:  Develop Leaders</a:t>
            </a:r>
            <a:r>
              <a:rPr lang="en-US" sz="1800" b="1"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Develop leaders in chemical safety in the division, the health and safety profession, and the chemistry enterprise.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500" kern="0" dirty="0">
                <a:effectLst/>
                <a:latin typeface="Times New Roman" panose="02020603050405020304" pitchFamily="18" charset="0"/>
                <a:ea typeface="Times New Roman" panose="02020603050405020304" pitchFamily="18" charset="0"/>
                <a:cs typeface="Times New Roman" panose="02020603050405020304" pitchFamily="18" charset="0"/>
              </a:rPr>
              <a:t>G3S1:  Design and implement a comprehensive leadership development program for CHAS. I, H; R, M. Champion: Frankie</a:t>
            </a:r>
          </a:p>
          <a:p>
            <a:pPr marL="0" marR="0" indent="0">
              <a:spcBef>
                <a:spcPts val="0"/>
              </a:spcBef>
              <a:spcAft>
                <a:spcPts val="0"/>
              </a:spcAft>
              <a:buNone/>
            </a:pP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500" kern="0" dirty="0">
                <a:effectLst/>
                <a:latin typeface="Times New Roman" panose="02020603050405020304" pitchFamily="18" charset="0"/>
                <a:ea typeface="Times New Roman" panose="02020603050405020304" pitchFamily="18" charset="0"/>
                <a:cs typeface="Times New Roman" panose="02020603050405020304" pitchFamily="18" charset="0"/>
              </a:rPr>
              <a:t>G3S2:  Establish a member mentoring program. I, M/H;R,M  Champion: Frankie &amp; Russ</a:t>
            </a:r>
          </a:p>
          <a:p>
            <a:pPr marL="0" marR="0" indent="0">
              <a:spcBef>
                <a:spcPts val="0"/>
              </a:spcBef>
              <a:spcAft>
                <a:spcPts val="0"/>
              </a:spcAft>
              <a:buNone/>
            </a:pP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500" kern="0" dirty="0">
                <a:effectLst/>
                <a:latin typeface="Times New Roman" panose="02020603050405020304" pitchFamily="18" charset="0"/>
                <a:ea typeface="Times New Roman" panose="02020603050405020304" pitchFamily="18" charset="0"/>
                <a:cs typeface="Times New Roman" panose="02020603050405020304" pitchFamily="18" charset="0"/>
              </a:rPr>
              <a:t>G3S3:  Create organized strategy for educational offerings from student to researcher to safety practitioner levels, with a clear schedule that is properly promoted and advertised. By Q1,25.  I,H; R,M. Champion: Russ &amp; Kali</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433339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2764-5571-72ED-4C4A-8337DC45CE29}"/>
              </a:ext>
            </a:extLst>
          </p:cNvPr>
          <p:cNvSpPr>
            <a:spLocks noGrp="1"/>
          </p:cNvSpPr>
          <p:nvPr>
            <p:ph type="title"/>
          </p:nvPr>
        </p:nvSpPr>
        <p:spPr>
          <a:xfrm>
            <a:off x="-65314" y="239713"/>
            <a:ext cx="7035281" cy="708026"/>
          </a:xfrm>
        </p:spPr>
        <p:txBody>
          <a:bodyPr>
            <a:noAutofit/>
          </a:bodyPr>
          <a:lstStyle/>
          <a:p>
            <a:r>
              <a:rPr lang="en-US" sz="3200" dirty="0"/>
              <a:t>Opportunity Map For CHAS</a:t>
            </a:r>
          </a:p>
        </p:txBody>
      </p:sp>
      <p:grpSp>
        <p:nvGrpSpPr>
          <p:cNvPr id="4" name="Group 22">
            <a:extLst>
              <a:ext uri="{FF2B5EF4-FFF2-40B4-BE49-F238E27FC236}">
                <a16:creationId xmlns:a16="http://schemas.microsoft.com/office/drawing/2014/main" id="{476F5D70-180C-BB9D-2D7D-5777018C9E10}"/>
              </a:ext>
            </a:extLst>
          </p:cNvPr>
          <p:cNvGrpSpPr>
            <a:grpSpLocks/>
          </p:cNvGrpSpPr>
          <p:nvPr/>
        </p:nvGrpSpPr>
        <p:grpSpPr bwMode="auto">
          <a:xfrm>
            <a:off x="2255051" y="1168005"/>
            <a:ext cx="5503068" cy="3544490"/>
            <a:chOff x="934" y="981"/>
            <a:chExt cx="4622" cy="2977"/>
          </a:xfrm>
        </p:grpSpPr>
        <p:sp>
          <p:nvSpPr>
            <p:cNvPr id="5" name="Rectangle 8">
              <a:extLst>
                <a:ext uri="{FF2B5EF4-FFF2-40B4-BE49-F238E27FC236}">
                  <a16:creationId xmlns:a16="http://schemas.microsoft.com/office/drawing/2014/main" id="{A3EBD7EC-7D47-41EB-97B3-1A65964D40C1}"/>
                </a:ext>
              </a:extLst>
            </p:cNvPr>
            <p:cNvSpPr>
              <a:spLocks noChangeArrowheads="1"/>
            </p:cNvSpPr>
            <p:nvPr/>
          </p:nvSpPr>
          <p:spPr bwMode="auto">
            <a:xfrm>
              <a:off x="3380" y="2183"/>
              <a:ext cx="2044" cy="1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10000"/>
                </a:spcBef>
                <a:spcAft>
                  <a:spcPct val="40000"/>
                </a:spcAft>
                <a:buSzPct val="120000"/>
              </a:pPr>
              <a:endParaRPr lang="en-US" sz="1350" dirty="0">
                <a:solidFill>
                  <a:srgbClr val="0054A6"/>
                </a:solidFill>
                <a:latin typeface="Arial" charset="0"/>
              </a:endParaRPr>
            </a:p>
            <a:p>
              <a:pPr defTabSz="685800" fontAlgn="base">
                <a:spcBef>
                  <a:spcPct val="10000"/>
                </a:spcBef>
                <a:spcAft>
                  <a:spcPct val="40000"/>
                </a:spcAft>
                <a:buSzPct val="120000"/>
              </a:pPr>
              <a:endParaRPr lang="en-US" sz="1350" dirty="0">
                <a:solidFill>
                  <a:srgbClr val="0054A6"/>
                </a:solidFill>
                <a:latin typeface="Arial" charset="0"/>
              </a:endParaRPr>
            </a:p>
            <a:p>
              <a:pPr algn="ctr" defTabSz="685800" fontAlgn="base">
                <a:spcBef>
                  <a:spcPct val="10000"/>
                </a:spcBef>
                <a:spcAft>
                  <a:spcPct val="40000"/>
                </a:spcAft>
                <a:buSzPct val="120000"/>
              </a:pPr>
              <a:r>
                <a:rPr lang="en-US" dirty="0">
                  <a:solidFill>
                    <a:srgbClr val="00B050"/>
                  </a:solidFill>
                  <a:latin typeface="Arial" charset="0"/>
                </a:rPr>
                <a:t>No-brainers</a:t>
              </a:r>
            </a:p>
            <a:p>
              <a:pPr algn="ctr" defTabSz="685800" fontAlgn="base">
                <a:spcBef>
                  <a:spcPct val="10000"/>
                </a:spcBef>
                <a:spcAft>
                  <a:spcPct val="40000"/>
                </a:spcAft>
                <a:buSzPct val="120000"/>
              </a:pPr>
              <a:r>
                <a:rPr lang="en-US" sz="1350" dirty="0">
                  <a:solidFill>
                    <a:srgbClr val="00B050"/>
                  </a:solidFill>
                  <a:latin typeface="Arial" charset="0"/>
                </a:rPr>
                <a:t>(unfortunately few of these)</a:t>
              </a:r>
            </a:p>
          </p:txBody>
        </p:sp>
        <p:sp>
          <p:nvSpPr>
            <p:cNvPr id="6" name="Rectangle 7">
              <a:extLst>
                <a:ext uri="{FF2B5EF4-FFF2-40B4-BE49-F238E27FC236}">
                  <a16:creationId xmlns:a16="http://schemas.microsoft.com/office/drawing/2014/main" id="{04DD48ED-890B-13AF-D8FA-0C10C66A65DC}"/>
                </a:ext>
              </a:extLst>
            </p:cNvPr>
            <p:cNvSpPr>
              <a:spLocks noChangeArrowheads="1"/>
            </p:cNvSpPr>
            <p:nvPr/>
          </p:nvSpPr>
          <p:spPr bwMode="auto">
            <a:xfrm>
              <a:off x="1467" y="2183"/>
              <a:ext cx="2045" cy="1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10000"/>
                </a:spcBef>
                <a:spcAft>
                  <a:spcPct val="40000"/>
                </a:spcAft>
                <a:buSzPct val="120000"/>
              </a:pPr>
              <a:endParaRPr lang="en-US" sz="1350" dirty="0">
                <a:solidFill>
                  <a:srgbClr val="0054A6"/>
                </a:solidFill>
                <a:latin typeface="Arial" charset="0"/>
              </a:endParaRPr>
            </a:p>
            <a:p>
              <a:pPr defTabSz="685800" fontAlgn="base">
                <a:spcBef>
                  <a:spcPct val="10000"/>
                </a:spcBef>
                <a:spcAft>
                  <a:spcPct val="40000"/>
                </a:spcAft>
                <a:buSzPct val="120000"/>
              </a:pPr>
              <a:endParaRPr lang="en-US" sz="1350" dirty="0">
                <a:solidFill>
                  <a:srgbClr val="0054A6"/>
                </a:solidFill>
                <a:latin typeface="Arial" charset="0"/>
              </a:endParaRPr>
            </a:p>
            <a:p>
              <a:pPr algn="ctr" defTabSz="685800" fontAlgn="base">
                <a:spcBef>
                  <a:spcPct val="10000"/>
                </a:spcBef>
                <a:spcAft>
                  <a:spcPct val="40000"/>
                </a:spcAft>
                <a:buSzPct val="120000"/>
              </a:pPr>
              <a:r>
                <a:rPr lang="en-US" dirty="0">
                  <a:solidFill>
                    <a:srgbClr val="0054A6"/>
                  </a:solidFill>
                  <a:latin typeface="Arial" charset="0"/>
                </a:rPr>
                <a:t>Tactical</a:t>
              </a:r>
            </a:p>
            <a:p>
              <a:pPr algn="ctr" defTabSz="685800" fontAlgn="base">
                <a:spcBef>
                  <a:spcPct val="10000"/>
                </a:spcBef>
                <a:spcAft>
                  <a:spcPct val="40000"/>
                </a:spcAft>
                <a:buSzPct val="120000"/>
              </a:pPr>
              <a:r>
                <a:rPr lang="en-US" sz="1350" dirty="0">
                  <a:solidFill>
                    <a:srgbClr val="0054A6"/>
                  </a:solidFill>
                  <a:latin typeface="Arial" charset="0"/>
                </a:rPr>
                <a:t>(incorporate into routine)</a:t>
              </a:r>
            </a:p>
          </p:txBody>
        </p:sp>
        <p:sp>
          <p:nvSpPr>
            <p:cNvPr id="7" name="Rectangle 6">
              <a:extLst>
                <a:ext uri="{FF2B5EF4-FFF2-40B4-BE49-F238E27FC236}">
                  <a16:creationId xmlns:a16="http://schemas.microsoft.com/office/drawing/2014/main" id="{3484BF9E-EE3E-267D-3308-A88B82E0563A}"/>
                </a:ext>
              </a:extLst>
            </p:cNvPr>
            <p:cNvSpPr>
              <a:spLocks noChangeArrowheads="1"/>
            </p:cNvSpPr>
            <p:nvPr/>
          </p:nvSpPr>
          <p:spPr bwMode="auto">
            <a:xfrm>
              <a:off x="3512" y="981"/>
              <a:ext cx="2044" cy="1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10000"/>
                </a:spcBef>
                <a:spcAft>
                  <a:spcPct val="40000"/>
                </a:spcAft>
                <a:buSzPct val="120000"/>
              </a:pPr>
              <a:endParaRPr lang="en-US" sz="1350" dirty="0">
                <a:solidFill>
                  <a:srgbClr val="0054A6"/>
                </a:solidFill>
                <a:latin typeface="Arial" charset="0"/>
              </a:endParaRPr>
            </a:p>
            <a:p>
              <a:pPr defTabSz="685800" fontAlgn="base">
                <a:spcBef>
                  <a:spcPct val="10000"/>
                </a:spcBef>
                <a:spcAft>
                  <a:spcPct val="40000"/>
                </a:spcAft>
                <a:buSzPct val="120000"/>
              </a:pPr>
              <a:endParaRPr lang="en-US" sz="1350" dirty="0">
                <a:solidFill>
                  <a:srgbClr val="0054A6"/>
                </a:solidFill>
                <a:latin typeface="Arial" charset="0"/>
              </a:endParaRPr>
            </a:p>
            <a:p>
              <a:pPr algn="ctr" defTabSz="685800" fontAlgn="base">
                <a:spcBef>
                  <a:spcPct val="10000"/>
                </a:spcBef>
                <a:spcAft>
                  <a:spcPct val="40000"/>
                </a:spcAft>
                <a:buSzPct val="120000"/>
              </a:pPr>
              <a:r>
                <a:rPr lang="en-US" dirty="0">
                  <a:solidFill>
                    <a:srgbClr val="B18600"/>
                  </a:solidFill>
                  <a:latin typeface="Arial" charset="0"/>
                </a:rPr>
                <a:t>Pursue selectively</a:t>
              </a:r>
            </a:p>
          </p:txBody>
        </p:sp>
        <p:sp>
          <p:nvSpPr>
            <p:cNvPr id="8" name="Rectangle 5">
              <a:extLst>
                <a:ext uri="{FF2B5EF4-FFF2-40B4-BE49-F238E27FC236}">
                  <a16:creationId xmlns:a16="http://schemas.microsoft.com/office/drawing/2014/main" id="{B44B23FE-7820-E6E8-39F9-52E8B36C3323}"/>
                </a:ext>
              </a:extLst>
            </p:cNvPr>
            <p:cNvSpPr>
              <a:spLocks noChangeArrowheads="1"/>
            </p:cNvSpPr>
            <p:nvPr/>
          </p:nvSpPr>
          <p:spPr bwMode="auto">
            <a:xfrm>
              <a:off x="1467" y="981"/>
              <a:ext cx="2045" cy="1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800" fontAlgn="base">
                <a:spcBef>
                  <a:spcPct val="10000"/>
                </a:spcBef>
                <a:spcAft>
                  <a:spcPct val="40000"/>
                </a:spcAft>
                <a:buSzPct val="120000"/>
              </a:pPr>
              <a:endParaRPr lang="en-US" sz="1350" dirty="0">
                <a:solidFill>
                  <a:srgbClr val="0054A6"/>
                </a:solidFill>
                <a:latin typeface="Arial" charset="0"/>
              </a:endParaRPr>
            </a:p>
            <a:p>
              <a:pPr algn="ctr" defTabSz="685800" fontAlgn="base">
                <a:spcBef>
                  <a:spcPct val="10000"/>
                </a:spcBef>
                <a:spcAft>
                  <a:spcPct val="40000"/>
                </a:spcAft>
                <a:buSzPct val="120000"/>
              </a:pPr>
              <a:endParaRPr lang="en-US" sz="1350" dirty="0">
                <a:solidFill>
                  <a:srgbClr val="0054A6"/>
                </a:solidFill>
                <a:latin typeface="Arial" charset="0"/>
              </a:endParaRPr>
            </a:p>
            <a:p>
              <a:pPr algn="ctr" defTabSz="685800" fontAlgn="base">
                <a:spcBef>
                  <a:spcPct val="10000"/>
                </a:spcBef>
                <a:spcAft>
                  <a:spcPct val="40000"/>
                </a:spcAft>
                <a:buSzPct val="120000"/>
              </a:pPr>
              <a:r>
                <a:rPr lang="en-US" dirty="0">
                  <a:solidFill>
                    <a:srgbClr val="FF0000"/>
                  </a:solidFill>
                  <a:latin typeface="Arial" charset="0"/>
                </a:rPr>
                <a:t>Avoid</a:t>
              </a:r>
            </a:p>
          </p:txBody>
        </p:sp>
        <p:sp>
          <p:nvSpPr>
            <p:cNvPr id="9" name="Line 9">
              <a:extLst>
                <a:ext uri="{FF2B5EF4-FFF2-40B4-BE49-F238E27FC236}">
                  <a16:creationId xmlns:a16="http://schemas.microsoft.com/office/drawing/2014/main" id="{3A46F88E-F872-BF0A-A9CE-ABEA08884DA1}"/>
                </a:ext>
              </a:extLst>
            </p:cNvPr>
            <p:cNvSpPr>
              <a:spLocks noChangeShapeType="1"/>
            </p:cNvSpPr>
            <p:nvPr/>
          </p:nvSpPr>
          <p:spPr bwMode="auto">
            <a:xfrm>
              <a:off x="1383" y="1117"/>
              <a:ext cx="4089"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US" sz="1350">
                <a:latin typeface="Arial" charset="0"/>
              </a:endParaRPr>
            </a:p>
          </p:txBody>
        </p:sp>
        <p:sp>
          <p:nvSpPr>
            <p:cNvPr id="10" name="Line 10">
              <a:extLst>
                <a:ext uri="{FF2B5EF4-FFF2-40B4-BE49-F238E27FC236}">
                  <a16:creationId xmlns:a16="http://schemas.microsoft.com/office/drawing/2014/main" id="{6F91B953-8ADE-138B-058E-406EAC052D0C}"/>
                </a:ext>
              </a:extLst>
            </p:cNvPr>
            <p:cNvSpPr>
              <a:spLocks noChangeShapeType="1"/>
            </p:cNvSpPr>
            <p:nvPr/>
          </p:nvSpPr>
          <p:spPr bwMode="auto">
            <a:xfrm>
              <a:off x="1383" y="2319"/>
              <a:ext cx="4089"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US" sz="1350">
                <a:latin typeface="Arial" charset="0"/>
              </a:endParaRPr>
            </a:p>
          </p:txBody>
        </p:sp>
        <p:sp>
          <p:nvSpPr>
            <p:cNvPr id="11" name="Line 11">
              <a:extLst>
                <a:ext uri="{FF2B5EF4-FFF2-40B4-BE49-F238E27FC236}">
                  <a16:creationId xmlns:a16="http://schemas.microsoft.com/office/drawing/2014/main" id="{8B1F4B92-5C7A-AD0B-7E39-52EAFF6C88FE}"/>
                </a:ext>
              </a:extLst>
            </p:cNvPr>
            <p:cNvSpPr>
              <a:spLocks noChangeShapeType="1"/>
            </p:cNvSpPr>
            <p:nvPr/>
          </p:nvSpPr>
          <p:spPr bwMode="auto">
            <a:xfrm>
              <a:off x="1383" y="3521"/>
              <a:ext cx="4089"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US" sz="1350">
                <a:latin typeface="Arial" charset="0"/>
              </a:endParaRPr>
            </a:p>
          </p:txBody>
        </p:sp>
        <p:sp>
          <p:nvSpPr>
            <p:cNvPr id="12" name="Line 12">
              <a:extLst>
                <a:ext uri="{FF2B5EF4-FFF2-40B4-BE49-F238E27FC236}">
                  <a16:creationId xmlns:a16="http://schemas.microsoft.com/office/drawing/2014/main" id="{68EA5A6C-66CF-D16B-F2EC-80E6EBECDBE1}"/>
                </a:ext>
              </a:extLst>
            </p:cNvPr>
            <p:cNvSpPr>
              <a:spLocks noChangeShapeType="1"/>
            </p:cNvSpPr>
            <p:nvPr/>
          </p:nvSpPr>
          <p:spPr bwMode="auto">
            <a:xfrm>
              <a:off x="1383" y="1117"/>
              <a:ext cx="0" cy="2404"/>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US" sz="1350">
                <a:latin typeface="Arial" charset="0"/>
              </a:endParaRPr>
            </a:p>
          </p:txBody>
        </p:sp>
        <p:sp>
          <p:nvSpPr>
            <p:cNvPr id="13" name="Line 13">
              <a:extLst>
                <a:ext uri="{FF2B5EF4-FFF2-40B4-BE49-F238E27FC236}">
                  <a16:creationId xmlns:a16="http://schemas.microsoft.com/office/drawing/2014/main" id="{A0711F87-9FD0-0D09-A4E8-0FC8F3F4EBE3}"/>
                </a:ext>
              </a:extLst>
            </p:cNvPr>
            <p:cNvSpPr>
              <a:spLocks noChangeShapeType="1"/>
            </p:cNvSpPr>
            <p:nvPr/>
          </p:nvSpPr>
          <p:spPr bwMode="auto">
            <a:xfrm>
              <a:off x="3428" y="1117"/>
              <a:ext cx="0" cy="240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US" sz="1350">
                <a:latin typeface="Arial" charset="0"/>
              </a:endParaRPr>
            </a:p>
          </p:txBody>
        </p:sp>
        <p:sp>
          <p:nvSpPr>
            <p:cNvPr id="14" name="Line 14">
              <a:extLst>
                <a:ext uri="{FF2B5EF4-FFF2-40B4-BE49-F238E27FC236}">
                  <a16:creationId xmlns:a16="http://schemas.microsoft.com/office/drawing/2014/main" id="{7555BDDA-1460-39D2-8B7D-8191230DDDBC}"/>
                </a:ext>
              </a:extLst>
            </p:cNvPr>
            <p:cNvSpPr>
              <a:spLocks noChangeShapeType="1"/>
            </p:cNvSpPr>
            <p:nvPr/>
          </p:nvSpPr>
          <p:spPr bwMode="auto">
            <a:xfrm>
              <a:off x="5472" y="1117"/>
              <a:ext cx="0" cy="2404"/>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US" sz="1350">
                <a:latin typeface="Arial" charset="0"/>
              </a:endParaRPr>
            </a:p>
          </p:txBody>
        </p:sp>
        <p:sp>
          <p:nvSpPr>
            <p:cNvPr id="15" name="Text Box 16">
              <a:extLst>
                <a:ext uri="{FF2B5EF4-FFF2-40B4-BE49-F238E27FC236}">
                  <a16:creationId xmlns:a16="http://schemas.microsoft.com/office/drawing/2014/main" id="{116197BA-03AF-6BD5-95BB-F084F2E3897A}"/>
                </a:ext>
              </a:extLst>
            </p:cNvPr>
            <p:cNvSpPr txBox="1">
              <a:spLocks noChangeArrowheads="1"/>
            </p:cNvSpPr>
            <p:nvPr/>
          </p:nvSpPr>
          <p:spPr bwMode="auto">
            <a:xfrm rot="16200000">
              <a:off x="516" y="2092"/>
              <a:ext cx="1146" cy="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pPr>
              <a:r>
                <a:rPr lang="en-US" b="1" dirty="0">
                  <a:solidFill>
                    <a:srgbClr val="000000"/>
                  </a:solidFill>
                </a:rPr>
                <a:t>Resources</a:t>
              </a:r>
            </a:p>
          </p:txBody>
        </p:sp>
        <p:sp>
          <p:nvSpPr>
            <p:cNvPr id="16" name="Text Box 17">
              <a:extLst>
                <a:ext uri="{FF2B5EF4-FFF2-40B4-BE49-F238E27FC236}">
                  <a16:creationId xmlns:a16="http://schemas.microsoft.com/office/drawing/2014/main" id="{C605F248-989B-6B4F-4744-51E96E3D9F55}"/>
                </a:ext>
              </a:extLst>
            </p:cNvPr>
            <p:cNvSpPr txBox="1">
              <a:spLocks noChangeArrowheads="1"/>
            </p:cNvSpPr>
            <p:nvPr/>
          </p:nvSpPr>
          <p:spPr bwMode="auto">
            <a:xfrm>
              <a:off x="2615" y="3648"/>
              <a:ext cx="1663" cy="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pPr>
              <a:r>
                <a:rPr lang="en-US" b="1">
                  <a:solidFill>
                    <a:srgbClr val="000000"/>
                  </a:solidFill>
                </a:rPr>
                <a:t>Probable impact</a:t>
              </a:r>
            </a:p>
          </p:txBody>
        </p:sp>
        <p:sp>
          <p:nvSpPr>
            <p:cNvPr id="17" name="Text Box 19">
              <a:extLst>
                <a:ext uri="{FF2B5EF4-FFF2-40B4-BE49-F238E27FC236}">
                  <a16:creationId xmlns:a16="http://schemas.microsoft.com/office/drawing/2014/main" id="{BFD1124F-D5E8-2A7D-6B74-EB7F8071268E}"/>
                </a:ext>
              </a:extLst>
            </p:cNvPr>
            <p:cNvSpPr txBox="1">
              <a:spLocks noChangeArrowheads="1"/>
            </p:cNvSpPr>
            <p:nvPr/>
          </p:nvSpPr>
          <p:spPr bwMode="auto">
            <a:xfrm>
              <a:off x="1030" y="3348"/>
              <a:ext cx="263"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pPr>
              <a:r>
                <a:rPr lang="en-US" sz="900">
                  <a:solidFill>
                    <a:srgbClr val="000000"/>
                  </a:solidFill>
                </a:rPr>
                <a:t>Lo</a:t>
              </a:r>
            </a:p>
          </p:txBody>
        </p:sp>
        <p:sp>
          <p:nvSpPr>
            <p:cNvPr id="18" name="Text Box 20">
              <a:extLst>
                <a:ext uri="{FF2B5EF4-FFF2-40B4-BE49-F238E27FC236}">
                  <a16:creationId xmlns:a16="http://schemas.microsoft.com/office/drawing/2014/main" id="{03B1D711-F16F-C80A-8FA6-D53436B6183B}"/>
                </a:ext>
              </a:extLst>
            </p:cNvPr>
            <p:cNvSpPr txBox="1">
              <a:spLocks noChangeArrowheads="1"/>
            </p:cNvSpPr>
            <p:nvPr/>
          </p:nvSpPr>
          <p:spPr bwMode="auto">
            <a:xfrm>
              <a:off x="4967" y="3665"/>
              <a:ext cx="24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pPr>
              <a:r>
                <a:rPr lang="en-US" sz="900">
                  <a:solidFill>
                    <a:srgbClr val="000000"/>
                  </a:solidFill>
                </a:rPr>
                <a:t>Hi</a:t>
              </a:r>
            </a:p>
          </p:txBody>
        </p:sp>
        <p:sp>
          <p:nvSpPr>
            <p:cNvPr id="19" name="Text Box 21">
              <a:extLst>
                <a:ext uri="{FF2B5EF4-FFF2-40B4-BE49-F238E27FC236}">
                  <a16:creationId xmlns:a16="http://schemas.microsoft.com/office/drawing/2014/main" id="{6EBD1371-9C98-C5D2-B5BC-A495AD1789F7}"/>
                </a:ext>
              </a:extLst>
            </p:cNvPr>
            <p:cNvSpPr txBox="1">
              <a:spLocks noChangeArrowheads="1"/>
            </p:cNvSpPr>
            <p:nvPr/>
          </p:nvSpPr>
          <p:spPr bwMode="auto">
            <a:xfrm>
              <a:off x="1008" y="1290"/>
              <a:ext cx="24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pPr>
              <a:r>
                <a:rPr lang="en-US" sz="900">
                  <a:solidFill>
                    <a:srgbClr val="000000"/>
                  </a:solidFill>
                </a:rPr>
                <a:t>Hi</a:t>
              </a:r>
            </a:p>
          </p:txBody>
        </p:sp>
      </p:grpSp>
      <p:sp>
        <p:nvSpPr>
          <p:cNvPr id="20" name="Text Box 19">
            <a:extLst>
              <a:ext uri="{FF2B5EF4-FFF2-40B4-BE49-F238E27FC236}">
                <a16:creationId xmlns:a16="http://schemas.microsoft.com/office/drawing/2014/main" id="{CE57A0D1-60BC-04B5-6E0E-34BCBE955033}"/>
              </a:ext>
            </a:extLst>
          </p:cNvPr>
          <p:cNvSpPr txBox="1">
            <a:spLocks noChangeArrowheads="1"/>
          </p:cNvSpPr>
          <p:nvPr/>
        </p:nvSpPr>
        <p:spPr bwMode="auto">
          <a:xfrm>
            <a:off x="3221838" y="4343405"/>
            <a:ext cx="31290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pPr>
            <a:r>
              <a:rPr lang="en-US" sz="900" dirty="0">
                <a:solidFill>
                  <a:srgbClr val="000000"/>
                </a:solidFill>
              </a:rPr>
              <a:t>Lo</a:t>
            </a:r>
          </a:p>
        </p:txBody>
      </p:sp>
      <p:sp>
        <p:nvSpPr>
          <p:cNvPr id="33" name="TextBox 32">
            <a:extLst>
              <a:ext uri="{FF2B5EF4-FFF2-40B4-BE49-F238E27FC236}">
                <a16:creationId xmlns:a16="http://schemas.microsoft.com/office/drawing/2014/main" id="{9DB6ED79-BFD9-5B84-1C4E-5FDB259B4E88}"/>
              </a:ext>
            </a:extLst>
          </p:cNvPr>
          <p:cNvSpPr txBox="1"/>
          <p:nvPr/>
        </p:nvSpPr>
        <p:spPr>
          <a:xfrm>
            <a:off x="6475128" y="2327545"/>
            <a:ext cx="684803" cy="300082"/>
          </a:xfrm>
          <a:prstGeom prst="rect">
            <a:avLst/>
          </a:prstGeom>
          <a:solidFill>
            <a:schemeClr val="accent1">
              <a:lumMod val="75000"/>
              <a:alpha val="42000"/>
            </a:schemeClr>
          </a:solidFill>
        </p:spPr>
        <p:txBody>
          <a:bodyPr wrap="none" rtlCol="0">
            <a:spAutoFit/>
          </a:bodyPr>
          <a:lstStyle/>
          <a:p>
            <a:r>
              <a:rPr lang="en-US" sz="1350" dirty="0">
                <a:latin typeface="Arial"/>
              </a:rPr>
              <a:t>G3-S1</a:t>
            </a:r>
          </a:p>
        </p:txBody>
      </p:sp>
      <p:sp>
        <p:nvSpPr>
          <p:cNvPr id="34" name="TextBox 33">
            <a:extLst>
              <a:ext uri="{FF2B5EF4-FFF2-40B4-BE49-F238E27FC236}">
                <a16:creationId xmlns:a16="http://schemas.microsoft.com/office/drawing/2014/main" id="{DAF3DC34-0DE7-500A-DA3D-75B116C919BA}"/>
              </a:ext>
            </a:extLst>
          </p:cNvPr>
          <p:cNvSpPr txBox="1"/>
          <p:nvPr/>
        </p:nvSpPr>
        <p:spPr>
          <a:xfrm>
            <a:off x="6907932" y="2210840"/>
            <a:ext cx="721599" cy="300082"/>
          </a:xfrm>
          <a:prstGeom prst="rect">
            <a:avLst/>
          </a:prstGeom>
          <a:solidFill>
            <a:schemeClr val="accent1">
              <a:lumMod val="75000"/>
              <a:alpha val="50000"/>
            </a:schemeClr>
          </a:solidFill>
        </p:spPr>
        <p:txBody>
          <a:bodyPr wrap="square" rtlCol="0">
            <a:spAutoFit/>
          </a:bodyPr>
          <a:lstStyle/>
          <a:p>
            <a:r>
              <a:rPr lang="en-US" sz="1350" dirty="0">
                <a:latin typeface="Arial"/>
              </a:rPr>
              <a:t>G3-S3</a:t>
            </a:r>
          </a:p>
        </p:txBody>
      </p:sp>
      <p:sp>
        <p:nvSpPr>
          <p:cNvPr id="35" name="TextBox 34">
            <a:extLst>
              <a:ext uri="{FF2B5EF4-FFF2-40B4-BE49-F238E27FC236}">
                <a16:creationId xmlns:a16="http://schemas.microsoft.com/office/drawing/2014/main" id="{2A27897D-5088-B822-BF89-7B52A473A0E7}"/>
              </a:ext>
            </a:extLst>
          </p:cNvPr>
          <p:cNvSpPr txBox="1"/>
          <p:nvPr/>
        </p:nvSpPr>
        <p:spPr>
          <a:xfrm>
            <a:off x="6944728" y="2615871"/>
            <a:ext cx="684803" cy="300082"/>
          </a:xfrm>
          <a:prstGeom prst="rect">
            <a:avLst/>
          </a:prstGeom>
          <a:solidFill>
            <a:srgbClr val="C6AA06">
              <a:alpha val="34000"/>
            </a:srgbClr>
          </a:solidFill>
        </p:spPr>
        <p:txBody>
          <a:bodyPr wrap="none" rtlCol="0">
            <a:spAutoFit/>
          </a:bodyPr>
          <a:lstStyle/>
          <a:p>
            <a:r>
              <a:rPr lang="en-US" sz="1350" dirty="0">
                <a:latin typeface="Arial"/>
              </a:rPr>
              <a:t>G1-S1</a:t>
            </a:r>
          </a:p>
        </p:txBody>
      </p:sp>
      <p:sp>
        <p:nvSpPr>
          <p:cNvPr id="36" name="TextBox 35">
            <a:extLst>
              <a:ext uri="{FF2B5EF4-FFF2-40B4-BE49-F238E27FC236}">
                <a16:creationId xmlns:a16="http://schemas.microsoft.com/office/drawing/2014/main" id="{343F7898-FCBC-6BB8-4F71-DE51056BDCEC}"/>
              </a:ext>
            </a:extLst>
          </p:cNvPr>
          <p:cNvSpPr txBox="1"/>
          <p:nvPr/>
        </p:nvSpPr>
        <p:spPr>
          <a:xfrm>
            <a:off x="5801276" y="2631840"/>
            <a:ext cx="684803" cy="300082"/>
          </a:xfrm>
          <a:prstGeom prst="rect">
            <a:avLst/>
          </a:prstGeom>
          <a:solidFill>
            <a:schemeClr val="accent1">
              <a:lumMod val="90000"/>
              <a:alpha val="51000"/>
            </a:schemeClr>
          </a:solidFill>
        </p:spPr>
        <p:txBody>
          <a:bodyPr wrap="none" rtlCol="0">
            <a:spAutoFit/>
          </a:bodyPr>
          <a:lstStyle/>
          <a:p>
            <a:r>
              <a:rPr lang="en-US" sz="1350" dirty="0"/>
              <a:t>G3-S2</a:t>
            </a:r>
          </a:p>
        </p:txBody>
      </p:sp>
      <p:sp>
        <p:nvSpPr>
          <p:cNvPr id="37" name="TextBox 36">
            <a:extLst>
              <a:ext uri="{FF2B5EF4-FFF2-40B4-BE49-F238E27FC236}">
                <a16:creationId xmlns:a16="http://schemas.microsoft.com/office/drawing/2014/main" id="{370B9C9B-82DA-0346-F208-DFA181D097A7}"/>
              </a:ext>
            </a:extLst>
          </p:cNvPr>
          <p:cNvSpPr txBox="1"/>
          <p:nvPr/>
        </p:nvSpPr>
        <p:spPr>
          <a:xfrm>
            <a:off x="6930440" y="2363371"/>
            <a:ext cx="684803" cy="300082"/>
          </a:xfrm>
          <a:prstGeom prst="rect">
            <a:avLst/>
          </a:prstGeom>
          <a:solidFill>
            <a:srgbClr val="C6AA06">
              <a:alpha val="34000"/>
            </a:srgbClr>
          </a:solidFill>
        </p:spPr>
        <p:txBody>
          <a:bodyPr wrap="none" rtlCol="0">
            <a:spAutoFit/>
          </a:bodyPr>
          <a:lstStyle/>
          <a:p>
            <a:r>
              <a:rPr lang="en-US" sz="1350" dirty="0">
                <a:latin typeface="Arial"/>
              </a:rPr>
              <a:t>G1-S2</a:t>
            </a:r>
          </a:p>
        </p:txBody>
      </p:sp>
      <p:sp>
        <p:nvSpPr>
          <p:cNvPr id="38" name="TextBox 37">
            <a:extLst>
              <a:ext uri="{FF2B5EF4-FFF2-40B4-BE49-F238E27FC236}">
                <a16:creationId xmlns:a16="http://schemas.microsoft.com/office/drawing/2014/main" id="{9F0A8F66-3EE1-ACF8-C297-82F2948FE0D7}"/>
              </a:ext>
            </a:extLst>
          </p:cNvPr>
          <p:cNvSpPr txBox="1"/>
          <p:nvPr/>
        </p:nvSpPr>
        <p:spPr>
          <a:xfrm>
            <a:off x="7008523" y="1328592"/>
            <a:ext cx="684803" cy="300082"/>
          </a:xfrm>
          <a:prstGeom prst="rect">
            <a:avLst/>
          </a:prstGeom>
          <a:solidFill>
            <a:srgbClr val="C6AA06">
              <a:alpha val="34000"/>
            </a:srgbClr>
          </a:solidFill>
        </p:spPr>
        <p:txBody>
          <a:bodyPr wrap="none" rtlCol="0">
            <a:spAutoFit/>
          </a:bodyPr>
          <a:lstStyle/>
          <a:p>
            <a:r>
              <a:rPr lang="en-US" sz="1350" dirty="0">
                <a:latin typeface="Arial"/>
              </a:rPr>
              <a:t>G1-S3</a:t>
            </a:r>
          </a:p>
        </p:txBody>
      </p:sp>
      <p:sp>
        <p:nvSpPr>
          <p:cNvPr id="39" name="TextBox 38">
            <a:extLst>
              <a:ext uri="{FF2B5EF4-FFF2-40B4-BE49-F238E27FC236}">
                <a16:creationId xmlns:a16="http://schemas.microsoft.com/office/drawing/2014/main" id="{DDCAFAF2-1FEA-B6B5-FB53-7A39A6DB92A9}"/>
              </a:ext>
            </a:extLst>
          </p:cNvPr>
          <p:cNvSpPr txBox="1"/>
          <p:nvPr/>
        </p:nvSpPr>
        <p:spPr>
          <a:xfrm>
            <a:off x="6969967" y="2837391"/>
            <a:ext cx="684803" cy="300082"/>
          </a:xfrm>
          <a:prstGeom prst="rect">
            <a:avLst/>
          </a:prstGeom>
          <a:solidFill>
            <a:schemeClr val="accent2">
              <a:lumMod val="40000"/>
              <a:lumOff val="60000"/>
              <a:alpha val="34000"/>
            </a:schemeClr>
          </a:solidFill>
        </p:spPr>
        <p:txBody>
          <a:bodyPr wrap="none" rtlCol="0">
            <a:spAutoFit/>
          </a:bodyPr>
          <a:lstStyle/>
          <a:p>
            <a:r>
              <a:rPr lang="en-US" sz="1350" dirty="0">
                <a:latin typeface="Arial"/>
              </a:rPr>
              <a:t>G2-S1</a:t>
            </a:r>
          </a:p>
        </p:txBody>
      </p:sp>
      <p:sp>
        <p:nvSpPr>
          <p:cNvPr id="40" name="TextBox 39">
            <a:extLst>
              <a:ext uri="{FF2B5EF4-FFF2-40B4-BE49-F238E27FC236}">
                <a16:creationId xmlns:a16="http://schemas.microsoft.com/office/drawing/2014/main" id="{06DA2FA3-E64B-6AB2-3724-1DE34B2F6B14}"/>
              </a:ext>
            </a:extLst>
          </p:cNvPr>
          <p:cNvSpPr txBox="1"/>
          <p:nvPr/>
        </p:nvSpPr>
        <p:spPr>
          <a:xfrm>
            <a:off x="6976642" y="3858829"/>
            <a:ext cx="684803" cy="300082"/>
          </a:xfrm>
          <a:prstGeom prst="rect">
            <a:avLst/>
          </a:prstGeom>
          <a:solidFill>
            <a:schemeClr val="accent2">
              <a:lumMod val="40000"/>
              <a:lumOff val="60000"/>
              <a:alpha val="34000"/>
            </a:schemeClr>
          </a:solidFill>
        </p:spPr>
        <p:txBody>
          <a:bodyPr wrap="none" rtlCol="0">
            <a:spAutoFit/>
          </a:bodyPr>
          <a:lstStyle/>
          <a:p>
            <a:r>
              <a:rPr lang="en-US" sz="1350" dirty="0">
                <a:latin typeface="Arial"/>
              </a:rPr>
              <a:t>G2-S2</a:t>
            </a:r>
          </a:p>
        </p:txBody>
      </p:sp>
      <p:sp>
        <p:nvSpPr>
          <p:cNvPr id="41" name="TextBox 40">
            <a:extLst>
              <a:ext uri="{FF2B5EF4-FFF2-40B4-BE49-F238E27FC236}">
                <a16:creationId xmlns:a16="http://schemas.microsoft.com/office/drawing/2014/main" id="{4A591FE4-4CB9-23DF-0063-C1A2B5D2E264}"/>
              </a:ext>
            </a:extLst>
          </p:cNvPr>
          <p:cNvSpPr txBox="1"/>
          <p:nvPr/>
        </p:nvSpPr>
        <p:spPr>
          <a:xfrm>
            <a:off x="6489416" y="2568223"/>
            <a:ext cx="684803" cy="300082"/>
          </a:xfrm>
          <a:prstGeom prst="rect">
            <a:avLst/>
          </a:prstGeom>
          <a:solidFill>
            <a:schemeClr val="accent2">
              <a:lumMod val="40000"/>
              <a:lumOff val="60000"/>
              <a:alpha val="34000"/>
            </a:schemeClr>
          </a:solidFill>
        </p:spPr>
        <p:txBody>
          <a:bodyPr wrap="none" rtlCol="0">
            <a:spAutoFit/>
          </a:bodyPr>
          <a:lstStyle/>
          <a:p>
            <a:r>
              <a:rPr lang="en-US" sz="1350" dirty="0">
                <a:latin typeface="Arial"/>
              </a:rPr>
              <a:t>G2-S3</a:t>
            </a:r>
          </a:p>
        </p:txBody>
      </p:sp>
      <p:sp>
        <p:nvSpPr>
          <p:cNvPr id="42" name="Rectangle 1">
            <a:extLst>
              <a:ext uri="{FF2B5EF4-FFF2-40B4-BE49-F238E27FC236}">
                <a16:creationId xmlns:a16="http://schemas.microsoft.com/office/drawing/2014/main" id="{93541DB6-7BF6-7DD2-C81A-3B6AD802A7A4}"/>
              </a:ext>
            </a:extLst>
          </p:cNvPr>
          <p:cNvSpPr>
            <a:spLocks noChangeArrowheads="1"/>
          </p:cNvSpPr>
          <p:nvPr/>
        </p:nvSpPr>
        <p:spPr bwMode="auto">
          <a:xfrm>
            <a:off x="154202" y="2150359"/>
            <a:ext cx="1924034" cy="93102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hangingPunct="1">
              <a:spcBef>
                <a:spcPct val="0"/>
              </a:spcBef>
              <a:spcAft>
                <a:spcPct val="0"/>
              </a:spcAft>
            </a:pPr>
            <a:r>
              <a:rPr lang="en-US" sz="1400" dirty="0">
                <a:solidFill>
                  <a:schemeClr val="tx1"/>
                </a:solidFill>
                <a:latin typeface="Calibri" pitchFamily="34" charset="0"/>
                <a:ea typeface="Calibri" pitchFamily="34" charset="0"/>
                <a:cs typeface="Arial" pitchFamily="34" charset="0"/>
              </a:rPr>
              <a:t>Discussion is needed to determine the schedule for those in the “Pursue selectively” quadrant. </a:t>
            </a:r>
            <a:endParaRPr lang="en-US" sz="1400" dirty="0">
              <a:solidFill>
                <a:schemeClr val="tx1"/>
              </a:solidFill>
              <a:latin typeface="Arial" pitchFamily="34" charset="0"/>
            </a:endParaRPr>
          </a:p>
        </p:txBody>
      </p:sp>
      <p:sp>
        <p:nvSpPr>
          <p:cNvPr id="3" name="TextBox 2">
            <a:extLst>
              <a:ext uri="{FF2B5EF4-FFF2-40B4-BE49-F238E27FC236}">
                <a16:creationId xmlns:a16="http://schemas.microsoft.com/office/drawing/2014/main" id="{82131E32-DDDD-588A-CA39-8F495BCCCB50}"/>
              </a:ext>
            </a:extLst>
          </p:cNvPr>
          <p:cNvSpPr txBox="1"/>
          <p:nvPr/>
        </p:nvSpPr>
        <p:spPr>
          <a:xfrm>
            <a:off x="4904093" y="2606170"/>
            <a:ext cx="684803" cy="300082"/>
          </a:xfrm>
          <a:prstGeom prst="rect">
            <a:avLst/>
          </a:prstGeom>
          <a:solidFill>
            <a:srgbClr val="C6AA06">
              <a:alpha val="34000"/>
            </a:srgbClr>
          </a:solidFill>
        </p:spPr>
        <p:txBody>
          <a:bodyPr wrap="none" rtlCol="0">
            <a:spAutoFit/>
          </a:bodyPr>
          <a:lstStyle/>
          <a:p>
            <a:r>
              <a:rPr lang="en-US" sz="1350" dirty="0">
                <a:latin typeface="Arial"/>
              </a:rPr>
              <a:t>G1-S4</a:t>
            </a:r>
          </a:p>
        </p:txBody>
      </p:sp>
    </p:spTree>
    <p:extLst>
      <p:ext uri="{BB962C8B-B14F-4D97-AF65-F5344CB8AC3E}">
        <p14:creationId xmlns:p14="http://schemas.microsoft.com/office/powerpoint/2010/main" val="3379737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320" y="239317"/>
            <a:ext cx="4212431" cy="560784"/>
          </a:xfrm>
        </p:spPr>
        <p:txBody>
          <a:bodyPr/>
          <a:lstStyle/>
          <a:p>
            <a:pPr lvl="0">
              <a:lnSpc>
                <a:spcPct val="100000"/>
              </a:lnSpc>
              <a:spcBef>
                <a:spcPct val="10000"/>
              </a:spcBef>
              <a:spcAft>
                <a:spcPct val="40000"/>
              </a:spcAft>
            </a:pPr>
            <a:br>
              <a:rPr lang="en-US" sz="1350" dirty="0">
                <a:ea typeface="+mn-ea"/>
                <a:cs typeface="+mn-cs"/>
              </a:rPr>
            </a:br>
            <a:endParaRPr lang="en-US" sz="1350" b="0" dirty="0">
              <a:ea typeface="+mn-ea"/>
              <a:cs typeface="+mn-cs"/>
            </a:endParaRPr>
          </a:p>
        </p:txBody>
      </p:sp>
      <p:sp>
        <p:nvSpPr>
          <p:cNvPr id="8" name="Title 1"/>
          <p:cNvSpPr txBox="1">
            <a:spLocks/>
          </p:cNvSpPr>
          <p:nvPr/>
        </p:nvSpPr>
        <p:spPr bwMode="auto">
          <a:xfrm>
            <a:off x="2525541" y="183768"/>
            <a:ext cx="345021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346472" indent="-346472" defTabSz="685800" eaLnBrk="0" fontAlgn="base">
              <a:spcBef>
                <a:spcPct val="10000"/>
              </a:spcBef>
              <a:spcAft>
                <a:spcPct val="40000"/>
              </a:spcAft>
              <a:defRPr/>
            </a:pPr>
            <a:r>
              <a:rPr lang="en-US" sz="2100" b="1" dirty="0">
                <a:solidFill>
                  <a:srgbClr val="0054A6"/>
                </a:solidFill>
                <a:ea typeface="+mn-ea"/>
                <a:cs typeface="+mn-cs"/>
              </a:rPr>
              <a:t>Strategic Plan Champions</a:t>
            </a:r>
          </a:p>
          <a:p>
            <a:pPr marL="346472" indent="-346472" defTabSz="685800" eaLnBrk="0" fontAlgn="base">
              <a:spcBef>
                <a:spcPct val="10000"/>
              </a:spcBef>
              <a:spcAft>
                <a:spcPct val="40000"/>
              </a:spcAft>
              <a:defRPr/>
            </a:pPr>
            <a:br>
              <a:rPr lang="en-US" sz="1350" b="1" dirty="0">
                <a:solidFill>
                  <a:srgbClr val="0054A6"/>
                </a:solidFill>
                <a:ea typeface="+mn-ea"/>
                <a:cs typeface="+mn-cs"/>
              </a:rPr>
            </a:br>
            <a:endParaRPr lang="en-US" sz="1350" b="1" dirty="0">
              <a:solidFill>
                <a:srgbClr val="0054A6"/>
              </a:solidFill>
              <a:ea typeface="+mn-ea"/>
              <a:cs typeface="+mn-cs"/>
            </a:endParaRPr>
          </a:p>
          <a:p>
            <a:pPr marL="346472" indent="-346472" defTabSz="685800" eaLnBrk="0" fontAlgn="base">
              <a:spcBef>
                <a:spcPct val="10000"/>
              </a:spcBef>
              <a:spcAft>
                <a:spcPct val="40000"/>
              </a:spcAft>
              <a:defRPr/>
            </a:pPr>
            <a:endParaRPr lang="en-US" sz="1350" dirty="0">
              <a:solidFill>
                <a:srgbClr val="0054A6"/>
              </a:solidFill>
              <a:ea typeface="+mn-ea"/>
              <a:cs typeface="+mn-cs"/>
            </a:endParaRPr>
          </a:p>
        </p:txBody>
      </p:sp>
      <p:sp>
        <p:nvSpPr>
          <p:cNvPr id="3" name="Footer Placeholder 2"/>
          <p:cNvSpPr>
            <a:spLocks noGrp="1"/>
          </p:cNvSpPr>
          <p:nvPr>
            <p:ph type="ftr" sz="quarter" idx="10"/>
          </p:nvPr>
        </p:nvSpPr>
        <p:spPr bwMode="auto">
          <a:xfrm>
            <a:off x="817563" y="6462714"/>
            <a:ext cx="28956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American Chemical Society</a:t>
            </a:r>
            <a:endParaRPr lang="en-GB" dirty="0"/>
          </a:p>
        </p:txBody>
      </p:sp>
      <p:sp>
        <p:nvSpPr>
          <p:cNvPr id="4" name="Slide Number Placeholder 3"/>
          <p:cNvSpPr>
            <a:spLocks noGrp="1"/>
          </p:cNvSpPr>
          <p:nvPr>
            <p:ph type="sldNum" sz="quarter" idx="11"/>
          </p:nvPr>
        </p:nvSpPr>
        <p:spPr bwMode="auto">
          <a:xfrm>
            <a:off x="6908807" y="6464306"/>
            <a:ext cx="1773239" cy="29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r"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7" name="5-Point Star 6"/>
          <p:cNvSpPr/>
          <p:nvPr/>
        </p:nvSpPr>
        <p:spPr>
          <a:xfrm>
            <a:off x="99487" y="0"/>
            <a:ext cx="279401" cy="26035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6" name="Table 8">
            <a:extLst>
              <a:ext uri="{FF2B5EF4-FFF2-40B4-BE49-F238E27FC236}">
                <a16:creationId xmlns:a16="http://schemas.microsoft.com/office/drawing/2014/main" id="{3A264F5C-742F-5626-13EB-04994E83D31C}"/>
              </a:ext>
            </a:extLst>
          </p:cNvPr>
          <p:cNvGraphicFramePr>
            <a:graphicFrameLocks noGrp="1"/>
          </p:cNvGraphicFramePr>
          <p:nvPr>
            <p:extLst>
              <p:ext uri="{D42A27DB-BD31-4B8C-83A1-F6EECF244321}">
                <p14:modId xmlns:p14="http://schemas.microsoft.com/office/powerpoint/2010/main" val="1123685730"/>
              </p:ext>
            </p:extLst>
          </p:nvPr>
        </p:nvGraphicFramePr>
        <p:xfrm>
          <a:off x="665163" y="664633"/>
          <a:ext cx="6096000" cy="4420663"/>
        </p:xfrm>
        <a:graphic>
          <a:graphicData uri="http://schemas.openxmlformats.org/drawingml/2006/table">
            <a:tbl>
              <a:tblPr firstRow="1" bandRow="1">
                <a:tableStyleId>{5940675A-B579-460E-94D1-54222C63F5DA}</a:tableStyleId>
              </a:tblPr>
              <a:tblGrid>
                <a:gridCol w="2337681">
                  <a:extLst>
                    <a:ext uri="{9D8B030D-6E8A-4147-A177-3AD203B41FA5}">
                      <a16:colId xmlns:a16="http://schemas.microsoft.com/office/drawing/2014/main" val="11701624"/>
                    </a:ext>
                  </a:extLst>
                </a:gridCol>
                <a:gridCol w="3758319">
                  <a:extLst>
                    <a:ext uri="{9D8B030D-6E8A-4147-A177-3AD203B41FA5}">
                      <a16:colId xmlns:a16="http://schemas.microsoft.com/office/drawing/2014/main" val="1534107512"/>
                    </a:ext>
                  </a:extLst>
                </a:gridCol>
              </a:tblGrid>
              <a:tr h="341423">
                <a:tc>
                  <a:txBody>
                    <a:bodyPr/>
                    <a:lstStyle/>
                    <a:p>
                      <a:pPr algn="ctr"/>
                      <a:r>
                        <a:rPr lang="en-US" sz="1600" dirty="0">
                          <a:solidFill>
                            <a:srgbClr val="0054A6"/>
                          </a:solidFill>
                        </a:rPr>
                        <a:t>What</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ctr"/>
                      <a:r>
                        <a:rPr lang="en-US" sz="1600" dirty="0">
                          <a:solidFill>
                            <a:srgbClr val="0054A6"/>
                          </a:solidFill>
                        </a:rPr>
                        <a:t>Champions</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584403286"/>
                  </a:ext>
                </a:extLst>
              </a:tr>
              <a:tr h="370840">
                <a:tc>
                  <a:txBody>
                    <a:bodyPr/>
                    <a:lstStyle/>
                    <a:p>
                      <a:pPr algn="l"/>
                      <a:r>
                        <a:rPr lang="en-US" sz="1600" dirty="0">
                          <a:solidFill>
                            <a:srgbClr val="0054A6"/>
                          </a:solidFill>
                        </a:rPr>
                        <a:t>Goal 1, Strategy 1</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err="1">
                          <a:solidFill>
                            <a:srgbClr val="0054A6"/>
                          </a:solidFill>
                        </a:rPr>
                        <a:t>Sammye</a:t>
                      </a:r>
                      <a:endParaRPr lang="en-US" sz="1600" dirty="0">
                        <a:solidFill>
                          <a:srgbClr val="0054A6"/>
                        </a:solidFill>
                      </a:endParaRP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3018734507"/>
                  </a:ext>
                </a:extLst>
              </a:tr>
              <a:tr h="370840">
                <a:tc>
                  <a:txBody>
                    <a:bodyPr/>
                    <a:lstStyle/>
                    <a:p>
                      <a:pPr algn="l"/>
                      <a:r>
                        <a:rPr lang="en-US" sz="1600" dirty="0">
                          <a:solidFill>
                            <a:srgbClr val="0054A6"/>
                          </a:solidFill>
                        </a:rPr>
                        <a:t>Goal 1, Strategy 2</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Robin &amp; Kimi</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919575987"/>
                  </a:ext>
                </a:extLst>
              </a:tr>
              <a:tr h="370840">
                <a:tc>
                  <a:txBody>
                    <a:bodyPr/>
                    <a:lstStyle/>
                    <a:p>
                      <a:pPr algn="l"/>
                      <a:r>
                        <a:rPr lang="en-US" sz="1600" dirty="0">
                          <a:solidFill>
                            <a:srgbClr val="0054A6"/>
                          </a:solidFill>
                        </a:rPr>
                        <a:t>Goal 1, Strategy 3</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Robin &amp; Calla</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3759110544"/>
                  </a:ext>
                </a:extLst>
              </a:tr>
              <a:tr h="370840">
                <a:tc>
                  <a:txBody>
                    <a:bodyPr/>
                    <a:lstStyle/>
                    <a:p>
                      <a:pPr algn="l"/>
                      <a:r>
                        <a:rPr lang="en-US" sz="1600" dirty="0">
                          <a:solidFill>
                            <a:srgbClr val="0054A6"/>
                          </a:solidFill>
                        </a:rPr>
                        <a:t>Goal 1, Strategy 4</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Jack &amp; Kimi</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1202809454"/>
                  </a:ext>
                </a:extLst>
              </a:tr>
              <a:tr h="370840">
                <a:tc>
                  <a:txBody>
                    <a:bodyPr/>
                    <a:lstStyle/>
                    <a:p>
                      <a:pPr algn="l"/>
                      <a:r>
                        <a:rPr lang="en-US" sz="1600" dirty="0">
                          <a:solidFill>
                            <a:srgbClr val="0054A6"/>
                          </a:solidFill>
                        </a:rPr>
                        <a:t>Goal 2, Strategy 1</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just"/>
                      <a:r>
                        <a:rPr lang="en-US" sz="1600" dirty="0">
                          <a:solidFill>
                            <a:srgbClr val="0054A6"/>
                          </a:solidFill>
                        </a:rPr>
                        <a:t>Debbie &amp; Mary Beth</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3340649993"/>
                  </a:ext>
                </a:extLst>
              </a:tr>
              <a:tr h="370840">
                <a:tc>
                  <a:txBody>
                    <a:bodyPr/>
                    <a:lstStyle/>
                    <a:p>
                      <a:pPr algn="l"/>
                      <a:r>
                        <a:rPr lang="en-US" sz="1600" dirty="0">
                          <a:solidFill>
                            <a:srgbClr val="0054A6"/>
                          </a:solidFill>
                        </a:rPr>
                        <a:t>Goal 2, Strategy 2</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Marta, Michael</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3630554641"/>
                  </a:ext>
                </a:extLst>
              </a:tr>
              <a:tr h="370840">
                <a:tc>
                  <a:txBody>
                    <a:bodyPr/>
                    <a:lstStyle/>
                    <a:p>
                      <a:pPr algn="l"/>
                      <a:r>
                        <a:rPr lang="en-US" sz="1600" dirty="0">
                          <a:solidFill>
                            <a:srgbClr val="0054A6"/>
                          </a:solidFill>
                        </a:rPr>
                        <a:t>Goal 2, Strategy 3</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Dan</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4159849856"/>
                  </a:ext>
                </a:extLst>
              </a:tr>
              <a:tr h="370840">
                <a:tc>
                  <a:txBody>
                    <a:bodyPr/>
                    <a:lstStyle/>
                    <a:p>
                      <a:pPr algn="l"/>
                      <a:r>
                        <a:rPr lang="en-US" sz="1600" dirty="0">
                          <a:solidFill>
                            <a:srgbClr val="0054A6"/>
                          </a:solidFill>
                        </a:rPr>
                        <a:t>Goal 3, Strategy 1</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Frankie</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3814813630"/>
                  </a:ext>
                </a:extLst>
              </a:tr>
              <a:tr h="370840">
                <a:tc>
                  <a:txBody>
                    <a:bodyPr/>
                    <a:lstStyle/>
                    <a:p>
                      <a:pPr algn="l"/>
                      <a:r>
                        <a:rPr lang="en-US" sz="1600" dirty="0">
                          <a:solidFill>
                            <a:srgbClr val="0054A6"/>
                          </a:solidFill>
                        </a:rPr>
                        <a:t>Goal 3, Strategy 2</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Frankie &amp; Russ</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648371570"/>
                  </a:ext>
                </a:extLst>
              </a:tr>
              <a:tr h="370840">
                <a:tc>
                  <a:txBody>
                    <a:bodyPr/>
                    <a:lstStyle/>
                    <a:p>
                      <a:pPr algn="l"/>
                      <a:r>
                        <a:rPr lang="en-US" sz="1600" dirty="0">
                          <a:solidFill>
                            <a:srgbClr val="0054A6"/>
                          </a:solidFill>
                        </a:rPr>
                        <a:t>Goal 3, Strategy 3</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Russ &amp; Kali</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1378214298"/>
                  </a:ext>
                </a:extLst>
              </a:tr>
              <a:tr h="370840">
                <a:tc>
                  <a:txBody>
                    <a:bodyPr/>
                    <a:lstStyle/>
                    <a:p>
                      <a:pPr algn="l"/>
                      <a:r>
                        <a:rPr lang="en-US" sz="1600" dirty="0">
                          <a:solidFill>
                            <a:srgbClr val="0054A6"/>
                          </a:solidFill>
                        </a:rPr>
                        <a:t>STRATEGIC PLAN</a:t>
                      </a:r>
                    </a:p>
                  </a:txBody>
                  <a:tcPr>
                    <a:gradFill>
                      <a:gsLst>
                        <a:gs pos="0">
                          <a:schemeClr val="accent5"/>
                        </a:gs>
                        <a:gs pos="50000">
                          <a:schemeClr val="accent5">
                            <a:lumMod val="90000"/>
                          </a:schemeClr>
                        </a:gs>
                        <a:gs pos="100000">
                          <a:schemeClr val="accent5">
                            <a:lumMod val="75000"/>
                          </a:schemeClr>
                        </a:gs>
                      </a:gsLst>
                      <a:lin ang="5400000" scaled="0"/>
                    </a:gradFill>
                  </a:tcPr>
                </a:tc>
                <a:tc>
                  <a:txBody>
                    <a:bodyPr/>
                    <a:lstStyle/>
                    <a:p>
                      <a:pPr algn="l"/>
                      <a:r>
                        <a:rPr lang="en-US" sz="1600" dirty="0">
                          <a:solidFill>
                            <a:srgbClr val="0054A6"/>
                          </a:solidFill>
                        </a:rPr>
                        <a:t>Chair succession</a:t>
                      </a:r>
                    </a:p>
                  </a:txBody>
                  <a:tcPr>
                    <a:gradFill>
                      <a:gsLst>
                        <a:gs pos="0">
                          <a:schemeClr val="accent5"/>
                        </a:gs>
                        <a:gs pos="50000">
                          <a:schemeClr val="accent5">
                            <a:lumMod val="90000"/>
                          </a:schemeClr>
                        </a:gs>
                        <a:gs pos="100000">
                          <a:schemeClr val="accent5">
                            <a:lumMod val="75000"/>
                          </a:schemeClr>
                        </a:gs>
                      </a:gsLst>
                      <a:lin ang="5400000" scaled="0"/>
                    </a:gradFill>
                  </a:tcPr>
                </a:tc>
                <a:extLst>
                  <a:ext uri="{0D108BD9-81ED-4DB2-BD59-A6C34878D82A}">
                    <a16:rowId xmlns:a16="http://schemas.microsoft.com/office/drawing/2014/main" val="471853734"/>
                  </a:ext>
                </a:extLst>
              </a:tr>
            </a:tbl>
          </a:graphicData>
        </a:graphic>
      </p:graphicFrame>
    </p:spTree>
    <p:extLst>
      <p:ext uri="{BB962C8B-B14F-4D97-AF65-F5344CB8AC3E}">
        <p14:creationId xmlns:p14="http://schemas.microsoft.com/office/powerpoint/2010/main" val="32325484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B0C9-F305-5B65-1AFA-A82A1F4A2635}"/>
              </a:ext>
            </a:extLst>
          </p:cNvPr>
          <p:cNvSpPr>
            <a:spLocks noGrp="1"/>
          </p:cNvSpPr>
          <p:nvPr>
            <p:ph type="title"/>
          </p:nvPr>
        </p:nvSpPr>
        <p:spPr>
          <a:xfrm>
            <a:off x="0" y="239713"/>
            <a:ext cx="6101691" cy="708026"/>
          </a:xfrm>
        </p:spPr>
        <p:txBody>
          <a:bodyPr>
            <a:normAutofit/>
          </a:bodyPr>
          <a:lstStyle/>
          <a:p>
            <a:r>
              <a:rPr lang="en-US" sz="3200" dirty="0"/>
              <a:t>Project Plans Report Out</a:t>
            </a:r>
          </a:p>
        </p:txBody>
      </p:sp>
      <p:sp>
        <p:nvSpPr>
          <p:cNvPr id="3" name="Text Placeholder 2">
            <a:extLst>
              <a:ext uri="{FF2B5EF4-FFF2-40B4-BE49-F238E27FC236}">
                <a16:creationId xmlns:a16="http://schemas.microsoft.com/office/drawing/2014/main" id="{FBF32542-B149-DAB3-394D-CA4BC3A08CBA}"/>
              </a:ext>
            </a:extLst>
          </p:cNvPr>
          <p:cNvSpPr>
            <a:spLocks noGrp="1"/>
          </p:cNvSpPr>
          <p:nvPr>
            <p:ph type="body" idx="1"/>
          </p:nvPr>
        </p:nvSpPr>
        <p:spPr>
          <a:xfrm>
            <a:off x="0" y="1125608"/>
            <a:ext cx="8707439" cy="3610165"/>
          </a:xfrm>
        </p:spPr>
        <p:txBody>
          <a:bodyPr>
            <a:normAutofit fontScale="85000" lnSpcReduction="20000"/>
          </a:bodyPr>
          <a:lstStyle/>
          <a:p>
            <a:r>
              <a:rPr lang="en-US" altLang="en-US" sz="2600" dirty="0"/>
              <a:t>Present (5-7 minutes) your plan’s salient points; for interconnectivity</a:t>
            </a:r>
          </a:p>
          <a:p>
            <a:r>
              <a:rPr lang="en-US" sz="2600" dirty="0"/>
              <a:t>Critique each project plan for</a:t>
            </a:r>
          </a:p>
          <a:p>
            <a:pPr lvl="1">
              <a:lnSpc>
                <a:spcPct val="120000"/>
              </a:lnSpc>
              <a:spcBef>
                <a:spcPts val="400"/>
              </a:spcBef>
              <a:spcAft>
                <a:spcPts val="400"/>
              </a:spcAft>
            </a:pPr>
            <a:r>
              <a:rPr lang="en-US" sz="2300" dirty="0"/>
              <a:t>Achievability</a:t>
            </a:r>
          </a:p>
          <a:p>
            <a:pPr lvl="1">
              <a:lnSpc>
                <a:spcPct val="120000"/>
              </a:lnSpc>
              <a:spcBef>
                <a:spcPts val="400"/>
              </a:spcBef>
              <a:spcAft>
                <a:spcPts val="400"/>
              </a:spcAft>
            </a:pPr>
            <a:r>
              <a:rPr lang="en-US" sz="2300" dirty="0"/>
              <a:t>Realistic</a:t>
            </a:r>
          </a:p>
          <a:p>
            <a:pPr lvl="1">
              <a:lnSpc>
                <a:spcPct val="120000"/>
              </a:lnSpc>
              <a:spcBef>
                <a:spcPts val="400"/>
              </a:spcBef>
              <a:spcAft>
                <a:spcPts val="400"/>
              </a:spcAft>
            </a:pPr>
            <a:r>
              <a:rPr lang="en-US" sz="2300" dirty="0"/>
              <a:t>Interconnectivity</a:t>
            </a:r>
          </a:p>
          <a:p>
            <a:pPr lvl="1">
              <a:lnSpc>
                <a:spcPct val="120000"/>
              </a:lnSpc>
              <a:spcBef>
                <a:spcPts val="400"/>
              </a:spcBef>
              <a:spcAft>
                <a:spcPts val="400"/>
              </a:spcAft>
            </a:pPr>
            <a:r>
              <a:rPr lang="en-US" sz="2300" dirty="0"/>
              <a:t>Measurement</a:t>
            </a:r>
            <a:endParaRPr lang="en-US" altLang="en-US" sz="2300" dirty="0"/>
          </a:p>
          <a:p>
            <a:r>
              <a:rPr lang="en-US" sz="2600" dirty="0"/>
              <a:t>Approve each project plan &amp; the portfolio</a:t>
            </a:r>
          </a:p>
          <a:p>
            <a:r>
              <a:rPr lang="en-US" sz="2600" dirty="0"/>
              <a:t>Portfolio will be Forward to Chair for loading on Google Drive</a:t>
            </a:r>
          </a:p>
          <a:p>
            <a:endParaRPr lang="en-US" dirty="0"/>
          </a:p>
        </p:txBody>
      </p:sp>
    </p:spTree>
    <p:extLst>
      <p:ext uri="{BB962C8B-B14F-4D97-AF65-F5344CB8AC3E}">
        <p14:creationId xmlns:p14="http://schemas.microsoft.com/office/powerpoint/2010/main" val="148195931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ACAC73-D254-00B0-021E-B5B8DBAD0A92}"/>
              </a:ext>
            </a:extLst>
          </p:cNvPr>
          <p:cNvSpPr txBox="1">
            <a:spLocks noChangeArrowheads="1"/>
          </p:cNvSpPr>
          <p:nvPr/>
        </p:nvSpPr>
        <p:spPr>
          <a:xfrm>
            <a:off x="0" y="329454"/>
            <a:ext cx="6624637" cy="549275"/>
          </a:xfrm>
          <a:prstGeom prst="rect">
            <a:avLst/>
          </a:prstGeom>
          <a:ln w="12700">
            <a:miter lim="400000"/>
          </a:ln>
          <a:extLst>
            <a:ext uri="{C572A759-6A51-4108-AA02-DFA0A04FC94B}">
              <ma14:wrappingTextBoxFlag xmlns:ma14="http://schemas.microsoft.com/office/mac/drawingml/2011/main" xmlns="" val="1"/>
            </a:ext>
          </a:extLst>
        </p:spPr>
        <p:txBody>
          <a:bodyPr lIns="457200" tIns="0" rIns="0" bIns="0" anchor="b">
            <a:noAutofit/>
          </a:bodyPr>
          <a:lstStyle>
            <a:lvl1pPr marL="0" marR="0" indent="0" algn="l" defTabSz="914400" rtl="0" eaLnBrk="1" latinLnBrk="0" hangingPunct="1">
              <a:lnSpc>
                <a:spcPct val="90000"/>
              </a:lnSpc>
              <a:spcBef>
                <a:spcPts val="0"/>
              </a:spcBef>
              <a:spcAft>
                <a:spcPts val="0"/>
              </a:spcAft>
              <a:buClrTx/>
              <a:buSzTx/>
              <a:buFontTx/>
              <a:buNone/>
              <a:tabLst/>
              <a:defRPr sz="2400" b="1" i="0" u="none" strike="noStrike" cap="none" spc="0" baseline="0">
                <a:ln>
                  <a:noFill/>
                </a:ln>
                <a:solidFill>
                  <a:srgbClr val="0039A6"/>
                </a:solidFill>
                <a:uFillTx/>
                <a:latin typeface="+mj-lt"/>
                <a:ea typeface="+mj-ea"/>
                <a:cs typeface="+mj-cs"/>
                <a:sym typeface="Arial"/>
              </a:defRPr>
            </a:lvl1pPr>
            <a:lvl2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2pPr>
            <a:lvl3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3pPr>
            <a:lvl4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4pPr>
            <a:lvl5pPr marL="0" marR="0" indent="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5pPr>
            <a:lvl6pPr marL="0" marR="0" indent="4572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6pPr>
            <a:lvl7pPr marL="0" marR="0" indent="9144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7pPr>
            <a:lvl8pPr marL="0" marR="0" indent="13716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8pPr>
            <a:lvl9pPr marL="0" marR="0" indent="1828800" algn="l" defTabSz="914400" rtl="0" eaLnBrk="1" latinLnBrk="0" hangingPunct="1">
              <a:lnSpc>
                <a:spcPct val="90000"/>
              </a:lnSpc>
              <a:spcBef>
                <a:spcPts val="0"/>
              </a:spcBef>
              <a:spcAft>
                <a:spcPts val="0"/>
              </a:spcAft>
              <a:buClrTx/>
              <a:buSzTx/>
              <a:buFontTx/>
              <a:buNone/>
              <a:tabLst/>
              <a:defRPr sz="2600" b="1" i="0" u="none" strike="noStrike" cap="none" spc="0" baseline="0">
                <a:ln>
                  <a:noFill/>
                </a:ln>
                <a:solidFill>
                  <a:srgbClr val="0039A6"/>
                </a:solidFill>
                <a:uFillTx/>
                <a:latin typeface="+mj-lt"/>
                <a:ea typeface="+mj-ea"/>
                <a:cs typeface="+mj-cs"/>
                <a:sym typeface="Arial"/>
              </a:defRPr>
            </a:lvl9pPr>
          </a:lstStyle>
          <a:p>
            <a:pPr>
              <a:defRPr/>
            </a:pPr>
            <a:r>
              <a:rPr lang="en-US" sz="2800" dirty="0">
                <a:sym typeface="Arial" charset="0"/>
              </a:rPr>
              <a:t>Successfully Accomplishing Plans and Goals</a:t>
            </a:r>
          </a:p>
        </p:txBody>
      </p:sp>
      <p:sp>
        <p:nvSpPr>
          <p:cNvPr id="5" name="Rectangle 3">
            <a:extLst>
              <a:ext uri="{FF2B5EF4-FFF2-40B4-BE49-F238E27FC236}">
                <a16:creationId xmlns:a16="http://schemas.microsoft.com/office/drawing/2014/main" id="{F2C13B33-2703-4C24-AB05-A2C6585C9B07}"/>
              </a:ext>
            </a:extLst>
          </p:cNvPr>
          <p:cNvSpPr txBox="1">
            <a:spLocks noChangeArrowheads="1"/>
          </p:cNvSpPr>
          <p:nvPr/>
        </p:nvSpPr>
        <p:spPr>
          <a:xfrm>
            <a:off x="684213" y="1264023"/>
            <a:ext cx="6805612" cy="3550023"/>
          </a:xfrm>
          <a:prstGeom prst="rect">
            <a:avLst/>
          </a:prstGeom>
          <a:ln w="12700">
            <a:miter lim="400000"/>
          </a:ln>
          <a:extLst>
            <a:ext uri="{C572A759-6A51-4108-AA02-DFA0A04FC94B}">
              <ma14:wrappingTextBoxFlag xmlns:ma14="http://schemas.microsoft.com/office/mac/drawingml/2011/main" xmlns="" val="1"/>
            </a:ext>
          </a:extLst>
        </p:spPr>
        <p:txBody>
          <a:bodyPr lIns="457200" tIns="0" rIns="457200" bIns="0"/>
          <a:lstStyle>
            <a:lvl1pPr marL="342900" marR="0" indent="-342900"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1pPr>
            <a:lvl2pPr marL="778668" marR="0" indent="-321468"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2pPr>
            <a:lvl3pPr marL="1208314" marR="0" indent="-293914"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3pPr>
            <a:lvl4pPr marL="1714500" marR="0" indent="-342900"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4pPr>
            <a:lvl5pPr marL="22402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5pPr>
            <a:lvl6pPr marL="26974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6pPr>
            <a:lvl7pPr marL="31546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7pPr>
            <a:lvl8pPr marL="36118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8pPr>
            <a:lvl9pPr marL="4069079" marR="0" indent="-411479" algn="l" defTabSz="914400" rtl="0" eaLnBrk="1" latinLnBrk="0" hangingPunct="1">
              <a:lnSpc>
                <a:spcPct val="100000"/>
              </a:lnSpc>
              <a:spcBef>
                <a:spcPts val="800"/>
              </a:spcBef>
              <a:spcAft>
                <a:spcPts val="0"/>
              </a:spcAft>
              <a:buClrTx/>
              <a:buSzPct val="100000"/>
              <a:buFontTx/>
              <a:buChar char="»"/>
              <a:tabLst/>
              <a:defRPr sz="1800" b="0" i="0" u="none" strike="noStrike" cap="none" spc="0" baseline="0">
                <a:ln>
                  <a:noFill/>
                </a:ln>
                <a:solidFill>
                  <a:srgbClr val="0039A6"/>
                </a:solidFill>
                <a:uFillTx/>
                <a:latin typeface="+mj-lt"/>
                <a:ea typeface="+mj-ea"/>
                <a:cs typeface="+mj-cs"/>
                <a:sym typeface="Arial"/>
              </a:defRPr>
            </a:lvl9pPr>
          </a:lstStyle>
          <a:p>
            <a:r>
              <a:rPr lang="en-US" altLang="en-US" sz="2200" b="1" dirty="0"/>
              <a:t>Goal clarity and vision</a:t>
            </a:r>
          </a:p>
          <a:p>
            <a:r>
              <a:rPr lang="en-US" altLang="en-US" sz="2200" b="1" dirty="0"/>
              <a:t>Planned and organized</a:t>
            </a:r>
          </a:p>
          <a:p>
            <a:r>
              <a:rPr lang="en-US" altLang="en-US" sz="2200" b="1" dirty="0"/>
              <a:t>Time-bounded</a:t>
            </a:r>
            <a:endParaRPr lang="en-US" altLang="en-US" sz="2200" dirty="0"/>
          </a:p>
          <a:p>
            <a:r>
              <a:rPr lang="en-US" altLang="en-US" sz="2200" b="1" dirty="0"/>
              <a:t>Follow-through </a:t>
            </a:r>
          </a:p>
          <a:p>
            <a:r>
              <a:rPr lang="en-US" altLang="en-US" sz="2200" b="1" dirty="0"/>
              <a:t>Importance</a:t>
            </a:r>
            <a:endParaRPr lang="en-US" altLang="en-US" sz="2200" dirty="0"/>
          </a:p>
          <a:p>
            <a:r>
              <a:rPr lang="en-US" altLang="en-US" sz="2200" b="1" dirty="0"/>
              <a:t>Accountability </a:t>
            </a:r>
          </a:p>
          <a:p>
            <a:r>
              <a:rPr lang="en-US" altLang="en-US" sz="2200" b="1" dirty="0"/>
              <a:t>Anticipation of barriers and risks</a:t>
            </a:r>
          </a:p>
          <a:p>
            <a:r>
              <a:rPr lang="en-US" altLang="en-US" sz="2200" b="1" dirty="0"/>
              <a:t>Recovery plans</a:t>
            </a:r>
            <a:endParaRPr lang="en-US" altLang="en-US" sz="2200" dirty="0"/>
          </a:p>
        </p:txBody>
      </p:sp>
      <p:pic>
        <p:nvPicPr>
          <p:cNvPr id="6" name="Picture 2" descr="C:\Users\MIBZV\AppData\Local\Microsoft\Windows\Temporary Internet Files\Content.IE5\L42A0UX2\Success[1].jpg">
            <a:extLst>
              <a:ext uri="{FF2B5EF4-FFF2-40B4-BE49-F238E27FC236}">
                <a16:creationId xmlns:a16="http://schemas.microsoft.com/office/drawing/2014/main" id="{33F1BDD0-E3B6-511D-4924-54A1BCB58E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99025" y="1100978"/>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3531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CFA3-26D6-9BB5-46DC-DC3C2D0BA4CE}"/>
              </a:ext>
            </a:extLst>
          </p:cNvPr>
          <p:cNvSpPr>
            <a:spLocks noGrp="1"/>
          </p:cNvSpPr>
          <p:nvPr>
            <p:ph type="title"/>
          </p:nvPr>
        </p:nvSpPr>
        <p:spPr>
          <a:xfrm>
            <a:off x="3172264" y="90148"/>
            <a:ext cx="3050116" cy="471499"/>
          </a:xfrm>
        </p:spPr>
        <p:txBody>
          <a:bodyPr>
            <a:noAutofit/>
          </a:bodyPr>
          <a:lstStyle/>
          <a:p>
            <a:r>
              <a:rPr lang="en-US" sz="1600" dirty="0"/>
              <a:t>CHAS 2023 Dashboard</a:t>
            </a:r>
            <a:br>
              <a:rPr lang="en-US" sz="1600" dirty="0"/>
            </a:br>
            <a:endParaRPr lang="en-US" sz="1600" dirty="0"/>
          </a:p>
        </p:txBody>
      </p:sp>
      <p:sp>
        <p:nvSpPr>
          <p:cNvPr id="10" name="Title 1">
            <a:extLst>
              <a:ext uri="{FF2B5EF4-FFF2-40B4-BE49-F238E27FC236}">
                <a16:creationId xmlns:a16="http://schemas.microsoft.com/office/drawing/2014/main" id="{12EB2CAD-2F06-E0E3-49C6-34A653884A5C}"/>
              </a:ext>
            </a:extLst>
          </p:cNvPr>
          <p:cNvSpPr txBox="1">
            <a:spLocks/>
          </p:cNvSpPr>
          <p:nvPr/>
        </p:nvSpPr>
        <p:spPr>
          <a:xfrm>
            <a:off x="30047" y="3108039"/>
            <a:ext cx="3359685" cy="416658"/>
          </a:xfrm>
          <a:prstGeom prst="rect">
            <a:avLst/>
          </a:prstGeom>
          <a:solidFill>
            <a:srgbClr val="FFFF00"/>
          </a:solidFill>
          <a:ln w="12700">
            <a:miter lim="400000"/>
          </a:ln>
          <a:extLst>
            <a:ext uri="{C572A759-6A51-4108-AA02-DFA0A04FC94B}">
              <ma14:wrappingTextBoxFlag xmlns="" xmlns:ma14="http://schemas.microsoft.com/office/mac/drawingml/2011/main" val="1"/>
            </a:ext>
          </a:extLst>
        </p:spPr>
        <p:txBody>
          <a:bodyPr lIns="342900" tIns="0" rIns="0" bIns="0" anchor="ctr">
            <a:normAutofit fontScale="85000" lnSpcReduction="20000"/>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r>
              <a:rPr lang="en-US" sz="1400" dirty="0"/>
              <a:t>Mission: </a:t>
            </a:r>
            <a:r>
              <a:rPr lang="en-US" sz="1400" b="0" dirty="0"/>
              <a:t>Foster a collaborative global community that promotes best practices in chemical health and safety.</a:t>
            </a: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
        <p:nvSpPr>
          <p:cNvPr id="13" name="Title 1">
            <a:extLst>
              <a:ext uri="{FF2B5EF4-FFF2-40B4-BE49-F238E27FC236}">
                <a16:creationId xmlns:a16="http://schemas.microsoft.com/office/drawing/2014/main" id="{F96A4CD5-9F43-E093-773B-C5AFB39CD5C7}"/>
              </a:ext>
            </a:extLst>
          </p:cNvPr>
          <p:cNvSpPr txBox="1">
            <a:spLocks/>
          </p:cNvSpPr>
          <p:nvPr/>
        </p:nvSpPr>
        <p:spPr>
          <a:xfrm>
            <a:off x="180077" y="1223678"/>
            <a:ext cx="3676258" cy="405886"/>
          </a:xfrm>
          <a:prstGeom prst="rect">
            <a:avLst/>
          </a:prstGeom>
          <a:ln w="12700">
            <a:miter lim="400000"/>
          </a:ln>
          <a:extLst>
            <a:ext uri="{C572A759-6A51-4108-AA02-DFA0A04FC94B}">
              <ma14:wrappingTextBoxFlag xmlns:ma14="http://schemas.microsoft.com/office/mac/drawingml/2011/main" xmlns="" val="1"/>
            </a:ext>
          </a:extLst>
        </p:spPr>
        <p:txBody>
          <a:bodyPr lIns="342900" tIns="0" rIns="0" bIns="0" anchor="b">
            <a:norm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endParaRPr lang="en-US" sz="1400" dirty="0"/>
          </a:p>
        </p:txBody>
      </p:sp>
      <p:sp>
        <p:nvSpPr>
          <p:cNvPr id="17" name="Title 1">
            <a:extLst>
              <a:ext uri="{FF2B5EF4-FFF2-40B4-BE49-F238E27FC236}">
                <a16:creationId xmlns:a16="http://schemas.microsoft.com/office/drawing/2014/main" id="{2EB93C29-3F9F-0E42-F586-6672D2E25A62}"/>
              </a:ext>
            </a:extLst>
          </p:cNvPr>
          <p:cNvSpPr txBox="1">
            <a:spLocks/>
          </p:cNvSpPr>
          <p:nvPr/>
        </p:nvSpPr>
        <p:spPr>
          <a:xfrm>
            <a:off x="92351" y="664400"/>
            <a:ext cx="4234149" cy="282124"/>
          </a:xfrm>
          <a:prstGeom prst="rect">
            <a:avLst/>
          </a:prstGeom>
          <a:ln w="12700">
            <a:miter lim="400000"/>
          </a:ln>
          <a:extLst>
            <a:ext uri="{C572A759-6A51-4108-AA02-DFA0A04FC94B}">
              <ma14:wrappingTextBoxFlag xmlns="" xmlns:ma14="http://schemas.microsoft.com/office/mac/drawingml/2011/main" val="1"/>
            </a:ext>
          </a:extLst>
        </p:spPr>
        <p:txBody>
          <a:bodyPr lIns="342900" tIns="0" rIns="0" bIns="0" anchor="b">
            <a:no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pPr lvl="0" defTabSz="914400">
              <a:lnSpc>
                <a:spcPct val="100000"/>
              </a:lnSpc>
              <a:defRPr/>
            </a:pPr>
            <a:endParaRPr lang="en-US" sz="1100" b="0" dirty="0">
              <a:ea typeface="SimSun" panose="02010600030101010101" pitchFamily="2" charset="-122"/>
              <a:cs typeface="Calibri" panose="020F0502020204030204" pitchFamily="34" charset="0"/>
            </a:endParaRPr>
          </a:p>
        </p:txBody>
      </p:sp>
      <p:sp>
        <p:nvSpPr>
          <p:cNvPr id="19" name="Title 1">
            <a:extLst>
              <a:ext uri="{FF2B5EF4-FFF2-40B4-BE49-F238E27FC236}">
                <a16:creationId xmlns:a16="http://schemas.microsoft.com/office/drawing/2014/main" id="{8546C926-A429-D877-F755-CD37A3BC936B}"/>
              </a:ext>
            </a:extLst>
          </p:cNvPr>
          <p:cNvSpPr txBox="1">
            <a:spLocks/>
          </p:cNvSpPr>
          <p:nvPr/>
        </p:nvSpPr>
        <p:spPr>
          <a:xfrm>
            <a:off x="3897160" y="992886"/>
            <a:ext cx="5024211" cy="282124"/>
          </a:xfrm>
          <a:prstGeom prst="rect">
            <a:avLst/>
          </a:prstGeom>
          <a:ln w="12700">
            <a:miter lim="400000"/>
          </a:ln>
          <a:extLst>
            <a:ext uri="{C572A759-6A51-4108-AA02-DFA0A04FC94B}">
              <ma14:wrappingTextBoxFlag xmlns="" xmlns:ma14="http://schemas.microsoft.com/office/mac/drawingml/2011/main" val="1"/>
            </a:ext>
          </a:extLst>
        </p:spPr>
        <p:txBody>
          <a:bodyPr lIns="342900" tIns="0" rIns="0" bIns="0" anchor="b">
            <a:no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pPr lvl="0" defTabSz="914400">
              <a:lnSpc>
                <a:spcPct val="100000"/>
              </a:lnSpc>
              <a:defRPr/>
            </a:pPr>
            <a:endParaRPr lang="en-US" sz="1100" b="0" dirty="0">
              <a:ea typeface="SimSun" panose="02010600030101010101" pitchFamily="2" charset="-122"/>
              <a:cs typeface="Calibri" panose="020F0502020204030204" pitchFamily="34" charset="0"/>
            </a:endParaRPr>
          </a:p>
        </p:txBody>
      </p:sp>
      <p:sp>
        <p:nvSpPr>
          <p:cNvPr id="12" name="TextBox 11">
            <a:extLst>
              <a:ext uri="{FF2B5EF4-FFF2-40B4-BE49-F238E27FC236}">
                <a16:creationId xmlns:a16="http://schemas.microsoft.com/office/drawing/2014/main" id="{5B28297B-D6F2-579F-AD70-C7FC2AB50178}"/>
              </a:ext>
            </a:extLst>
          </p:cNvPr>
          <p:cNvSpPr txBox="1"/>
          <p:nvPr/>
        </p:nvSpPr>
        <p:spPr>
          <a:xfrm>
            <a:off x="4972832" y="4774170"/>
            <a:ext cx="31064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b="1" dirty="0">
                <a:solidFill>
                  <a:srgbClr val="0039A6"/>
                </a:solidFill>
              </a:rPr>
              <a:t>*</a:t>
            </a:r>
            <a:r>
              <a:rPr kumimoji="0" lang="en-US" sz="900" b="0" i="0" u="none" strike="noStrike" cap="none" spc="0" normalizeH="0" baseline="0" dirty="0">
                <a:ln>
                  <a:noFill/>
                </a:ln>
                <a:solidFill>
                  <a:srgbClr val="0039A6"/>
                </a:solidFill>
                <a:effectLst/>
                <a:uFillTx/>
                <a:latin typeface="+mj-lt"/>
                <a:ea typeface="+mj-ea"/>
                <a:cs typeface="+mj-cs"/>
                <a:sym typeface="Arial"/>
              </a:rPr>
              <a:t>As approved by the xxx, date</a:t>
            </a:r>
          </a:p>
        </p:txBody>
      </p:sp>
      <p:sp>
        <p:nvSpPr>
          <p:cNvPr id="4" name="TextBox 3">
            <a:extLst>
              <a:ext uri="{FF2B5EF4-FFF2-40B4-BE49-F238E27FC236}">
                <a16:creationId xmlns:a16="http://schemas.microsoft.com/office/drawing/2014/main" id="{D7F946C6-76F1-53FB-29E5-928DEDB92058}"/>
              </a:ext>
            </a:extLst>
          </p:cNvPr>
          <p:cNvSpPr txBox="1"/>
          <p:nvPr/>
        </p:nvSpPr>
        <p:spPr>
          <a:xfrm>
            <a:off x="4049623" y="545772"/>
            <a:ext cx="22606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39A6"/>
                </a:solidFill>
                <a:effectLst/>
                <a:uFillTx/>
                <a:latin typeface="+mj-lt"/>
                <a:ea typeface="+mj-ea"/>
                <a:cs typeface="+mj-cs"/>
                <a:sym typeface="Arial"/>
              </a:rPr>
              <a:t>SWOT matrix</a:t>
            </a:r>
          </a:p>
        </p:txBody>
      </p:sp>
      <p:sp>
        <p:nvSpPr>
          <p:cNvPr id="6" name="TextBox 5">
            <a:extLst>
              <a:ext uri="{FF2B5EF4-FFF2-40B4-BE49-F238E27FC236}">
                <a16:creationId xmlns:a16="http://schemas.microsoft.com/office/drawing/2014/main" id="{AEE5E0E8-45E0-8573-B091-1D142E4EB4E2}"/>
              </a:ext>
            </a:extLst>
          </p:cNvPr>
          <p:cNvSpPr txBox="1"/>
          <p:nvPr/>
        </p:nvSpPr>
        <p:spPr>
          <a:xfrm>
            <a:off x="-1067" y="12330"/>
            <a:ext cx="3548171" cy="43088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eaLnBrk="1" hangingPunct="1">
              <a:spcBef>
                <a:spcPct val="0"/>
              </a:spcBef>
              <a:defRPr/>
            </a:pPr>
            <a:r>
              <a:rPr lang="en-US" altLang="en-US" sz="1100" b="1" dirty="0"/>
              <a:t>Core Values:  Passion for chemistry, Focus on members, Professionalism, Safety, Ethics, DEIR</a:t>
            </a:r>
            <a:endParaRPr kumimoji="0" lang="en-US" sz="1100" b="0" i="0" u="none" strike="noStrike" cap="none" spc="0" normalizeH="0" baseline="0" dirty="0">
              <a:ln>
                <a:noFill/>
              </a:ln>
              <a:solidFill>
                <a:srgbClr val="000000"/>
              </a:solidFill>
              <a:effectLst/>
              <a:uFillTx/>
              <a:latin typeface="+mj-lt"/>
              <a:ea typeface="+mj-ea"/>
              <a:cs typeface="+mj-cs"/>
              <a:sym typeface="Arial"/>
            </a:endParaRPr>
          </a:p>
        </p:txBody>
      </p:sp>
      <p:sp>
        <p:nvSpPr>
          <p:cNvPr id="9" name="Title 1">
            <a:extLst>
              <a:ext uri="{FF2B5EF4-FFF2-40B4-BE49-F238E27FC236}">
                <a16:creationId xmlns:a16="http://schemas.microsoft.com/office/drawing/2014/main" id="{642EEB1C-52DC-B707-57C8-825FF279B374}"/>
              </a:ext>
            </a:extLst>
          </p:cNvPr>
          <p:cNvSpPr txBox="1">
            <a:spLocks/>
          </p:cNvSpPr>
          <p:nvPr/>
        </p:nvSpPr>
        <p:spPr>
          <a:xfrm>
            <a:off x="30047" y="2604730"/>
            <a:ext cx="3389733" cy="48443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42900" tIns="0" rIns="0" bIns="0" anchor="ctr">
            <a:normAutofit fontScale="92500" lnSpcReduction="10000"/>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pPr marL="9525"/>
            <a:r>
              <a:rPr lang="en-US" sz="1400" dirty="0"/>
              <a:t>Vision: </a:t>
            </a:r>
            <a:r>
              <a:rPr kumimoji="0" lang="en-US" sz="1400" b="0" i="0" u="none" strike="noStrike" cap="none" spc="0" normalizeH="0" baseline="0" dirty="0">
                <a:ln>
                  <a:noFill/>
                </a:ln>
                <a:effectLst/>
                <a:uFillTx/>
                <a:latin typeface="+mj-lt"/>
                <a:ea typeface="+mj-ea"/>
                <a:cs typeface="+mj-cs"/>
                <a:sym typeface="Arial"/>
              </a:rPr>
              <a:t>Protecting people and the planet through excellence in chemical health and safety.</a:t>
            </a:r>
          </a:p>
        </p:txBody>
      </p:sp>
      <p:cxnSp>
        <p:nvCxnSpPr>
          <p:cNvPr id="7" name="Straight Connector 6">
            <a:extLst>
              <a:ext uri="{FF2B5EF4-FFF2-40B4-BE49-F238E27FC236}">
                <a16:creationId xmlns:a16="http://schemas.microsoft.com/office/drawing/2014/main" id="{F5465593-627D-6F17-782E-94FE48729D62}"/>
              </a:ext>
            </a:extLst>
          </p:cNvPr>
          <p:cNvCxnSpPr>
            <a:cxnSpLocks/>
          </p:cNvCxnSpPr>
          <p:nvPr/>
        </p:nvCxnSpPr>
        <p:spPr>
          <a:xfrm>
            <a:off x="3547105" y="509300"/>
            <a:ext cx="0" cy="2859883"/>
          </a:xfrm>
          <a:prstGeom prst="line">
            <a:avLst/>
          </a:prstGeom>
          <a:noFill/>
          <a:ln w="25400" cap="flat">
            <a:solidFill>
              <a:schemeClr val="accent2"/>
            </a:solidFill>
            <a:prstDash val="dash"/>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413978-21CF-5A9D-79C9-6EBC9D98EFD1}"/>
              </a:ext>
            </a:extLst>
          </p:cNvPr>
          <p:cNvCxnSpPr>
            <a:cxnSpLocks/>
          </p:cNvCxnSpPr>
          <p:nvPr/>
        </p:nvCxnSpPr>
        <p:spPr>
          <a:xfrm>
            <a:off x="3547105" y="3369183"/>
            <a:ext cx="5526237" cy="0"/>
          </a:xfrm>
          <a:prstGeom prst="line">
            <a:avLst/>
          </a:prstGeom>
          <a:noFill/>
          <a:ln w="25400" cap="flat">
            <a:solidFill>
              <a:schemeClr val="accent2"/>
            </a:solidFill>
            <a:prstDash val="dash"/>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1" name="Title 1">
            <a:extLst>
              <a:ext uri="{FF2B5EF4-FFF2-40B4-BE49-F238E27FC236}">
                <a16:creationId xmlns:a16="http://schemas.microsoft.com/office/drawing/2014/main" id="{EE6E90D8-43E0-73C9-C027-C8C95DFA52EE}"/>
              </a:ext>
            </a:extLst>
          </p:cNvPr>
          <p:cNvSpPr txBox="1">
            <a:spLocks/>
          </p:cNvSpPr>
          <p:nvPr/>
        </p:nvSpPr>
        <p:spPr>
          <a:xfrm>
            <a:off x="17361" y="3574525"/>
            <a:ext cx="8586708" cy="1199644"/>
          </a:xfrm>
          <a:prstGeom prst="rect">
            <a:avLst/>
          </a:prstGeom>
          <a:solidFill>
            <a:srgbClr val="92D050">
              <a:alpha val="53524"/>
            </a:srgbClr>
          </a:solidFill>
          <a:ln w="12700">
            <a:miter lim="400000"/>
          </a:ln>
          <a:extLst>
            <a:ext uri="{C572A759-6A51-4108-AA02-DFA0A04FC94B}">
              <ma14:wrappingTextBoxFlag xmlns="" xmlns:ma14="http://schemas.microsoft.com/office/mac/drawingml/2011/main" val="1"/>
            </a:ext>
          </a:extLst>
        </p:spPr>
        <p:txBody>
          <a:bodyPr lIns="342900" tIns="0" rIns="0" bIns="0" anchor="ctr">
            <a:noAutofit/>
          </a:bodyPr>
          <a:lstStyle>
            <a:lvl1pPr marL="0" marR="0" indent="0" algn="l" defTabSz="1219170" rtl="0" latinLnBrk="0">
              <a:lnSpc>
                <a:spcPct val="90000"/>
              </a:lnSpc>
              <a:spcBef>
                <a:spcPts val="0"/>
              </a:spcBef>
              <a:spcAft>
                <a:spcPts val="0"/>
              </a:spcAft>
              <a:buClrTx/>
              <a:buSzTx/>
              <a:buFontTx/>
              <a:buNone/>
              <a:tabLst/>
              <a:defRPr sz="3200" b="1" i="0" u="none" strike="noStrike" cap="none" spc="0" baseline="0">
                <a:ln>
                  <a:noFill/>
                </a:ln>
                <a:solidFill>
                  <a:srgbClr val="0039A6"/>
                </a:solidFill>
                <a:uFillTx/>
                <a:latin typeface="+mj-lt"/>
                <a:ea typeface="+mj-ea"/>
                <a:cs typeface="+mj-cs"/>
                <a:sym typeface="Arial"/>
              </a:defRPr>
            </a:lvl1pPr>
            <a:lvl2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2pPr>
            <a:lvl3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3pPr>
            <a:lvl4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4pPr>
            <a:lvl5pPr marL="0" marR="0" indent="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5pPr>
            <a:lvl6pPr marL="0" marR="0" indent="609585"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6pPr>
            <a:lvl7pPr marL="0" marR="0" indent="1219170"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7pPr>
            <a:lvl8pPr marL="0" marR="0" indent="1828754"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8pPr>
            <a:lvl9pPr marL="0" marR="0" indent="2438339" algn="l" defTabSz="1219170" rtl="0" latinLnBrk="0">
              <a:lnSpc>
                <a:spcPct val="90000"/>
              </a:lnSpc>
              <a:spcBef>
                <a:spcPts val="0"/>
              </a:spcBef>
              <a:spcAft>
                <a:spcPts val="0"/>
              </a:spcAft>
              <a:buClrTx/>
              <a:buSzTx/>
              <a:buFontTx/>
              <a:buNone/>
              <a:tabLst/>
              <a:defRPr sz="3467" b="1" i="0" u="none" strike="noStrike" cap="none" spc="0" baseline="0">
                <a:ln>
                  <a:noFill/>
                </a:ln>
                <a:solidFill>
                  <a:srgbClr val="0039A6"/>
                </a:solidFill>
                <a:uFillTx/>
                <a:latin typeface="+mj-lt"/>
                <a:ea typeface="+mj-ea"/>
                <a:cs typeface="+mj-cs"/>
                <a:sym typeface="Arial"/>
              </a:defRPr>
            </a:lvl9pPr>
          </a:lstStyle>
          <a:p>
            <a:r>
              <a:rPr lang="en-US" sz="1200" dirty="0"/>
              <a:t>Goals:</a:t>
            </a:r>
          </a:p>
          <a:p>
            <a:pPr marL="171450" lvl="0"/>
            <a:r>
              <a:rPr lang="en-US" sz="1200" dirty="0">
                <a:solidFill>
                  <a:schemeClr val="tx1"/>
                </a:solidFill>
              </a:rPr>
              <a:t>Goal 1: </a:t>
            </a:r>
            <a:r>
              <a:rPr lang="en-US" sz="1200" b="1" dirty="0">
                <a:solidFill>
                  <a:schemeClr val="tx1"/>
                </a:solidFill>
              </a:rPr>
              <a:t>Cultivate Community</a:t>
            </a:r>
            <a:r>
              <a:rPr lang="en-US" sz="1200" dirty="0">
                <a:solidFill>
                  <a:schemeClr val="tx1"/>
                </a:solidFill>
              </a:rPr>
              <a:t>. </a:t>
            </a:r>
            <a:r>
              <a:rPr lang="en-US" sz="1200" b="0" i="0" u="none" dirty="0">
                <a:solidFill>
                  <a:schemeClr val="tx1"/>
                </a:solidFill>
              </a:rPr>
              <a:t>Establish and implement a framework and infrastructure to recruit, onboard, mentor, retain members, and foster internal and external collaborations.</a:t>
            </a:r>
            <a:endParaRPr lang="en-US" sz="1200" dirty="0">
              <a:solidFill>
                <a:schemeClr val="tx1"/>
              </a:solidFill>
            </a:endParaRPr>
          </a:p>
          <a:p>
            <a:pPr marL="171450" lvl="0"/>
            <a:r>
              <a:rPr lang="en-US" sz="1200" dirty="0">
                <a:solidFill>
                  <a:schemeClr val="tx1"/>
                </a:solidFill>
              </a:rPr>
              <a:t>Goal 2: </a:t>
            </a:r>
            <a:r>
              <a:rPr lang="en-US" sz="1200" b="1" dirty="0">
                <a:solidFill>
                  <a:schemeClr val="tx1"/>
                </a:solidFill>
              </a:rPr>
              <a:t>Communicate Best Safety Practices</a:t>
            </a:r>
            <a:r>
              <a:rPr lang="en-US" sz="1200" dirty="0">
                <a:solidFill>
                  <a:schemeClr val="tx1"/>
                </a:solidFill>
              </a:rPr>
              <a:t>.  </a:t>
            </a:r>
            <a:r>
              <a:rPr lang="en-US" sz="1200" b="0" i="0" u="none" dirty="0">
                <a:solidFill>
                  <a:schemeClr val="tx1"/>
                </a:solidFill>
              </a:rPr>
              <a:t>Through technical programming, education, recognition, and outreach, advance and communicate best safety practices and their value</a:t>
            </a:r>
            <a:r>
              <a:rPr lang="en-US" sz="1200" b="1" i="0" u="none" dirty="0">
                <a:solidFill>
                  <a:schemeClr val="tx1"/>
                </a:solidFill>
              </a:rPr>
              <a:t>.</a:t>
            </a:r>
          </a:p>
          <a:p>
            <a:pPr marL="171450" lvl="0"/>
            <a:r>
              <a:rPr lang="en-US" sz="1200" i="1" dirty="0">
                <a:solidFill>
                  <a:schemeClr val="tx1"/>
                </a:solidFill>
              </a:rPr>
              <a:t>Goal 3: </a:t>
            </a:r>
            <a:r>
              <a:rPr lang="en-US" sz="1200" b="1" dirty="0">
                <a:solidFill>
                  <a:schemeClr val="tx1"/>
                </a:solidFill>
              </a:rPr>
              <a:t>Develop Leaders</a:t>
            </a:r>
            <a:r>
              <a:rPr lang="en-US" sz="1200" dirty="0">
                <a:solidFill>
                  <a:schemeClr val="tx1"/>
                </a:solidFill>
              </a:rPr>
              <a:t>. </a:t>
            </a:r>
            <a:r>
              <a:rPr lang="en-US" sz="1200" b="0" i="0" dirty="0">
                <a:solidFill>
                  <a:schemeClr val="tx1"/>
                </a:solidFill>
              </a:rPr>
              <a:t>Develop leaders in chemical safety in the division, the health and safety profession, and the chemistry enterprise.  </a:t>
            </a:r>
            <a:endParaRPr lang="en-US" sz="1200" b="0" dirty="0"/>
          </a:p>
        </p:txBody>
      </p:sp>
      <p:pic>
        <p:nvPicPr>
          <p:cNvPr id="3" name="Picture 2">
            <a:extLst>
              <a:ext uri="{FF2B5EF4-FFF2-40B4-BE49-F238E27FC236}">
                <a16:creationId xmlns:a16="http://schemas.microsoft.com/office/drawing/2014/main" id="{C3A697EA-F8B4-EAF7-B460-54A2432B39C5}"/>
              </a:ext>
            </a:extLst>
          </p:cNvPr>
          <p:cNvPicPr>
            <a:picLocks noChangeAspect="1"/>
          </p:cNvPicPr>
          <p:nvPr/>
        </p:nvPicPr>
        <p:blipFill>
          <a:blip r:embed="rId3"/>
          <a:stretch>
            <a:fillRect/>
          </a:stretch>
        </p:blipFill>
        <p:spPr>
          <a:xfrm>
            <a:off x="448662" y="456456"/>
            <a:ext cx="2319048" cy="2101994"/>
          </a:xfrm>
          <a:prstGeom prst="rect">
            <a:avLst/>
          </a:prstGeom>
        </p:spPr>
      </p:pic>
      <p:pic>
        <p:nvPicPr>
          <p:cNvPr id="5" name="Picture 4">
            <a:extLst>
              <a:ext uri="{FF2B5EF4-FFF2-40B4-BE49-F238E27FC236}">
                <a16:creationId xmlns:a16="http://schemas.microsoft.com/office/drawing/2014/main" id="{9F680BAA-EC0B-2D97-0DBD-572F5120C4A5}"/>
              </a:ext>
            </a:extLst>
          </p:cNvPr>
          <p:cNvPicPr>
            <a:picLocks noChangeAspect="1"/>
          </p:cNvPicPr>
          <p:nvPr/>
        </p:nvPicPr>
        <p:blipFill>
          <a:blip r:embed="rId4"/>
          <a:stretch>
            <a:fillRect/>
          </a:stretch>
        </p:blipFill>
        <p:spPr>
          <a:xfrm>
            <a:off x="3609766" y="976135"/>
            <a:ext cx="5463576" cy="2303477"/>
          </a:xfrm>
          <a:prstGeom prst="rect">
            <a:avLst/>
          </a:prstGeom>
        </p:spPr>
      </p:pic>
    </p:spTree>
    <p:extLst>
      <p:ext uri="{BB962C8B-B14F-4D97-AF65-F5344CB8AC3E}">
        <p14:creationId xmlns:p14="http://schemas.microsoft.com/office/powerpoint/2010/main" val="22038711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89" y="0"/>
            <a:ext cx="7122695" cy="708026"/>
          </a:xfrm>
        </p:spPr>
        <p:txBody>
          <a:bodyPr>
            <a:noAutofit/>
          </a:bodyPr>
          <a:lstStyle/>
          <a:p>
            <a:r>
              <a:rPr lang="en-US" sz="2800" dirty="0"/>
              <a:t>Some Common Implementation Pitfalls</a:t>
            </a:r>
          </a:p>
        </p:txBody>
      </p:sp>
      <p:sp>
        <p:nvSpPr>
          <p:cNvPr id="3" name="Content Placeholder 2"/>
          <p:cNvSpPr>
            <a:spLocks noGrp="1"/>
          </p:cNvSpPr>
          <p:nvPr>
            <p:ph idx="1"/>
          </p:nvPr>
        </p:nvSpPr>
        <p:spPr>
          <a:xfrm>
            <a:off x="162005" y="938114"/>
            <a:ext cx="8520040" cy="3854633"/>
          </a:xfrm>
        </p:spPr>
        <p:txBody>
          <a:bodyPr>
            <a:normAutofit/>
          </a:bodyPr>
          <a:lstStyle/>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Trying to do it all yourself; not delegating</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 accountability system</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assessing and managing available time</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involving other members</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getting buy-in </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Measuring activities instead of outcomes</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developing timelines and milestones</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developing detailed project plans for strategies</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 follow-up between meetings</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using volunteers’ motivations when engaging volunteers for their skills</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monitoring the progress of the strategic plan</a:t>
            </a:r>
          </a:p>
          <a:p>
            <a:pPr marL="257175" indent="-257175">
              <a:lnSpc>
                <a:spcPct val="115000"/>
              </a:lnSpc>
              <a:spcBef>
                <a:spcPts val="0"/>
              </a:spcBef>
              <a:buFont typeface="Arial" panose="020B0604020202020204" pitchFamily="34" charset="0"/>
              <a:buChar char="•"/>
              <a:tabLst>
                <a:tab pos="342900" algn="l"/>
              </a:tabLst>
            </a:pPr>
            <a:r>
              <a:rPr lang="en-US" dirty="0">
                <a:latin typeface="Calibri" panose="020F0502020204030204" pitchFamily="34" charset="0"/>
                <a:ea typeface="MS Mincho" panose="02020609040205080304" pitchFamily="49" charset="-128"/>
                <a:cs typeface="Calibri" panose="020F0502020204030204" pitchFamily="34" charset="0"/>
              </a:rPr>
              <a:t>Not celebrating successes</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a:buFont typeface="Arial"/>
              <a:buChar char="•"/>
            </a:pPr>
            <a:endParaRPr lang="en-US" dirty="0"/>
          </a:p>
        </p:txBody>
      </p:sp>
      <p:sp>
        <p:nvSpPr>
          <p:cNvPr id="4" name="Footer Placeholder 3"/>
          <p:cNvSpPr>
            <a:spLocks noGrp="1"/>
          </p:cNvSpPr>
          <p:nvPr>
            <p:ph type="ftr" sz="quarter" idx="10"/>
          </p:nvPr>
        </p:nvSpPr>
        <p:spPr bwMode="auto">
          <a:xfrm>
            <a:off x="817563" y="6462714"/>
            <a:ext cx="28956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l"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American Chemical Society</a:t>
            </a:r>
            <a:endParaRPr lang="en-GB" dirty="0"/>
          </a:p>
        </p:txBody>
      </p:sp>
      <p:sp>
        <p:nvSpPr>
          <p:cNvPr id="5" name="Slide Number Placeholder 4"/>
          <p:cNvSpPr>
            <a:spLocks noGrp="1"/>
          </p:cNvSpPr>
          <p:nvPr>
            <p:ph type="sldNum" sz="quarter" idx="11"/>
          </p:nvPr>
        </p:nvSpPr>
        <p:spPr bwMode="auto">
          <a:xfrm>
            <a:off x="6908806" y="6464305"/>
            <a:ext cx="1773239" cy="29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r" defTabSz="457200" rtl="0" eaLnBrk="1" latinLnBrk="0" hangingPunct="1">
              <a:defRPr sz="800" b="1" kern="1200">
                <a:solidFill>
                  <a:srgbClr val="0054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Tree>
    <p:extLst>
      <p:ext uri="{BB962C8B-B14F-4D97-AF65-F5344CB8AC3E}">
        <p14:creationId xmlns:p14="http://schemas.microsoft.com/office/powerpoint/2010/main" val="17733541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D780-7F37-5449-96B3-2F0B341F612F}"/>
              </a:ext>
            </a:extLst>
          </p:cNvPr>
          <p:cNvSpPr>
            <a:spLocks noGrp="1"/>
          </p:cNvSpPr>
          <p:nvPr>
            <p:ph type="title"/>
          </p:nvPr>
        </p:nvSpPr>
        <p:spPr>
          <a:xfrm>
            <a:off x="-346509" y="364841"/>
            <a:ext cx="7401827" cy="708026"/>
          </a:xfrm>
        </p:spPr>
        <p:txBody>
          <a:bodyPr>
            <a:noAutofit/>
          </a:bodyPr>
          <a:lstStyle/>
          <a:p>
            <a:r>
              <a:rPr lang="en-US" sz="3200" dirty="0"/>
              <a:t>Monitoring Strategic Plan Progress</a:t>
            </a:r>
          </a:p>
        </p:txBody>
      </p:sp>
      <p:sp>
        <p:nvSpPr>
          <p:cNvPr id="3" name="Text Placeholder 2">
            <a:extLst>
              <a:ext uri="{FF2B5EF4-FFF2-40B4-BE49-F238E27FC236}">
                <a16:creationId xmlns:a16="http://schemas.microsoft.com/office/drawing/2014/main" id="{937C2D2C-8FB0-8A4D-B5B8-13863534CD18}"/>
              </a:ext>
            </a:extLst>
          </p:cNvPr>
          <p:cNvSpPr>
            <a:spLocks noGrp="1"/>
          </p:cNvSpPr>
          <p:nvPr>
            <p:ph type="body" idx="1"/>
          </p:nvPr>
        </p:nvSpPr>
        <p:spPr>
          <a:xfrm>
            <a:off x="603732" y="1514759"/>
            <a:ext cx="8222324" cy="3263900"/>
          </a:xfrm>
        </p:spPr>
        <p:txBody>
          <a:bodyPr/>
          <a:lstStyle/>
          <a:p>
            <a:r>
              <a:rPr lang="en-US" sz="2800" dirty="0"/>
              <a:t>Develop Milestones/Timelines</a:t>
            </a:r>
          </a:p>
          <a:p>
            <a:pPr lvl="1"/>
            <a:r>
              <a:rPr lang="en-US" sz="2400" dirty="0"/>
              <a:t>Overall Strategic Plan</a:t>
            </a:r>
          </a:p>
          <a:p>
            <a:pPr lvl="1"/>
            <a:r>
              <a:rPr lang="en-US" sz="2400" dirty="0"/>
              <a:t>Individual Goal/Strategies</a:t>
            </a:r>
          </a:p>
          <a:p>
            <a:r>
              <a:rPr lang="en-US" sz="2800" dirty="0"/>
              <a:t>Tracking and Reporting Monthly Progress</a:t>
            </a:r>
          </a:p>
        </p:txBody>
      </p:sp>
    </p:spTree>
    <p:extLst>
      <p:ext uri="{BB962C8B-B14F-4D97-AF65-F5344CB8AC3E}">
        <p14:creationId xmlns:p14="http://schemas.microsoft.com/office/powerpoint/2010/main" val="7680490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5" y="0"/>
            <a:ext cx="5898657" cy="708422"/>
          </a:xfrm>
        </p:spPr>
        <p:txBody>
          <a:bodyPr anchor="ctr"/>
          <a:lstStyle/>
          <a:p>
            <a:r>
              <a:rPr lang="en-US" dirty="0"/>
              <a:t>Next Steps for CHAS Strategic Plan</a:t>
            </a:r>
          </a:p>
        </p:txBody>
      </p:sp>
      <p:graphicFrame>
        <p:nvGraphicFramePr>
          <p:cNvPr id="4" name="Content Placeholder 4">
            <a:extLst>
              <a:ext uri="{FF2B5EF4-FFF2-40B4-BE49-F238E27FC236}">
                <a16:creationId xmlns:a16="http://schemas.microsoft.com/office/drawing/2014/main" id="{7B751182-6880-DD4E-865C-4143B94B2A76}"/>
              </a:ext>
            </a:extLst>
          </p:cNvPr>
          <p:cNvGraphicFramePr>
            <a:graphicFrameLocks/>
          </p:cNvGraphicFramePr>
          <p:nvPr/>
        </p:nvGraphicFramePr>
        <p:xfrm>
          <a:off x="349227" y="1141144"/>
          <a:ext cx="7722284" cy="3743724"/>
        </p:xfrm>
        <a:graphic>
          <a:graphicData uri="http://schemas.openxmlformats.org/drawingml/2006/table">
            <a:tbl>
              <a:tblPr firstRow="1" bandRow="1">
                <a:tableStyleId>{5C22544A-7EE6-4342-B048-85BDC9FD1C3A}</a:tableStyleId>
              </a:tblPr>
              <a:tblGrid>
                <a:gridCol w="3362161">
                  <a:extLst>
                    <a:ext uri="{9D8B030D-6E8A-4147-A177-3AD203B41FA5}">
                      <a16:colId xmlns:a16="http://schemas.microsoft.com/office/drawing/2014/main" val="20000"/>
                    </a:ext>
                  </a:extLst>
                </a:gridCol>
                <a:gridCol w="1165412">
                  <a:extLst>
                    <a:ext uri="{9D8B030D-6E8A-4147-A177-3AD203B41FA5}">
                      <a16:colId xmlns:a16="http://schemas.microsoft.com/office/drawing/2014/main" val="20002"/>
                    </a:ext>
                  </a:extLst>
                </a:gridCol>
                <a:gridCol w="1255059">
                  <a:extLst>
                    <a:ext uri="{9D8B030D-6E8A-4147-A177-3AD203B41FA5}">
                      <a16:colId xmlns:a16="http://schemas.microsoft.com/office/drawing/2014/main" val="20001"/>
                    </a:ext>
                  </a:extLst>
                </a:gridCol>
                <a:gridCol w="1939652">
                  <a:extLst>
                    <a:ext uri="{9D8B030D-6E8A-4147-A177-3AD203B41FA5}">
                      <a16:colId xmlns:a16="http://schemas.microsoft.com/office/drawing/2014/main" val="4216931618"/>
                    </a:ext>
                  </a:extLst>
                </a:gridCol>
              </a:tblGrid>
              <a:tr h="272548">
                <a:tc>
                  <a:txBody>
                    <a:bodyPr/>
                    <a:lstStyle/>
                    <a:p>
                      <a:pPr marL="0" marR="0" algn="ctr">
                        <a:spcBef>
                          <a:spcPts val="0"/>
                        </a:spcBef>
                        <a:spcAft>
                          <a:spcPts val="0"/>
                        </a:spcAft>
                      </a:pPr>
                      <a:r>
                        <a:rPr lang="en-US" sz="1400" b="1" dirty="0">
                          <a:solidFill>
                            <a:schemeClr val="tx1"/>
                          </a:solidFill>
                          <a:effectLst/>
                          <a:latin typeface="Cambria"/>
                          <a:ea typeface="ＭＳ 明朝"/>
                          <a:cs typeface="Times New Roman"/>
                        </a:rPr>
                        <a:t>What</a:t>
                      </a:r>
                    </a:p>
                  </a:txBody>
                  <a:tcPr marL="51435" marR="51435" marT="0" marB="0"/>
                </a:tc>
                <a:tc>
                  <a:txBody>
                    <a:bodyPr/>
                    <a:lstStyle/>
                    <a:p>
                      <a:pPr marL="0" marR="0" algn="ctr">
                        <a:spcBef>
                          <a:spcPts val="0"/>
                        </a:spcBef>
                        <a:spcAft>
                          <a:spcPts val="0"/>
                        </a:spcAft>
                      </a:pPr>
                      <a:r>
                        <a:rPr lang="en-US" sz="1400" b="1" dirty="0">
                          <a:solidFill>
                            <a:schemeClr val="tx1"/>
                          </a:solidFill>
                          <a:effectLst/>
                          <a:latin typeface="Cambria"/>
                          <a:ea typeface="ＭＳ 明朝"/>
                          <a:cs typeface="Times New Roman"/>
                        </a:rPr>
                        <a:t>Who</a:t>
                      </a:r>
                    </a:p>
                  </a:txBody>
                  <a:tcPr marL="51435" marR="51435" marT="0" marB="0"/>
                </a:tc>
                <a:tc>
                  <a:txBody>
                    <a:bodyPr/>
                    <a:lstStyle/>
                    <a:p>
                      <a:pPr marL="0" marR="0" algn="ctr">
                        <a:spcBef>
                          <a:spcPts val="0"/>
                        </a:spcBef>
                        <a:spcAft>
                          <a:spcPts val="0"/>
                        </a:spcAft>
                      </a:pPr>
                      <a:r>
                        <a:rPr lang="en-US" sz="1400" b="1" dirty="0">
                          <a:solidFill>
                            <a:schemeClr val="tx1"/>
                          </a:solidFill>
                          <a:effectLst/>
                          <a:latin typeface="Cambria"/>
                          <a:ea typeface="ＭＳ 明朝"/>
                          <a:cs typeface="Times New Roman"/>
                        </a:rPr>
                        <a:t>When</a:t>
                      </a:r>
                    </a:p>
                  </a:txBody>
                  <a:tcPr marL="51435" marR="51435" marT="0" marB="0"/>
                </a:tc>
                <a:tc>
                  <a:txBody>
                    <a:bodyPr/>
                    <a:lstStyle/>
                    <a:p>
                      <a:pPr marL="0" marR="0" algn="ctr">
                        <a:spcBef>
                          <a:spcPts val="0"/>
                        </a:spcBef>
                        <a:spcAft>
                          <a:spcPts val="0"/>
                        </a:spcAft>
                      </a:pPr>
                      <a:r>
                        <a:rPr lang="en-US" sz="1400" b="1" dirty="0">
                          <a:solidFill>
                            <a:schemeClr val="tx1"/>
                          </a:solidFill>
                          <a:effectLst/>
                          <a:latin typeface="Cambria"/>
                          <a:ea typeface="ＭＳ 明朝"/>
                          <a:cs typeface="Times New Roman"/>
                        </a:rPr>
                        <a:t>Comments</a:t>
                      </a:r>
                    </a:p>
                  </a:txBody>
                  <a:tcPr marL="51435" marR="51435" marT="0" marB="0"/>
                </a:tc>
                <a:extLst>
                  <a:ext uri="{0D108BD9-81ED-4DB2-BD59-A6C34878D82A}">
                    <a16:rowId xmlns:a16="http://schemas.microsoft.com/office/drawing/2014/main" val="10000"/>
                  </a:ext>
                </a:extLst>
              </a:tr>
              <a:tr h="272548">
                <a:tc>
                  <a:txBody>
                    <a:bodyPr/>
                    <a:lstStyle/>
                    <a:p>
                      <a:pPr marL="0" marR="0" algn="l">
                        <a:spcBef>
                          <a:spcPts val="0"/>
                        </a:spcBef>
                        <a:spcAft>
                          <a:spcPts val="0"/>
                        </a:spcAft>
                      </a:pPr>
                      <a:r>
                        <a:rPr lang="en-US" sz="1200" b="1" dirty="0">
                          <a:effectLst/>
                          <a:latin typeface="+mn-lt"/>
                          <a:ea typeface="ＭＳ 明朝"/>
                          <a:cs typeface="Times New Roman"/>
                        </a:rPr>
                        <a:t>SPR Attendees Receive Plan</a:t>
                      </a:r>
                    </a:p>
                  </a:txBody>
                  <a:tcPr marL="51435" marR="51435" marT="0" marB="0"/>
                </a:tc>
                <a:tc>
                  <a:txBody>
                    <a:bodyPr/>
                    <a:lstStyle/>
                    <a:p>
                      <a:pPr algn="l"/>
                      <a:r>
                        <a:rPr lang="en-US" sz="1200" dirty="0"/>
                        <a:t>Facilitators</a:t>
                      </a:r>
                    </a:p>
                  </a:txBody>
                  <a:tcPr marL="51435" marR="51435" marT="0" marB="0"/>
                </a:tc>
                <a:tc>
                  <a:txBody>
                    <a:bodyPr/>
                    <a:lstStyle/>
                    <a:p>
                      <a:pPr algn="l"/>
                      <a:r>
                        <a:rPr lang="en-US" sz="1200" dirty="0"/>
                        <a:t>48 Hours</a:t>
                      </a:r>
                    </a:p>
                  </a:txBody>
                  <a:tcPr marL="51435" marR="51435" marT="0" marB="0"/>
                </a:tc>
                <a:tc>
                  <a:txBody>
                    <a:bodyPr/>
                    <a:lstStyle/>
                    <a:p>
                      <a:pPr algn="l"/>
                      <a:endParaRPr lang="en-US" sz="1200" dirty="0"/>
                    </a:p>
                  </a:txBody>
                  <a:tcPr marL="51435" marR="51435" marT="0" marB="0"/>
                </a:tc>
                <a:extLst>
                  <a:ext uri="{0D108BD9-81ED-4DB2-BD59-A6C34878D82A}">
                    <a16:rowId xmlns:a16="http://schemas.microsoft.com/office/drawing/2014/main" val="10001"/>
                  </a:ext>
                </a:extLst>
              </a:tr>
              <a:tr h="327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ＭＳ 明朝"/>
                          <a:cs typeface="Times New Roman"/>
                        </a:rPr>
                        <a:t>CHAS Approves 2023 CHAS Strategic Plan</a:t>
                      </a:r>
                    </a:p>
                    <a:p>
                      <a:pPr marL="0" marR="0" algn="l">
                        <a:spcBef>
                          <a:spcPts val="0"/>
                        </a:spcBef>
                        <a:spcAft>
                          <a:spcPts val="0"/>
                        </a:spcAft>
                      </a:pPr>
                      <a:endParaRPr lang="en-US" sz="1200" b="1" dirty="0">
                        <a:effectLst/>
                        <a:latin typeface="+mn-lt"/>
                        <a:ea typeface="ＭＳ 明朝"/>
                        <a:cs typeface="Times New Roman"/>
                      </a:endParaRPr>
                    </a:p>
                  </a:txBody>
                  <a:tcPr marL="51435" marR="51435" marT="0" marB="0"/>
                </a:tc>
                <a:tc>
                  <a:txBody>
                    <a:bodyPr/>
                    <a:lstStyle/>
                    <a:p>
                      <a:pPr algn="l"/>
                      <a:r>
                        <a:rPr lang="en-US" sz="1200" dirty="0"/>
                        <a:t>EC</a:t>
                      </a:r>
                    </a:p>
                  </a:txBody>
                  <a:tcPr marL="51435" marR="51435" marT="0" marB="0"/>
                </a:tc>
                <a:tc>
                  <a:txBody>
                    <a:bodyPr/>
                    <a:lstStyle/>
                    <a:p>
                      <a:pPr algn="l"/>
                      <a:r>
                        <a:rPr lang="en-US" sz="1200" dirty="0"/>
                        <a:t>Nov. mtg</a:t>
                      </a:r>
                    </a:p>
                  </a:txBody>
                  <a:tcPr marL="51435" marR="51435" marT="0" marB="0"/>
                </a:tc>
                <a:tc>
                  <a:txBody>
                    <a:bodyPr/>
                    <a:lstStyle/>
                    <a:p>
                      <a:pPr algn="l"/>
                      <a:endParaRPr lang="en-US" sz="1200" dirty="0"/>
                    </a:p>
                  </a:txBody>
                  <a:tcPr marL="51435" marR="51435" marT="0" marB="0"/>
                </a:tc>
                <a:extLst>
                  <a:ext uri="{0D108BD9-81ED-4DB2-BD59-A6C34878D82A}">
                    <a16:rowId xmlns:a16="http://schemas.microsoft.com/office/drawing/2014/main" val="441070050"/>
                  </a:ext>
                </a:extLst>
              </a:tr>
              <a:tr h="327261">
                <a:tc>
                  <a:txBody>
                    <a:bodyPr/>
                    <a:lstStyle/>
                    <a:p>
                      <a:pPr marL="0" marR="0" algn="l">
                        <a:spcBef>
                          <a:spcPts val="0"/>
                        </a:spcBef>
                        <a:spcAft>
                          <a:spcPts val="0"/>
                        </a:spcAft>
                      </a:pPr>
                      <a:r>
                        <a:rPr lang="en-US" sz="1200" b="1" dirty="0">
                          <a:effectLst/>
                          <a:latin typeface="+mn-lt"/>
                          <a:ea typeface="ＭＳ 明朝"/>
                          <a:cs typeface="Times New Roman"/>
                        </a:rPr>
                        <a:t>Repository for Project Plans</a:t>
                      </a:r>
                    </a:p>
                  </a:txBody>
                  <a:tcPr marL="51435" marR="51435" marT="0" marB="0"/>
                </a:tc>
                <a:tc>
                  <a:txBody>
                    <a:bodyPr/>
                    <a:lstStyle/>
                    <a:p>
                      <a:pPr algn="l"/>
                      <a:r>
                        <a:rPr lang="en-US" sz="1200" dirty="0"/>
                        <a:t>Mary Beth/ </a:t>
                      </a:r>
                      <a:r>
                        <a:rPr lang="en-US" sz="1200" dirty="0" err="1"/>
                        <a:t>Sammye</a:t>
                      </a:r>
                      <a:endParaRPr lang="en-US" sz="1200" dirty="0"/>
                    </a:p>
                  </a:txBody>
                  <a:tcPr marL="51435" marR="51435" marT="0" marB="0"/>
                </a:tc>
                <a:tc>
                  <a:txBody>
                    <a:bodyPr/>
                    <a:lstStyle/>
                    <a:p>
                      <a:pPr algn="l"/>
                      <a:r>
                        <a:rPr lang="en-US" sz="1200" dirty="0"/>
                        <a:t>Oct. 1</a:t>
                      </a:r>
                    </a:p>
                  </a:txBody>
                  <a:tcPr marL="51435" marR="51435" marT="0" marB="0"/>
                </a:tc>
                <a:tc>
                  <a:txBody>
                    <a:bodyPr/>
                    <a:lstStyle/>
                    <a:p>
                      <a:pPr algn="l"/>
                      <a:r>
                        <a:rPr lang="en-US" sz="1200" dirty="0"/>
                        <a:t>Basecamp, each </a:t>
                      </a:r>
                      <a:r>
                        <a:rPr lang="en-US" sz="1200" dirty="0" err="1"/>
                        <a:t>GxSx</a:t>
                      </a:r>
                      <a:r>
                        <a:rPr lang="en-US" sz="1200" dirty="0"/>
                        <a:t> has own folder</a:t>
                      </a:r>
                    </a:p>
                  </a:txBody>
                  <a:tcPr marL="51435" marR="51435" marT="0" marB="0"/>
                </a:tc>
                <a:extLst>
                  <a:ext uri="{0D108BD9-81ED-4DB2-BD59-A6C34878D82A}">
                    <a16:rowId xmlns:a16="http://schemas.microsoft.com/office/drawing/2014/main" val="1923498008"/>
                  </a:ext>
                </a:extLst>
              </a:tr>
              <a:tr h="327261">
                <a:tc>
                  <a:txBody>
                    <a:bodyPr/>
                    <a:lstStyle/>
                    <a:p>
                      <a:pPr marL="0" marR="0" algn="l">
                        <a:spcBef>
                          <a:spcPts val="0"/>
                        </a:spcBef>
                        <a:spcAft>
                          <a:spcPts val="0"/>
                        </a:spcAft>
                      </a:pPr>
                      <a:r>
                        <a:rPr lang="en-US" sz="1200" b="1" dirty="0">
                          <a:effectLst/>
                          <a:latin typeface="+mn-lt"/>
                          <a:ea typeface="ＭＳ 明朝"/>
                          <a:cs typeface="Times New Roman"/>
                        </a:rPr>
                        <a:t>Accountability process identified</a:t>
                      </a:r>
                    </a:p>
                  </a:txBody>
                  <a:tcPr marL="51435" marR="51435" marT="0" marB="0"/>
                </a:tc>
                <a:tc>
                  <a:txBody>
                    <a:bodyPr/>
                    <a:lstStyle/>
                    <a:p>
                      <a:pPr algn="l"/>
                      <a:r>
                        <a:rPr lang="en-US" sz="1200" dirty="0"/>
                        <a:t>Project Leads to EC</a:t>
                      </a:r>
                    </a:p>
                  </a:txBody>
                  <a:tcPr marL="51435" marR="51435" marT="0" marB="0"/>
                </a:tc>
                <a:tc>
                  <a:txBody>
                    <a:bodyPr/>
                    <a:lstStyle/>
                    <a:p>
                      <a:pPr algn="l"/>
                      <a:r>
                        <a:rPr lang="en-US" sz="1200" dirty="0"/>
                        <a:t>Monthly</a:t>
                      </a:r>
                    </a:p>
                  </a:txBody>
                  <a:tcPr marL="51435" marR="51435" marT="0" marB="0"/>
                </a:tc>
                <a:tc>
                  <a:txBody>
                    <a:bodyPr/>
                    <a:lstStyle/>
                    <a:p>
                      <a:pPr algn="l"/>
                      <a:endParaRPr lang="en-US" sz="1200" dirty="0"/>
                    </a:p>
                  </a:txBody>
                  <a:tcPr marL="51435" marR="51435" marT="0" marB="0"/>
                </a:tc>
                <a:extLst>
                  <a:ext uri="{0D108BD9-81ED-4DB2-BD59-A6C34878D82A}">
                    <a16:rowId xmlns:a16="http://schemas.microsoft.com/office/drawing/2014/main" val="3175237422"/>
                  </a:ext>
                </a:extLst>
              </a:tr>
              <a:tr h="327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ＭＳ 明朝"/>
                          <a:cs typeface="Times New Roman"/>
                        </a:rPr>
                        <a:t>Project Leads and Teams Identified</a:t>
                      </a:r>
                    </a:p>
                    <a:p>
                      <a:pPr marL="0" marR="0" algn="l">
                        <a:spcBef>
                          <a:spcPts val="0"/>
                        </a:spcBef>
                        <a:spcAft>
                          <a:spcPts val="0"/>
                        </a:spcAft>
                      </a:pPr>
                      <a:endParaRPr lang="en-US" sz="1200" b="1" dirty="0">
                        <a:effectLst/>
                        <a:latin typeface="+mn-lt"/>
                        <a:ea typeface="ＭＳ 明朝"/>
                        <a:cs typeface="Times New Roman"/>
                      </a:endParaRPr>
                    </a:p>
                  </a:txBody>
                  <a:tcPr marL="51435" marR="51435" marT="0" marB="0"/>
                </a:tc>
                <a:tc>
                  <a:txBody>
                    <a:bodyPr/>
                    <a:lstStyle/>
                    <a:p>
                      <a:pPr algn="l"/>
                      <a:r>
                        <a:rPr lang="en-US" sz="1200" dirty="0"/>
                        <a:t>Champions</a:t>
                      </a:r>
                    </a:p>
                  </a:txBody>
                  <a:tcPr marL="51435" marR="51435" marT="0" marB="0"/>
                </a:tc>
                <a:tc>
                  <a:txBody>
                    <a:bodyPr/>
                    <a:lstStyle/>
                    <a:p>
                      <a:pPr algn="l"/>
                      <a:r>
                        <a:rPr lang="en-US" sz="1200" dirty="0"/>
                        <a:t>Oct. 15</a:t>
                      </a:r>
                    </a:p>
                  </a:txBody>
                  <a:tcPr marL="51435" marR="51435" marT="0" marB="0"/>
                </a:tc>
                <a:tc>
                  <a:txBody>
                    <a:bodyPr/>
                    <a:lstStyle/>
                    <a:p>
                      <a:pPr algn="l"/>
                      <a:r>
                        <a:rPr lang="en-US" sz="1200" dirty="0"/>
                        <a:t>Group will organize to discuss</a:t>
                      </a:r>
                    </a:p>
                  </a:txBody>
                  <a:tcPr marL="51435" marR="51435" marT="0" marB="0"/>
                </a:tc>
                <a:extLst>
                  <a:ext uri="{0D108BD9-81ED-4DB2-BD59-A6C34878D82A}">
                    <a16:rowId xmlns:a16="http://schemas.microsoft.com/office/drawing/2014/main" val="459445528"/>
                  </a:ext>
                </a:extLst>
              </a:tr>
              <a:tr h="272548">
                <a:tc>
                  <a:txBody>
                    <a:bodyPr/>
                    <a:lstStyle/>
                    <a:p>
                      <a:pPr marL="0" marR="0" algn="l">
                        <a:spcBef>
                          <a:spcPts val="0"/>
                        </a:spcBef>
                        <a:spcAft>
                          <a:spcPts val="0"/>
                        </a:spcAft>
                      </a:pPr>
                      <a:r>
                        <a:rPr lang="en-US" sz="1200" b="1" dirty="0">
                          <a:effectLst/>
                          <a:latin typeface="+mn-lt"/>
                          <a:ea typeface="ＭＳ 明朝"/>
                          <a:cs typeface="Times New Roman"/>
                        </a:rPr>
                        <a:t>Sharing plan with relevant membership</a:t>
                      </a:r>
                    </a:p>
                  </a:txBody>
                  <a:tcPr marL="51435" marR="51435" marT="0" marB="0"/>
                </a:tc>
                <a:tc>
                  <a:txBody>
                    <a:bodyPr/>
                    <a:lstStyle/>
                    <a:p>
                      <a:pPr algn="l"/>
                      <a:endParaRPr lang="en-US" sz="1200" dirty="0"/>
                    </a:p>
                  </a:txBody>
                  <a:tcPr marL="51435" marR="51435" marT="0" marB="0"/>
                </a:tc>
                <a:tc>
                  <a:txBody>
                    <a:bodyPr/>
                    <a:lstStyle/>
                    <a:p>
                      <a:pPr algn="l"/>
                      <a:endParaRPr lang="en-US" sz="1200" dirty="0"/>
                    </a:p>
                  </a:txBody>
                  <a:tcPr marL="51435" marR="51435" marT="0" marB="0"/>
                </a:tc>
                <a:tc>
                  <a:txBody>
                    <a:bodyPr/>
                    <a:lstStyle/>
                    <a:p>
                      <a:pPr algn="l"/>
                      <a:endParaRPr lang="en-US" sz="1200" dirty="0"/>
                    </a:p>
                  </a:txBody>
                  <a:tcPr marL="51435" marR="51435" marT="0" marB="0"/>
                </a:tc>
                <a:extLst>
                  <a:ext uri="{0D108BD9-81ED-4DB2-BD59-A6C34878D82A}">
                    <a16:rowId xmlns:a16="http://schemas.microsoft.com/office/drawing/2014/main" val="10009"/>
                  </a:ext>
                </a:extLst>
              </a:tr>
              <a:tr h="327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ＭＳ 明朝"/>
                          <a:cs typeface="Times New Roman"/>
                        </a:rPr>
                        <a:t>Team members meet to “finalize” Project Plans</a:t>
                      </a:r>
                    </a:p>
                    <a:p>
                      <a:pPr marL="0" marR="0" algn="l">
                        <a:spcBef>
                          <a:spcPts val="0"/>
                        </a:spcBef>
                        <a:spcAft>
                          <a:spcPts val="0"/>
                        </a:spcAft>
                      </a:pPr>
                      <a:endParaRPr lang="en-US" sz="1200" b="1" dirty="0">
                        <a:effectLst/>
                        <a:latin typeface="+mn-lt"/>
                        <a:ea typeface="ＭＳ 明朝"/>
                        <a:cs typeface="Times New Roman"/>
                      </a:endParaRPr>
                    </a:p>
                  </a:txBody>
                  <a:tcPr marL="51435" marR="51435" marT="0" marB="0"/>
                </a:tc>
                <a:tc>
                  <a:txBody>
                    <a:bodyPr/>
                    <a:lstStyle/>
                    <a:p>
                      <a:pPr algn="l"/>
                      <a:endParaRPr lang="en-US" sz="1200" dirty="0"/>
                    </a:p>
                  </a:txBody>
                  <a:tcPr marL="51435" marR="51435" marT="0" marB="0"/>
                </a:tc>
                <a:tc>
                  <a:txBody>
                    <a:bodyPr/>
                    <a:lstStyle/>
                    <a:p>
                      <a:pPr algn="l"/>
                      <a:r>
                        <a:rPr lang="en-US" sz="1200" dirty="0"/>
                        <a:t>Jan1</a:t>
                      </a:r>
                    </a:p>
                  </a:txBody>
                  <a:tcPr marL="51435" marR="51435" marT="0" marB="0"/>
                </a:tc>
                <a:tc>
                  <a:txBody>
                    <a:bodyPr/>
                    <a:lstStyle/>
                    <a:p>
                      <a:pPr algn="l"/>
                      <a:endParaRPr lang="en-US" sz="1200" dirty="0"/>
                    </a:p>
                  </a:txBody>
                  <a:tcPr marL="51435" marR="51435" marT="0" marB="0"/>
                </a:tc>
                <a:extLst>
                  <a:ext uri="{0D108BD9-81ED-4DB2-BD59-A6C34878D82A}">
                    <a16:rowId xmlns:a16="http://schemas.microsoft.com/office/drawing/2014/main" val="10011"/>
                  </a:ext>
                </a:extLst>
              </a:tr>
              <a:tr h="241644">
                <a:tc>
                  <a:txBody>
                    <a:bodyPr/>
                    <a:lstStyle/>
                    <a:p>
                      <a:pPr marL="0" marR="0" algn="l">
                        <a:spcBef>
                          <a:spcPts val="0"/>
                        </a:spcBef>
                        <a:spcAft>
                          <a:spcPts val="0"/>
                        </a:spcAft>
                      </a:pPr>
                      <a:r>
                        <a:rPr lang="en-US" sz="1200" b="1" dirty="0">
                          <a:effectLst/>
                          <a:latin typeface="+mn-lt"/>
                          <a:ea typeface="ＭＳ 明朝"/>
                          <a:cs typeface="Times New Roman"/>
                        </a:rPr>
                        <a:t>”Champion” for overall Strategic Plan</a:t>
                      </a:r>
                    </a:p>
                  </a:txBody>
                  <a:tcPr marL="51435" marR="51435" marT="0" marB="0"/>
                </a:tc>
                <a:tc>
                  <a:txBody>
                    <a:bodyPr/>
                    <a:lstStyle/>
                    <a:p>
                      <a:pPr algn="l"/>
                      <a:r>
                        <a:rPr lang="en-US" sz="1200" dirty="0"/>
                        <a:t>Chair Succession</a:t>
                      </a:r>
                    </a:p>
                  </a:txBody>
                  <a:tcPr marL="51435" marR="51435" marT="0" marB="0"/>
                </a:tc>
                <a:tc>
                  <a:txBody>
                    <a:bodyPr/>
                    <a:lstStyle/>
                    <a:p>
                      <a:pPr algn="l"/>
                      <a:r>
                        <a:rPr lang="en-US" sz="1200" dirty="0"/>
                        <a:t>Done</a:t>
                      </a:r>
                    </a:p>
                  </a:txBody>
                  <a:tcPr marL="51435" marR="51435" marT="0" marB="0"/>
                </a:tc>
                <a:tc>
                  <a:txBody>
                    <a:bodyPr/>
                    <a:lstStyle/>
                    <a:p>
                      <a:pPr algn="l"/>
                      <a:endParaRPr lang="en-US" sz="1200" dirty="0"/>
                    </a:p>
                  </a:txBody>
                  <a:tcPr marL="51435" marR="51435" marT="0" marB="0"/>
                </a:tc>
                <a:extLst>
                  <a:ext uri="{0D108BD9-81ED-4DB2-BD59-A6C34878D82A}">
                    <a16:rowId xmlns:a16="http://schemas.microsoft.com/office/drawing/2014/main" val="1204741994"/>
                  </a:ext>
                </a:extLst>
              </a:tr>
              <a:tr h="492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ＭＳ 明朝"/>
                          <a:cs typeface="Times New Roman"/>
                        </a:rPr>
                        <a:t>KICK OFF</a:t>
                      </a:r>
                    </a:p>
                    <a:p>
                      <a:pPr marL="0" marR="0" algn="l">
                        <a:spcBef>
                          <a:spcPts val="0"/>
                        </a:spcBef>
                        <a:spcAft>
                          <a:spcPts val="0"/>
                        </a:spcAft>
                      </a:pPr>
                      <a:endParaRPr lang="en-US" sz="1200" b="1" dirty="0">
                        <a:effectLst/>
                        <a:latin typeface="+mn-lt"/>
                        <a:ea typeface="ＭＳ 明朝"/>
                        <a:cs typeface="Times New Roman"/>
                      </a:endParaRPr>
                    </a:p>
                  </a:txBody>
                  <a:tcPr marL="51435" marR="51435" marT="0" marB="0"/>
                </a:tc>
                <a:tc>
                  <a:txBody>
                    <a:bodyPr/>
                    <a:lstStyle/>
                    <a:p>
                      <a:pPr algn="l"/>
                      <a:endParaRPr lang="en-US" sz="1200" dirty="0"/>
                    </a:p>
                  </a:txBody>
                  <a:tcPr marL="51435" marR="51435" marT="0" marB="0"/>
                </a:tc>
                <a:tc>
                  <a:txBody>
                    <a:bodyPr/>
                    <a:lstStyle/>
                    <a:p>
                      <a:pPr algn="l"/>
                      <a:r>
                        <a:rPr lang="en-US" sz="1200" dirty="0"/>
                        <a:t>Nov. mtg</a:t>
                      </a:r>
                    </a:p>
                  </a:txBody>
                  <a:tcPr marL="51435" marR="51435" marT="0" marB="0"/>
                </a:tc>
                <a:tc>
                  <a:txBody>
                    <a:bodyPr/>
                    <a:lstStyle/>
                    <a:p>
                      <a:pPr algn="l"/>
                      <a:endParaRPr lang="en-US" sz="1200" dirty="0"/>
                    </a:p>
                  </a:txBody>
                  <a:tcPr marL="51435" marR="51435" marT="0" marB="0"/>
                </a:tc>
                <a:extLst>
                  <a:ext uri="{0D108BD9-81ED-4DB2-BD59-A6C34878D82A}">
                    <a16:rowId xmlns:a16="http://schemas.microsoft.com/office/drawing/2014/main" val="10012"/>
                  </a:ext>
                </a:extLst>
              </a:tr>
            </a:tbl>
          </a:graphicData>
        </a:graphic>
      </p:graphicFrame>
      <p:pic>
        <p:nvPicPr>
          <p:cNvPr id="3" name="Picture 2">
            <a:extLst>
              <a:ext uri="{FF2B5EF4-FFF2-40B4-BE49-F238E27FC236}">
                <a16:creationId xmlns:a16="http://schemas.microsoft.com/office/drawing/2014/main" id="{3700D355-65CD-2B3B-9F62-D94EA86743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308" y="3422420"/>
            <a:ext cx="1554692" cy="1721080"/>
          </a:xfrm>
          <a:prstGeom prst="rect">
            <a:avLst/>
          </a:prstGeom>
        </p:spPr>
      </p:pic>
    </p:spTree>
    <p:extLst>
      <p:ext uri="{BB962C8B-B14F-4D97-AF65-F5344CB8AC3E}">
        <p14:creationId xmlns:p14="http://schemas.microsoft.com/office/powerpoint/2010/main" val="145009955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D84E-568F-FD4E-B7A7-016618337B37}"/>
              </a:ext>
            </a:extLst>
          </p:cNvPr>
          <p:cNvSpPr>
            <a:spLocks noGrp="1"/>
          </p:cNvSpPr>
          <p:nvPr>
            <p:ph type="title"/>
          </p:nvPr>
        </p:nvSpPr>
        <p:spPr>
          <a:xfrm>
            <a:off x="9768" y="-212949"/>
            <a:ext cx="4370423" cy="994172"/>
          </a:xfrm>
        </p:spPr>
        <p:txBody>
          <a:bodyPr>
            <a:normAutofit/>
          </a:bodyPr>
          <a:lstStyle/>
          <a:p>
            <a:r>
              <a:rPr lang="en-US" sz="2700" dirty="0"/>
              <a:t>Retreat Feedback</a:t>
            </a:r>
          </a:p>
        </p:txBody>
      </p:sp>
      <p:sp>
        <p:nvSpPr>
          <p:cNvPr id="3" name="Text Placeholder 2">
            <a:extLst>
              <a:ext uri="{FF2B5EF4-FFF2-40B4-BE49-F238E27FC236}">
                <a16:creationId xmlns:a16="http://schemas.microsoft.com/office/drawing/2014/main" id="{58F96734-A244-574C-8996-4383C2D09D2F}"/>
              </a:ext>
            </a:extLst>
          </p:cNvPr>
          <p:cNvSpPr>
            <a:spLocks noGrp="1"/>
          </p:cNvSpPr>
          <p:nvPr>
            <p:ph type="body" idx="1"/>
          </p:nvPr>
        </p:nvSpPr>
        <p:spPr>
          <a:xfrm>
            <a:off x="621231" y="1303563"/>
            <a:ext cx="2087245" cy="617934"/>
          </a:xfrm>
        </p:spPr>
        <p:txBody>
          <a:bodyPr/>
          <a:lstStyle/>
          <a:p>
            <a:r>
              <a:rPr lang="en-US" sz="2100" b="0" dirty="0">
                <a:solidFill>
                  <a:schemeClr val="accent1"/>
                </a:solidFill>
              </a:rPr>
              <a:t> </a:t>
            </a:r>
            <a:r>
              <a:rPr lang="en-US" dirty="0"/>
              <a:t>	</a:t>
            </a:r>
          </a:p>
        </p:txBody>
      </p:sp>
      <p:sp>
        <p:nvSpPr>
          <p:cNvPr id="4" name="Content Placeholder 3">
            <a:extLst>
              <a:ext uri="{FF2B5EF4-FFF2-40B4-BE49-F238E27FC236}">
                <a16:creationId xmlns:a16="http://schemas.microsoft.com/office/drawing/2014/main" id="{1E47BA3D-167A-B044-84D2-64E454D91F78}"/>
              </a:ext>
            </a:extLst>
          </p:cNvPr>
          <p:cNvSpPr>
            <a:spLocks noGrp="1"/>
          </p:cNvSpPr>
          <p:nvPr>
            <p:ph sz="half" idx="2"/>
          </p:nvPr>
        </p:nvSpPr>
        <p:spPr>
          <a:xfrm>
            <a:off x="341528" y="2223770"/>
            <a:ext cx="2850080" cy="2763441"/>
          </a:xfrm>
        </p:spPr>
        <p:txBody>
          <a:bodyPr/>
          <a:lstStyle/>
          <a:p>
            <a:pPr marL="214313" indent="-214313">
              <a:spcBef>
                <a:spcPts val="0"/>
              </a:spcBef>
            </a:pPr>
            <a:r>
              <a:rPr lang="en-US" sz="1200" dirty="0"/>
              <a:t>Organization</a:t>
            </a:r>
          </a:p>
          <a:p>
            <a:pPr marL="214313" indent="-214313">
              <a:spcBef>
                <a:spcPts val="0"/>
              </a:spcBef>
            </a:pPr>
            <a:r>
              <a:rPr lang="en-US" sz="1200" dirty="0"/>
              <a:t>Took time for 4 sessions</a:t>
            </a:r>
          </a:p>
          <a:p>
            <a:pPr marL="214313" indent="-214313">
              <a:spcBef>
                <a:spcPts val="0"/>
              </a:spcBef>
            </a:pPr>
            <a:r>
              <a:rPr lang="en-US" sz="1200" dirty="0"/>
              <a:t>Were productive</a:t>
            </a:r>
          </a:p>
          <a:p>
            <a:pPr marL="214313" indent="-214313">
              <a:spcBef>
                <a:spcPts val="0"/>
              </a:spcBef>
            </a:pPr>
            <a:r>
              <a:rPr lang="en-US" sz="1200" dirty="0"/>
              <a:t>True to the process</a:t>
            </a:r>
          </a:p>
          <a:p>
            <a:pPr marL="214313" indent="-214313">
              <a:spcBef>
                <a:spcPts val="0"/>
              </a:spcBef>
            </a:pPr>
            <a:r>
              <a:rPr lang="en-US" sz="1200" dirty="0"/>
              <a:t>Collegiality</a:t>
            </a:r>
          </a:p>
        </p:txBody>
      </p:sp>
      <p:pic>
        <p:nvPicPr>
          <p:cNvPr id="10" name="Content Placeholder 9">
            <a:extLst>
              <a:ext uri="{FF2B5EF4-FFF2-40B4-BE49-F238E27FC236}">
                <a16:creationId xmlns:a16="http://schemas.microsoft.com/office/drawing/2014/main" id="{123A7066-FFEE-AA45-B9E4-7FD0C5E21512}"/>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3862333" y="1051494"/>
            <a:ext cx="964737" cy="1040183"/>
          </a:xfrm>
          <a:prstGeom prst="rect">
            <a:avLst/>
          </a:prstGeom>
        </p:spPr>
      </p:pic>
      <p:sp>
        <p:nvSpPr>
          <p:cNvPr id="7" name="Slide Number Placeholder 6">
            <a:extLst>
              <a:ext uri="{FF2B5EF4-FFF2-40B4-BE49-F238E27FC236}">
                <a16:creationId xmlns:a16="http://schemas.microsoft.com/office/drawing/2014/main" id="{AF90C53F-3D56-1A4D-A278-7F70D1914EDC}"/>
              </a:ext>
            </a:extLst>
          </p:cNvPr>
          <p:cNvSpPr>
            <a:spLocks noGrp="1"/>
          </p:cNvSpPr>
          <p:nvPr>
            <p:ph type="sldNum" sz="quarter" idx="12"/>
          </p:nvPr>
        </p:nvSpPr>
        <p:spPr>
          <a:xfrm>
            <a:off x="8534315" y="4864100"/>
            <a:ext cx="173124" cy="123111"/>
          </a:xfrm>
        </p:spPr>
        <p:txBody>
          <a:bodyPr/>
          <a:lstStyle/>
          <a:p>
            <a:fld id="{33FAA1ED-C682-5F40-B8C5-CD3BC21BAD59}" type="slidenum">
              <a:rPr lang="en-US" smtClean="0"/>
              <a:t>33</a:t>
            </a:fld>
            <a:endParaRPr lang="en-US"/>
          </a:p>
        </p:txBody>
      </p:sp>
      <p:pic>
        <p:nvPicPr>
          <p:cNvPr id="9" name="Picture 8">
            <a:extLst>
              <a:ext uri="{FF2B5EF4-FFF2-40B4-BE49-F238E27FC236}">
                <a16:creationId xmlns:a16="http://schemas.microsoft.com/office/drawing/2014/main" id="{E9EA8C34-4657-3D48-864D-8C0B312F4B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223" y="1051495"/>
            <a:ext cx="961061" cy="1048000"/>
          </a:xfrm>
          <a:prstGeom prst="rect">
            <a:avLst/>
          </a:prstGeom>
        </p:spPr>
      </p:pic>
      <p:pic>
        <p:nvPicPr>
          <p:cNvPr id="11" name="Picture 10">
            <a:extLst>
              <a:ext uri="{FF2B5EF4-FFF2-40B4-BE49-F238E27FC236}">
                <a16:creationId xmlns:a16="http://schemas.microsoft.com/office/drawing/2014/main" id="{FB9FCCCD-4BB0-EC45-AF18-A912605775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7284" y="1027862"/>
            <a:ext cx="1091034" cy="1114324"/>
          </a:xfrm>
          <a:prstGeom prst="rect">
            <a:avLst/>
          </a:prstGeom>
        </p:spPr>
      </p:pic>
      <p:sp>
        <p:nvSpPr>
          <p:cNvPr id="16" name="TextBox 15">
            <a:extLst>
              <a:ext uri="{FF2B5EF4-FFF2-40B4-BE49-F238E27FC236}">
                <a16:creationId xmlns:a16="http://schemas.microsoft.com/office/drawing/2014/main" id="{81C56BF7-F2FC-9842-BB26-03F48DD11389}"/>
              </a:ext>
            </a:extLst>
          </p:cNvPr>
          <p:cNvSpPr txBox="1"/>
          <p:nvPr/>
        </p:nvSpPr>
        <p:spPr>
          <a:xfrm>
            <a:off x="3464169" y="2142185"/>
            <a:ext cx="2278241" cy="1200329"/>
          </a:xfrm>
          <a:prstGeom prst="rect">
            <a:avLst/>
          </a:prstGeom>
          <a:noFill/>
        </p:spPr>
        <p:txBody>
          <a:bodyPr wrap="square" rtlCol="0">
            <a:spAutoFit/>
          </a:bodyPr>
          <a:lstStyle/>
          <a:p>
            <a:pPr marL="214313" indent="-214313">
              <a:buFont typeface="Wingdings" pitchFamily="2" charset="2"/>
              <a:buChar char="§"/>
            </a:pPr>
            <a:r>
              <a:rPr lang="en-US" sz="1200" dirty="0">
                <a:solidFill>
                  <a:srgbClr val="0039A6"/>
                </a:solidFill>
              </a:rPr>
              <a:t>Less time on others’ M/V, more on Goals/Strategies</a:t>
            </a:r>
          </a:p>
          <a:p>
            <a:pPr marL="214313" indent="-214313">
              <a:buFont typeface="Wingdings" pitchFamily="2" charset="2"/>
              <a:buChar char="§"/>
            </a:pPr>
            <a:r>
              <a:rPr lang="en-US" sz="1200" dirty="0">
                <a:solidFill>
                  <a:srgbClr val="0039A6"/>
                </a:solidFill>
              </a:rPr>
              <a:t>Do the homework during a session</a:t>
            </a:r>
          </a:p>
          <a:p>
            <a:pPr marL="214313" indent="-214313">
              <a:buFont typeface="Wingdings" pitchFamily="2" charset="2"/>
              <a:buChar char="§"/>
            </a:pPr>
            <a:r>
              <a:rPr lang="en-US" sz="1200" dirty="0">
                <a:solidFill>
                  <a:srgbClr val="0039A6"/>
                </a:solidFill>
              </a:rPr>
              <a:t>More material to cut and paste</a:t>
            </a:r>
          </a:p>
        </p:txBody>
      </p:sp>
      <p:sp>
        <p:nvSpPr>
          <p:cNvPr id="18" name="TextBox 17">
            <a:extLst>
              <a:ext uri="{FF2B5EF4-FFF2-40B4-BE49-F238E27FC236}">
                <a16:creationId xmlns:a16="http://schemas.microsoft.com/office/drawing/2014/main" id="{C7F42088-601E-5749-9134-0E16E4A1519F}"/>
              </a:ext>
            </a:extLst>
          </p:cNvPr>
          <p:cNvSpPr txBox="1"/>
          <p:nvPr/>
        </p:nvSpPr>
        <p:spPr>
          <a:xfrm>
            <a:off x="6247284" y="2142185"/>
            <a:ext cx="2278241" cy="1754326"/>
          </a:xfrm>
          <a:prstGeom prst="rect">
            <a:avLst/>
          </a:prstGeom>
          <a:noFill/>
        </p:spPr>
        <p:txBody>
          <a:bodyPr wrap="square" rtlCol="0">
            <a:spAutoFit/>
          </a:bodyPr>
          <a:lstStyle/>
          <a:p>
            <a:pPr marL="214313" indent="-214313">
              <a:buFont typeface="Wingdings" pitchFamily="2" charset="2"/>
              <a:buChar char="§"/>
            </a:pPr>
            <a:r>
              <a:rPr lang="en-US" sz="1200" dirty="0">
                <a:solidFill>
                  <a:srgbClr val="0039A6"/>
                </a:solidFill>
              </a:rPr>
              <a:t>Prework emphasized others’ M/V…..</a:t>
            </a:r>
          </a:p>
          <a:p>
            <a:pPr marL="214313" indent="-214313">
              <a:buFont typeface="Wingdings" pitchFamily="2" charset="2"/>
              <a:buChar char="§"/>
            </a:pPr>
            <a:r>
              <a:rPr lang="en-US" sz="1200" dirty="0">
                <a:solidFill>
                  <a:srgbClr val="0039A6"/>
                </a:solidFill>
              </a:rPr>
              <a:t>Ability of new and emerging leaders to contribute</a:t>
            </a:r>
          </a:p>
          <a:p>
            <a:pPr marL="214313" indent="-214313">
              <a:buFont typeface="Wingdings" pitchFamily="2" charset="2"/>
              <a:buChar char="§"/>
            </a:pPr>
            <a:r>
              <a:rPr lang="en-US" sz="1200" dirty="0">
                <a:solidFill>
                  <a:srgbClr val="0039A6"/>
                </a:solidFill>
              </a:rPr>
              <a:t>A round robin when doing strategies</a:t>
            </a:r>
          </a:p>
          <a:p>
            <a:pPr marL="214313" indent="-214313">
              <a:buFont typeface="Wingdings" pitchFamily="2" charset="2"/>
              <a:buChar char="§"/>
            </a:pPr>
            <a:r>
              <a:rPr lang="en-US" sz="1200" dirty="0">
                <a:solidFill>
                  <a:srgbClr val="0039A6"/>
                </a:solidFill>
              </a:rPr>
              <a:t>Setup breakout rooms to work on Project Plans</a:t>
            </a:r>
          </a:p>
          <a:p>
            <a:pPr marL="214313" indent="-214313">
              <a:buFont typeface="Wingdings" pitchFamily="2" charset="2"/>
              <a:buChar char="§"/>
            </a:pPr>
            <a:r>
              <a:rPr lang="en-US" sz="1200" dirty="0">
                <a:solidFill>
                  <a:srgbClr val="0039A6"/>
                </a:solidFill>
              </a:rPr>
              <a:t>Assign a “chat keeper”</a:t>
            </a:r>
          </a:p>
        </p:txBody>
      </p:sp>
    </p:spTree>
    <p:extLst>
      <p:ext uri="{BB962C8B-B14F-4D97-AF65-F5344CB8AC3E}">
        <p14:creationId xmlns:p14="http://schemas.microsoft.com/office/powerpoint/2010/main" val="2194182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0C6A-1A9E-C086-4861-D98E397C86D5}"/>
              </a:ext>
            </a:extLst>
          </p:cNvPr>
          <p:cNvSpPr>
            <a:spLocks noGrp="1"/>
          </p:cNvSpPr>
          <p:nvPr>
            <p:ph type="title"/>
          </p:nvPr>
        </p:nvSpPr>
        <p:spPr>
          <a:xfrm>
            <a:off x="0" y="448091"/>
            <a:ext cx="6903720" cy="708026"/>
          </a:xfrm>
        </p:spPr>
        <p:txBody>
          <a:bodyPr>
            <a:noAutofit/>
          </a:bodyPr>
          <a:lstStyle/>
          <a:p>
            <a:r>
              <a:rPr lang="en-US" sz="3600" dirty="0">
                <a:ea typeface="+mj-lt"/>
                <a:cs typeface="+mj-lt"/>
              </a:rPr>
              <a:t>Don’t Forget to Celebrate Success!</a:t>
            </a:r>
            <a:endParaRPr lang="en-US" sz="3600" dirty="0"/>
          </a:p>
        </p:txBody>
      </p:sp>
      <p:pic>
        <p:nvPicPr>
          <p:cNvPr id="4" name="Picture 4" descr="A picture containing icon&#10;&#10;Description automatically generated">
            <a:extLst>
              <a:ext uri="{FF2B5EF4-FFF2-40B4-BE49-F238E27FC236}">
                <a16:creationId xmlns:a16="http://schemas.microsoft.com/office/drawing/2014/main" id="{1C9E400E-A342-2E24-4CFD-766EE1A7DE04}"/>
              </a:ext>
            </a:extLst>
          </p:cNvPr>
          <p:cNvPicPr>
            <a:picLocks noChangeAspect="1"/>
          </p:cNvPicPr>
          <p:nvPr/>
        </p:nvPicPr>
        <p:blipFill>
          <a:blip r:embed="rId3"/>
          <a:stretch>
            <a:fillRect/>
          </a:stretch>
        </p:blipFill>
        <p:spPr>
          <a:xfrm>
            <a:off x="1556238" y="1898171"/>
            <a:ext cx="5029200" cy="2630835"/>
          </a:xfrm>
          <a:prstGeom prst="rect">
            <a:avLst/>
          </a:prstGeom>
        </p:spPr>
      </p:pic>
    </p:spTree>
    <p:extLst>
      <p:ext uri="{BB962C8B-B14F-4D97-AF65-F5344CB8AC3E}">
        <p14:creationId xmlns:p14="http://schemas.microsoft.com/office/powerpoint/2010/main" val="198254990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grass, ground, outdoor&#10;&#10;Description automatically generated">
            <a:extLst>
              <a:ext uri="{FF2B5EF4-FFF2-40B4-BE49-F238E27FC236}">
                <a16:creationId xmlns:a16="http://schemas.microsoft.com/office/drawing/2014/main" id="{8AF234DE-8668-E045-BF10-7952B99463DB}"/>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15" y="324"/>
            <a:ext cx="6086460" cy="4806233"/>
          </a:xfrm>
          <a:prstGeom prst="rect">
            <a:avLst/>
          </a:prstGeom>
        </p:spPr>
      </p:pic>
      <p:sp>
        <p:nvSpPr>
          <p:cNvPr id="4" name="Slide Number Placeholder 3">
            <a:extLst>
              <a:ext uri="{FF2B5EF4-FFF2-40B4-BE49-F238E27FC236}">
                <a16:creationId xmlns:a16="http://schemas.microsoft.com/office/drawing/2014/main" id="{513A80FA-E962-C842-A0C7-272ACCBC1418}"/>
              </a:ext>
            </a:extLst>
          </p:cNvPr>
          <p:cNvSpPr>
            <a:spLocks noGrp="1"/>
          </p:cNvSpPr>
          <p:nvPr>
            <p:ph type="sldNum" sz="quarter" idx="12"/>
          </p:nvPr>
        </p:nvSpPr>
        <p:spPr>
          <a:xfrm>
            <a:off x="4675574" y="6373570"/>
            <a:ext cx="2743200" cy="48443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3FAA1ED-C682-5F40-B8C5-CD3BC21BAD59}" type="slidenum">
              <a:rPr lang="en-US" dirty="0" smtClean="0"/>
              <a:pPr>
                <a:spcAft>
                  <a:spcPts val="450"/>
                </a:spcAft>
              </a:pPr>
              <a:t>35</a:t>
            </a:fld>
            <a:endParaRPr lang="en-US" sz="825" dirty="0">
              <a:solidFill>
                <a:srgbClr val="FFFFFF"/>
              </a:solidFill>
              <a:latin typeface="+mn-lt"/>
              <a:cs typeface="+mn-cs"/>
            </a:endParaRPr>
          </a:p>
        </p:txBody>
      </p:sp>
      <p:sp>
        <p:nvSpPr>
          <p:cNvPr id="2" name="Rectangle 1">
            <a:extLst>
              <a:ext uri="{FF2B5EF4-FFF2-40B4-BE49-F238E27FC236}">
                <a16:creationId xmlns:a16="http://schemas.microsoft.com/office/drawing/2014/main" id="{3290A83C-5F8F-E1D2-EF54-3030F452BA43}"/>
              </a:ext>
            </a:extLst>
          </p:cNvPr>
          <p:cNvSpPr/>
          <p:nvPr/>
        </p:nvSpPr>
        <p:spPr>
          <a:xfrm>
            <a:off x="1371600" y="1356561"/>
            <a:ext cx="2009273" cy="2334126"/>
          </a:xfrm>
          <a:prstGeom prst="rect">
            <a:avLst/>
          </a:prstGeom>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5" name="TextBox 4">
            <a:extLst>
              <a:ext uri="{FF2B5EF4-FFF2-40B4-BE49-F238E27FC236}">
                <a16:creationId xmlns:a16="http://schemas.microsoft.com/office/drawing/2014/main" id="{A4C89290-18DE-F29B-DEBA-4E12E83FEA4A}"/>
              </a:ext>
            </a:extLst>
          </p:cNvPr>
          <p:cNvSpPr txBox="1"/>
          <p:nvPr/>
        </p:nvSpPr>
        <p:spPr>
          <a:xfrm>
            <a:off x="1448300" y="1738795"/>
            <a:ext cx="1855871"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2000" dirty="0"/>
              <a:t>End Of</a:t>
            </a:r>
          </a:p>
          <a:p>
            <a:pPr algn="ctr"/>
            <a:r>
              <a:rPr lang="en-US" sz="2000" dirty="0"/>
              <a:t>CHAS</a:t>
            </a:r>
          </a:p>
          <a:p>
            <a:pPr algn="ctr"/>
            <a:r>
              <a:rPr lang="en-US" sz="2000" dirty="0"/>
              <a:t>VSPR</a:t>
            </a:r>
          </a:p>
        </p:txBody>
      </p:sp>
      <p:pic>
        <p:nvPicPr>
          <p:cNvPr id="9" name="Picture 2" descr="Redirect Notice | Thank you pictures, Thanks gif, Thank you gifs">
            <a:extLst>
              <a:ext uri="{FF2B5EF4-FFF2-40B4-BE49-F238E27FC236}">
                <a16:creationId xmlns:a16="http://schemas.microsoft.com/office/drawing/2014/main" id="{8094C7D5-CA86-C0AD-7DFF-023ABF06760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312255" y="1467422"/>
            <a:ext cx="2920289" cy="1923109"/>
          </a:xfrm>
          <a:prstGeom prst="rect">
            <a:avLst/>
          </a:prstGeom>
          <a:solidFill>
            <a:srgbClr val="FFFFFF"/>
          </a:solidFill>
        </p:spPr>
      </p:pic>
    </p:spTree>
    <p:extLst>
      <p:ext uri="{BB962C8B-B14F-4D97-AF65-F5344CB8AC3E}">
        <p14:creationId xmlns:p14="http://schemas.microsoft.com/office/powerpoint/2010/main" val="38629893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B72D-56C2-D54E-8BAC-BACC62F794BE}"/>
              </a:ext>
            </a:extLst>
          </p:cNvPr>
          <p:cNvSpPr>
            <a:spLocks noGrp="1"/>
          </p:cNvSpPr>
          <p:nvPr>
            <p:ph type="title"/>
          </p:nvPr>
        </p:nvSpPr>
        <p:spPr>
          <a:xfrm>
            <a:off x="84521" y="195262"/>
            <a:ext cx="5616576" cy="708026"/>
          </a:xfrm>
        </p:spPr>
        <p:txBody>
          <a:bodyPr/>
          <a:lstStyle/>
          <a:p>
            <a:r>
              <a:rPr lang="en-US" dirty="0"/>
              <a:t>Expectations for This Strategic Planning Retreat </a:t>
            </a:r>
            <a:r>
              <a:rPr lang="en-US" sz="2400" dirty="0">
                <a:solidFill>
                  <a:srgbClr val="FF0000"/>
                </a:solidFill>
              </a:rPr>
              <a:t>One Word!</a:t>
            </a:r>
            <a:endParaRPr lang="en-US" dirty="0"/>
          </a:p>
        </p:txBody>
      </p:sp>
      <p:sp>
        <p:nvSpPr>
          <p:cNvPr id="3" name="Content Placeholder 2">
            <a:extLst>
              <a:ext uri="{FF2B5EF4-FFF2-40B4-BE49-F238E27FC236}">
                <a16:creationId xmlns:a16="http://schemas.microsoft.com/office/drawing/2014/main" id="{B063F6B9-7D07-924F-85EC-F21048DD1D07}"/>
              </a:ext>
            </a:extLst>
          </p:cNvPr>
          <p:cNvSpPr>
            <a:spLocks noGrp="1"/>
          </p:cNvSpPr>
          <p:nvPr>
            <p:ph idx="1"/>
          </p:nvPr>
        </p:nvSpPr>
        <p:spPr>
          <a:xfrm>
            <a:off x="485115" y="994298"/>
            <a:ext cx="8222324" cy="3781887"/>
          </a:xfrm>
        </p:spPr>
        <p:txBody>
          <a:bodyPr lIns="457200" tIns="0" rIns="457200" bIns="0" anchor="t">
            <a:normAutofit fontScale="62500" lnSpcReduction="20000"/>
          </a:bodyPr>
          <a:lstStyle/>
          <a:p>
            <a:r>
              <a:rPr lang="en-US" dirty="0"/>
              <a:t>ENERGIZED</a:t>
            </a:r>
          </a:p>
          <a:p>
            <a:r>
              <a:rPr lang="en-US" dirty="0"/>
              <a:t>ROADMAP</a:t>
            </a:r>
          </a:p>
          <a:p>
            <a:r>
              <a:rPr lang="en-US" dirty="0"/>
              <a:t>ENGAGEMENT</a:t>
            </a:r>
          </a:p>
          <a:p>
            <a:r>
              <a:rPr lang="en-US" dirty="0"/>
              <a:t>PROGRESS</a:t>
            </a:r>
          </a:p>
          <a:p>
            <a:r>
              <a:rPr lang="en-US" dirty="0"/>
              <a:t>BRIDGES</a:t>
            </a:r>
          </a:p>
          <a:p>
            <a:r>
              <a:rPr lang="en-US" dirty="0"/>
              <a:t>CLARITY</a:t>
            </a:r>
          </a:p>
          <a:p>
            <a:r>
              <a:rPr lang="en-US" dirty="0"/>
              <a:t>AMPLIFY</a:t>
            </a:r>
          </a:p>
          <a:p>
            <a:r>
              <a:rPr lang="en-US" dirty="0"/>
              <a:t>ACCOUNTABILITY</a:t>
            </a:r>
          </a:p>
          <a:p>
            <a:r>
              <a:rPr lang="en-US" dirty="0"/>
              <a:t>ACHIEVABLE</a:t>
            </a:r>
          </a:p>
          <a:p>
            <a:r>
              <a:rPr lang="en-US" dirty="0"/>
              <a:t>DIRECTION</a:t>
            </a:r>
          </a:p>
          <a:p>
            <a:r>
              <a:rPr lang="en-US" dirty="0"/>
              <a:t>PRIORITIZE</a:t>
            </a:r>
          </a:p>
          <a:p>
            <a:r>
              <a:rPr lang="en-US" dirty="0"/>
              <a:t>DECISIONS</a:t>
            </a:r>
          </a:p>
          <a:p>
            <a:r>
              <a:rPr lang="en-US" dirty="0"/>
              <a:t>COHESION</a:t>
            </a:r>
          </a:p>
          <a:p>
            <a:r>
              <a:rPr lang="en-US" dirty="0"/>
              <a:t>RESET</a:t>
            </a:r>
          </a:p>
          <a:p>
            <a:r>
              <a:rPr lang="en-US" dirty="0"/>
              <a:t>DEFINITION</a:t>
            </a:r>
          </a:p>
          <a:p>
            <a:endParaRPr lang="en-US" dirty="0"/>
          </a:p>
          <a:p>
            <a:endParaRPr lang="en-US" dirty="0"/>
          </a:p>
          <a:p>
            <a:endParaRPr lang="en-US" dirty="0"/>
          </a:p>
        </p:txBody>
      </p:sp>
    </p:spTree>
    <p:extLst>
      <p:ext uri="{BB962C8B-B14F-4D97-AF65-F5344CB8AC3E}">
        <p14:creationId xmlns:p14="http://schemas.microsoft.com/office/powerpoint/2010/main" val="38627649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9085-C650-6045-8D8A-76B0AA664B48}"/>
              </a:ext>
            </a:extLst>
          </p:cNvPr>
          <p:cNvSpPr>
            <a:spLocks noGrp="1"/>
          </p:cNvSpPr>
          <p:nvPr>
            <p:ph type="title"/>
          </p:nvPr>
        </p:nvSpPr>
        <p:spPr>
          <a:xfrm>
            <a:off x="236884" y="224672"/>
            <a:ext cx="3938487" cy="430244"/>
          </a:xfrm>
        </p:spPr>
        <p:txBody>
          <a:bodyPr>
            <a:normAutofit/>
          </a:bodyPr>
          <a:lstStyle/>
          <a:p>
            <a:r>
              <a:rPr lang="en-US" dirty="0"/>
              <a:t>Parking Lot</a:t>
            </a:r>
          </a:p>
        </p:txBody>
      </p:sp>
      <p:sp>
        <p:nvSpPr>
          <p:cNvPr id="10" name="Content Placeholder 9">
            <a:extLst>
              <a:ext uri="{FF2B5EF4-FFF2-40B4-BE49-F238E27FC236}">
                <a16:creationId xmlns:a16="http://schemas.microsoft.com/office/drawing/2014/main" id="{DC0A07C2-8415-47FA-A47E-3537649EE1CC}"/>
              </a:ext>
            </a:extLst>
          </p:cNvPr>
          <p:cNvSpPr>
            <a:spLocks noGrp="1"/>
          </p:cNvSpPr>
          <p:nvPr>
            <p:ph idx="1"/>
          </p:nvPr>
        </p:nvSpPr>
        <p:spPr>
          <a:xfrm>
            <a:off x="236884" y="716700"/>
            <a:ext cx="4335115" cy="3864443"/>
          </a:xfrm>
        </p:spPr>
        <p:txBody>
          <a:bodyPr>
            <a:normAutofit/>
          </a:bodyPr>
          <a:lstStyle/>
          <a:p>
            <a:endParaRPr lang="en-US" dirty="0"/>
          </a:p>
          <a:p>
            <a:endParaRPr lang="en-US" dirty="0"/>
          </a:p>
          <a:p>
            <a:endParaRPr lang="en-US" dirty="0"/>
          </a:p>
          <a:p>
            <a:r>
              <a:rPr lang="en-US" dirty="0"/>
              <a:t>TAG LINE – MEET!</a:t>
            </a:r>
          </a:p>
          <a:p>
            <a:r>
              <a:rPr lang="en-US" dirty="0"/>
              <a:t>‘TRAINING FOR STAFF</a:t>
            </a:r>
          </a:p>
          <a:p>
            <a:r>
              <a:rPr lang="en-US" dirty="0"/>
              <a:t>Info repository</a:t>
            </a:r>
          </a:p>
          <a:p>
            <a:r>
              <a:rPr lang="en-US" dirty="0"/>
              <a:t>REVISIT </a:t>
            </a:r>
            <a:r>
              <a:rPr lang="en-US" sz="1500" dirty="0"/>
              <a:t>G3S1 AND G3S2 PROJECT PLANS</a:t>
            </a:r>
          </a:p>
          <a:p>
            <a:r>
              <a:rPr lang="en-US" sz="1500" dirty="0"/>
              <a:t>Refocus G2S3 strategy statement</a:t>
            </a:r>
            <a:endParaRPr lang="en-US" dirty="0"/>
          </a:p>
        </p:txBody>
      </p:sp>
      <p:sp>
        <p:nvSpPr>
          <p:cNvPr id="4" name="Slide Number Placeholder 3">
            <a:extLst>
              <a:ext uri="{FF2B5EF4-FFF2-40B4-BE49-F238E27FC236}">
                <a16:creationId xmlns:a16="http://schemas.microsoft.com/office/drawing/2014/main" id="{1231A463-6B79-C34B-9B19-904F28F52F28}"/>
              </a:ext>
            </a:extLst>
          </p:cNvPr>
          <p:cNvSpPr>
            <a:spLocks noGrp="1"/>
          </p:cNvSpPr>
          <p:nvPr>
            <p:ph type="sldNum" sz="quarter" idx="12"/>
          </p:nvPr>
        </p:nvSpPr>
        <p:spPr>
          <a:xfrm>
            <a:off x="4675574" y="6373570"/>
            <a:ext cx="2743200" cy="48443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3FAA1ED-C682-5F40-B8C5-CD3BC21BAD59}" type="slidenum">
              <a:rPr lang="en-US" smtClean="0"/>
              <a:pPr>
                <a:spcAft>
                  <a:spcPts val="450"/>
                </a:spcAft>
              </a:pPr>
              <a:t>5</a:t>
            </a:fld>
            <a:endParaRPr lang="en-US" dirty="0">
              <a:solidFill>
                <a:srgbClr val="FFFFFF"/>
              </a:solidFill>
            </a:endParaRPr>
          </a:p>
        </p:txBody>
      </p:sp>
    </p:spTree>
    <p:extLst>
      <p:ext uri="{BB962C8B-B14F-4D97-AF65-F5344CB8AC3E}">
        <p14:creationId xmlns:p14="http://schemas.microsoft.com/office/powerpoint/2010/main" val="2406073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1CA0-9CDF-224B-B3EC-7206343C620A}"/>
              </a:ext>
            </a:extLst>
          </p:cNvPr>
          <p:cNvSpPr>
            <a:spLocks noGrp="1"/>
          </p:cNvSpPr>
          <p:nvPr>
            <p:ph type="title"/>
          </p:nvPr>
        </p:nvSpPr>
        <p:spPr>
          <a:xfrm>
            <a:off x="-215900" y="239713"/>
            <a:ext cx="7226299" cy="708026"/>
          </a:xfrm>
        </p:spPr>
        <p:txBody>
          <a:bodyPr>
            <a:normAutofit fontScale="90000"/>
          </a:bodyPr>
          <a:lstStyle/>
          <a:p>
            <a:r>
              <a:rPr lang="en-US" sz="3600" dirty="0"/>
              <a:t>Strategic Planning Retreat Process</a:t>
            </a:r>
          </a:p>
        </p:txBody>
      </p:sp>
      <p:pic>
        <p:nvPicPr>
          <p:cNvPr id="4" name="Picture 3">
            <a:extLst>
              <a:ext uri="{FF2B5EF4-FFF2-40B4-BE49-F238E27FC236}">
                <a16:creationId xmlns:a16="http://schemas.microsoft.com/office/drawing/2014/main" id="{6460812A-3FE9-644C-A97B-39C6DEFE94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188" y="1071435"/>
            <a:ext cx="3337216" cy="3552822"/>
          </a:xfrm>
          <a:prstGeom prst="rect">
            <a:avLst/>
          </a:prstGeom>
        </p:spPr>
      </p:pic>
      <p:grpSp>
        <p:nvGrpSpPr>
          <p:cNvPr id="5" name="Group 4">
            <a:extLst>
              <a:ext uri="{FF2B5EF4-FFF2-40B4-BE49-F238E27FC236}">
                <a16:creationId xmlns:a16="http://schemas.microsoft.com/office/drawing/2014/main" id="{FAFEA27D-4E4B-D245-9018-510CF782F025}"/>
              </a:ext>
            </a:extLst>
          </p:cNvPr>
          <p:cNvGrpSpPr/>
          <p:nvPr/>
        </p:nvGrpSpPr>
        <p:grpSpPr>
          <a:xfrm>
            <a:off x="6123750" y="1110004"/>
            <a:ext cx="3020250" cy="1644902"/>
            <a:chOff x="8513856" y="1667967"/>
            <a:chExt cx="3020250" cy="1644902"/>
          </a:xfrm>
        </p:grpSpPr>
        <p:sp>
          <p:nvSpPr>
            <p:cNvPr id="6" name="TextBox 5">
              <a:extLst>
                <a:ext uri="{FF2B5EF4-FFF2-40B4-BE49-F238E27FC236}">
                  <a16:creationId xmlns:a16="http://schemas.microsoft.com/office/drawing/2014/main" id="{A31113F9-BE60-F947-85E6-1893C3823992}"/>
                </a:ext>
              </a:extLst>
            </p:cNvPr>
            <p:cNvSpPr txBox="1"/>
            <p:nvPr/>
          </p:nvSpPr>
          <p:spPr>
            <a:xfrm>
              <a:off x="8523595" y="1667967"/>
              <a:ext cx="2376743" cy="400110"/>
            </a:xfrm>
            <a:prstGeom prst="rect">
              <a:avLst/>
            </a:prstGeom>
            <a:noFill/>
          </p:spPr>
          <p:txBody>
            <a:bodyPr wrap="square" rtlCol="0">
              <a:spAutoFit/>
            </a:bodyPr>
            <a:lstStyle/>
            <a:p>
              <a:r>
                <a:rPr lang="en-GB" sz="2000" b="1" dirty="0">
                  <a:solidFill>
                    <a:srgbClr val="0039A6"/>
                  </a:solidFill>
                  <a:latin typeface="Arial" pitchFamily="34" charset="0"/>
                  <a:cs typeface="Arial" pitchFamily="34" charset="0"/>
                </a:rPr>
                <a:t>STEP 1</a:t>
              </a:r>
              <a:endParaRPr lang="en-IN" sz="2000" b="1" dirty="0">
                <a:solidFill>
                  <a:srgbClr val="0039A6"/>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AF3CD30D-B145-C446-B3C5-FF0BF5D9F326}"/>
                </a:ext>
              </a:extLst>
            </p:cNvPr>
            <p:cNvSpPr/>
            <p:nvPr/>
          </p:nvSpPr>
          <p:spPr>
            <a:xfrm>
              <a:off x="8513856" y="1989430"/>
              <a:ext cx="3020250" cy="1323439"/>
            </a:xfrm>
            <a:prstGeom prst="rect">
              <a:avLst/>
            </a:prstGeom>
          </p:spPr>
          <p:txBody>
            <a:bodyPr wrap="square">
              <a:spAutoFit/>
            </a:bodyPr>
            <a:lstStyle/>
            <a:p>
              <a:r>
                <a:rPr lang="en-IN" sz="2000" b="1" dirty="0">
                  <a:solidFill>
                    <a:srgbClr val="0039A6"/>
                  </a:solidFill>
                  <a:latin typeface="Arial" pitchFamily="34" charset="0"/>
                  <a:cs typeface="Arial" pitchFamily="34" charset="0"/>
                </a:rPr>
                <a:t>RETROSPECTIVE ANALYSIS, STAKEHOLDERS, VISION &amp; MISSION</a:t>
              </a:r>
            </a:p>
          </p:txBody>
        </p:sp>
      </p:grpSp>
      <p:grpSp>
        <p:nvGrpSpPr>
          <p:cNvPr id="11" name="Group 10">
            <a:extLst>
              <a:ext uri="{FF2B5EF4-FFF2-40B4-BE49-F238E27FC236}">
                <a16:creationId xmlns:a16="http://schemas.microsoft.com/office/drawing/2014/main" id="{90132465-7921-074C-94BA-53BE19EDFE9F}"/>
              </a:ext>
            </a:extLst>
          </p:cNvPr>
          <p:cNvGrpSpPr/>
          <p:nvPr/>
        </p:nvGrpSpPr>
        <p:grpSpPr>
          <a:xfrm>
            <a:off x="6146570" y="2928262"/>
            <a:ext cx="2895337" cy="736869"/>
            <a:chOff x="8523594" y="3318136"/>
            <a:chExt cx="2895337" cy="736869"/>
          </a:xfrm>
        </p:grpSpPr>
        <p:sp>
          <p:nvSpPr>
            <p:cNvPr id="12" name="TextBox 11">
              <a:extLst>
                <a:ext uri="{FF2B5EF4-FFF2-40B4-BE49-F238E27FC236}">
                  <a16:creationId xmlns:a16="http://schemas.microsoft.com/office/drawing/2014/main" id="{8F371864-40B4-A44A-AEBF-ECB2499F11FE}"/>
                </a:ext>
              </a:extLst>
            </p:cNvPr>
            <p:cNvSpPr txBox="1"/>
            <p:nvPr/>
          </p:nvSpPr>
          <p:spPr>
            <a:xfrm>
              <a:off x="8523596" y="3318136"/>
              <a:ext cx="2592287" cy="400110"/>
            </a:xfrm>
            <a:prstGeom prst="rect">
              <a:avLst/>
            </a:prstGeom>
            <a:noFill/>
          </p:spPr>
          <p:txBody>
            <a:bodyPr wrap="square" rtlCol="0">
              <a:spAutoFit/>
            </a:bodyPr>
            <a:lstStyle/>
            <a:p>
              <a:r>
                <a:rPr lang="en-GB" sz="2000" b="1" dirty="0">
                  <a:solidFill>
                    <a:srgbClr val="ED7800"/>
                  </a:solidFill>
                  <a:latin typeface="Arial" pitchFamily="34" charset="0"/>
                  <a:cs typeface="Arial" pitchFamily="34" charset="0"/>
                </a:rPr>
                <a:t>STEP 2</a:t>
              </a:r>
              <a:endParaRPr lang="en-IN" sz="2000" b="1" dirty="0">
                <a:solidFill>
                  <a:srgbClr val="ED7800"/>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id="{24859452-9E85-1749-8CFF-2E7BA7758626}"/>
                </a:ext>
              </a:extLst>
            </p:cNvPr>
            <p:cNvSpPr/>
            <p:nvPr/>
          </p:nvSpPr>
          <p:spPr>
            <a:xfrm>
              <a:off x="8523594" y="3654895"/>
              <a:ext cx="2895337" cy="400110"/>
            </a:xfrm>
            <a:prstGeom prst="rect">
              <a:avLst/>
            </a:prstGeom>
          </p:spPr>
          <p:txBody>
            <a:bodyPr wrap="square">
              <a:spAutoFit/>
            </a:bodyPr>
            <a:lstStyle/>
            <a:p>
              <a:r>
                <a:rPr lang="en-IN" sz="2000" b="1" dirty="0">
                  <a:solidFill>
                    <a:srgbClr val="ED7800"/>
                  </a:solidFill>
                  <a:latin typeface="Arial" pitchFamily="34" charset="0"/>
                  <a:cs typeface="Arial" pitchFamily="34" charset="0"/>
                </a:rPr>
                <a:t>GOALS</a:t>
              </a:r>
            </a:p>
          </p:txBody>
        </p:sp>
      </p:grpSp>
      <p:grpSp>
        <p:nvGrpSpPr>
          <p:cNvPr id="14" name="Group 13">
            <a:extLst>
              <a:ext uri="{FF2B5EF4-FFF2-40B4-BE49-F238E27FC236}">
                <a16:creationId xmlns:a16="http://schemas.microsoft.com/office/drawing/2014/main" id="{B6CF7C83-85DB-9040-8F10-0550645F2F7D}"/>
              </a:ext>
            </a:extLst>
          </p:cNvPr>
          <p:cNvGrpSpPr/>
          <p:nvPr/>
        </p:nvGrpSpPr>
        <p:grpSpPr>
          <a:xfrm>
            <a:off x="-294090" y="3788593"/>
            <a:ext cx="2917958" cy="968631"/>
            <a:chOff x="328838" y="3392750"/>
            <a:chExt cx="2917958" cy="968631"/>
          </a:xfrm>
        </p:grpSpPr>
        <p:sp>
          <p:nvSpPr>
            <p:cNvPr id="15" name="TextBox 14">
              <a:extLst>
                <a:ext uri="{FF2B5EF4-FFF2-40B4-BE49-F238E27FC236}">
                  <a16:creationId xmlns:a16="http://schemas.microsoft.com/office/drawing/2014/main" id="{2D8C2EC9-83FE-7B4F-9D4E-D6231BFAA134}"/>
                </a:ext>
              </a:extLst>
            </p:cNvPr>
            <p:cNvSpPr txBox="1"/>
            <p:nvPr/>
          </p:nvSpPr>
          <p:spPr>
            <a:xfrm>
              <a:off x="831722" y="3392750"/>
              <a:ext cx="2411534" cy="400110"/>
            </a:xfrm>
            <a:prstGeom prst="rect">
              <a:avLst/>
            </a:prstGeom>
            <a:noFill/>
          </p:spPr>
          <p:txBody>
            <a:bodyPr wrap="square" rtlCol="0">
              <a:spAutoFit/>
            </a:bodyPr>
            <a:lstStyle/>
            <a:p>
              <a:pPr algn="r"/>
              <a:r>
                <a:rPr lang="en-GB" sz="2000" b="1" dirty="0">
                  <a:solidFill>
                    <a:schemeClr val="tx2">
                      <a:lumMod val="75000"/>
                    </a:schemeClr>
                  </a:solidFill>
                  <a:latin typeface="Arial" pitchFamily="34" charset="0"/>
                  <a:cs typeface="Arial" pitchFamily="34" charset="0"/>
                </a:rPr>
                <a:t>STEP 4</a:t>
              </a:r>
              <a:endParaRPr lang="en-IN" sz="2000" b="1" dirty="0">
                <a:solidFill>
                  <a:schemeClr val="tx2">
                    <a:lumMod val="75000"/>
                  </a:schemeClr>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F79A7840-2524-2744-B76E-C6B2911C44F6}"/>
                </a:ext>
              </a:extLst>
            </p:cNvPr>
            <p:cNvSpPr/>
            <p:nvPr/>
          </p:nvSpPr>
          <p:spPr>
            <a:xfrm>
              <a:off x="328838" y="3653495"/>
              <a:ext cx="2917958" cy="707886"/>
            </a:xfrm>
            <a:prstGeom prst="rect">
              <a:avLst/>
            </a:prstGeom>
          </p:spPr>
          <p:txBody>
            <a:bodyPr wrap="square">
              <a:spAutoFit/>
            </a:bodyPr>
            <a:lstStyle/>
            <a:p>
              <a:pPr algn="r"/>
              <a:r>
                <a:rPr lang="en-IN" sz="2000" b="1" dirty="0">
                  <a:solidFill>
                    <a:srgbClr val="0070C0"/>
                  </a:solidFill>
                  <a:latin typeface="Arial" pitchFamily="34" charset="0"/>
                  <a:cs typeface="Arial" pitchFamily="34" charset="0"/>
                </a:rPr>
                <a:t> </a:t>
              </a:r>
              <a:r>
                <a:rPr lang="en-IN" sz="2000" b="1" dirty="0">
                  <a:solidFill>
                    <a:schemeClr val="tx2">
                      <a:lumMod val="75000"/>
                    </a:schemeClr>
                  </a:solidFill>
                  <a:latin typeface="Arial" pitchFamily="34" charset="0"/>
                  <a:cs typeface="Arial" pitchFamily="34" charset="0"/>
                </a:rPr>
                <a:t>STRATEGIES PORTFOLIO</a:t>
              </a:r>
            </a:p>
          </p:txBody>
        </p:sp>
      </p:grpSp>
      <p:grpSp>
        <p:nvGrpSpPr>
          <p:cNvPr id="17" name="Group 16">
            <a:extLst>
              <a:ext uri="{FF2B5EF4-FFF2-40B4-BE49-F238E27FC236}">
                <a16:creationId xmlns:a16="http://schemas.microsoft.com/office/drawing/2014/main" id="{AF13F33C-563A-5C43-8D4D-1EC5ECA10B58}"/>
              </a:ext>
            </a:extLst>
          </p:cNvPr>
          <p:cNvGrpSpPr/>
          <p:nvPr/>
        </p:nvGrpSpPr>
        <p:grpSpPr>
          <a:xfrm>
            <a:off x="6146570" y="3918966"/>
            <a:ext cx="2350580" cy="705291"/>
            <a:chOff x="847580" y="4930929"/>
            <a:chExt cx="4263950" cy="705291"/>
          </a:xfrm>
        </p:grpSpPr>
        <p:sp>
          <p:nvSpPr>
            <p:cNvPr id="18" name="TextBox 17">
              <a:extLst>
                <a:ext uri="{FF2B5EF4-FFF2-40B4-BE49-F238E27FC236}">
                  <a16:creationId xmlns:a16="http://schemas.microsoft.com/office/drawing/2014/main" id="{9ACE30DF-FF86-5143-B83A-FBAA35D33C31}"/>
                </a:ext>
              </a:extLst>
            </p:cNvPr>
            <p:cNvSpPr txBox="1"/>
            <p:nvPr/>
          </p:nvSpPr>
          <p:spPr>
            <a:xfrm>
              <a:off x="847581" y="4930929"/>
              <a:ext cx="2378165" cy="400110"/>
            </a:xfrm>
            <a:prstGeom prst="rect">
              <a:avLst/>
            </a:prstGeom>
            <a:noFill/>
          </p:spPr>
          <p:txBody>
            <a:bodyPr wrap="square" rtlCol="0">
              <a:spAutoFit/>
            </a:bodyPr>
            <a:lstStyle/>
            <a:p>
              <a:r>
                <a:rPr lang="en-GB" sz="2000" b="1" dirty="0">
                  <a:solidFill>
                    <a:srgbClr val="FFC000"/>
                  </a:solidFill>
                  <a:latin typeface="Arial" pitchFamily="34" charset="0"/>
                  <a:cs typeface="Arial" pitchFamily="34" charset="0"/>
                </a:rPr>
                <a:t>STEP 3</a:t>
              </a:r>
              <a:endParaRPr lang="en-IN" sz="2000" b="1" dirty="0">
                <a:solidFill>
                  <a:srgbClr val="FFC000"/>
                </a:solidFill>
                <a:latin typeface="Arial" pitchFamily="34" charset="0"/>
                <a:cs typeface="Arial" pitchFamily="34" charset="0"/>
              </a:endParaRPr>
            </a:p>
          </p:txBody>
        </p:sp>
        <p:sp>
          <p:nvSpPr>
            <p:cNvPr id="19" name="Rectangle 18">
              <a:extLst>
                <a:ext uri="{FF2B5EF4-FFF2-40B4-BE49-F238E27FC236}">
                  <a16:creationId xmlns:a16="http://schemas.microsoft.com/office/drawing/2014/main" id="{DB4C8874-4BB4-734A-B29F-67F5F1C403D5}"/>
                </a:ext>
              </a:extLst>
            </p:cNvPr>
            <p:cNvSpPr/>
            <p:nvPr/>
          </p:nvSpPr>
          <p:spPr>
            <a:xfrm>
              <a:off x="847580" y="5236110"/>
              <a:ext cx="4263950" cy="400110"/>
            </a:xfrm>
            <a:prstGeom prst="rect">
              <a:avLst/>
            </a:prstGeom>
          </p:spPr>
          <p:txBody>
            <a:bodyPr wrap="square">
              <a:spAutoFit/>
            </a:bodyPr>
            <a:lstStyle/>
            <a:p>
              <a:r>
                <a:rPr lang="en-IN" sz="2000" b="1" dirty="0">
                  <a:solidFill>
                    <a:srgbClr val="FFC000"/>
                  </a:solidFill>
                  <a:latin typeface="Arial" pitchFamily="34" charset="0"/>
                  <a:cs typeface="Arial" pitchFamily="34" charset="0"/>
                </a:rPr>
                <a:t>SWOT ANALYSIS</a:t>
              </a:r>
            </a:p>
          </p:txBody>
        </p:sp>
      </p:grpSp>
      <p:grpSp>
        <p:nvGrpSpPr>
          <p:cNvPr id="23" name="Group 22">
            <a:extLst>
              <a:ext uri="{FF2B5EF4-FFF2-40B4-BE49-F238E27FC236}">
                <a16:creationId xmlns:a16="http://schemas.microsoft.com/office/drawing/2014/main" id="{F58F260B-5698-ECA6-ECDA-AF1FEA29CCFC}"/>
              </a:ext>
            </a:extLst>
          </p:cNvPr>
          <p:cNvGrpSpPr/>
          <p:nvPr/>
        </p:nvGrpSpPr>
        <p:grpSpPr>
          <a:xfrm>
            <a:off x="-380674" y="2389621"/>
            <a:ext cx="2930278" cy="721573"/>
            <a:chOff x="328838" y="1898799"/>
            <a:chExt cx="2930278" cy="721573"/>
          </a:xfrm>
        </p:grpSpPr>
        <p:sp>
          <p:nvSpPr>
            <p:cNvPr id="24" name="TextBox 23">
              <a:extLst>
                <a:ext uri="{FF2B5EF4-FFF2-40B4-BE49-F238E27FC236}">
                  <a16:creationId xmlns:a16="http://schemas.microsoft.com/office/drawing/2014/main" id="{7489A9D6-96A3-B0D1-2B5A-DAB995FB9C27}"/>
                </a:ext>
              </a:extLst>
            </p:cNvPr>
            <p:cNvSpPr txBox="1"/>
            <p:nvPr/>
          </p:nvSpPr>
          <p:spPr>
            <a:xfrm>
              <a:off x="847582" y="1898799"/>
              <a:ext cx="2411534" cy="400110"/>
            </a:xfrm>
            <a:prstGeom prst="rect">
              <a:avLst/>
            </a:prstGeom>
            <a:noFill/>
          </p:spPr>
          <p:txBody>
            <a:bodyPr wrap="square" rtlCol="0">
              <a:spAutoFit/>
            </a:bodyPr>
            <a:lstStyle/>
            <a:p>
              <a:pPr algn="r"/>
              <a:r>
                <a:rPr lang="en-GB" sz="2000" b="1" dirty="0">
                  <a:solidFill>
                    <a:srgbClr val="166FA6"/>
                  </a:solidFill>
                  <a:latin typeface="Arial" pitchFamily="34" charset="0"/>
                  <a:cs typeface="Arial" pitchFamily="34" charset="0"/>
                </a:rPr>
                <a:t>STEP 5</a:t>
              </a:r>
              <a:endParaRPr lang="en-IN" sz="2000" b="1" dirty="0">
                <a:solidFill>
                  <a:srgbClr val="166FA6"/>
                </a:solidFill>
                <a:latin typeface="Arial" pitchFamily="34" charset="0"/>
                <a:cs typeface="Arial" pitchFamily="34" charset="0"/>
              </a:endParaRPr>
            </a:p>
          </p:txBody>
        </p:sp>
        <p:sp>
          <p:nvSpPr>
            <p:cNvPr id="25" name="Rectangle 24">
              <a:extLst>
                <a:ext uri="{FF2B5EF4-FFF2-40B4-BE49-F238E27FC236}">
                  <a16:creationId xmlns:a16="http://schemas.microsoft.com/office/drawing/2014/main" id="{F2CE56EE-4956-C723-61AF-95D4C9187E0A}"/>
                </a:ext>
              </a:extLst>
            </p:cNvPr>
            <p:cNvSpPr/>
            <p:nvPr/>
          </p:nvSpPr>
          <p:spPr>
            <a:xfrm>
              <a:off x="328838" y="2220262"/>
              <a:ext cx="2917958" cy="400110"/>
            </a:xfrm>
            <a:prstGeom prst="rect">
              <a:avLst/>
            </a:prstGeom>
          </p:spPr>
          <p:txBody>
            <a:bodyPr wrap="square">
              <a:spAutoFit/>
            </a:bodyPr>
            <a:lstStyle/>
            <a:p>
              <a:pPr algn="r"/>
              <a:r>
                <a:rPr lang="en-IN" sz="2000" b="1" dirty="0">
                  <a:solidFill>
                    <a:srgbClr val="166FA6"/>
                  </a:solidFill>
                  <a:latin typeface="Arial" pitchFamily="34" charset="0"/>
                  <a:cs typeface="Arial" pitchFamily="34" charset="0"/>
                </a:rPr>
                <a:t>PROJECT PLANS</a:t>
              </a:r>
            </a:p>
          </p:txBody>
        </p:sp>
      </p:grpSp>
      <p:grpSp>
        <p:nvGrpSpPr>
          <p:cNvPr id="3" name="Group 2">
            <a:extLst>
              <a:ext uri="{FF2B5EF4-FFF2-40B4-BE49-F238E27FC236}">
                <a16:creationId xmlns:a16="http://schemas.microsoft.com/office/drawing/2014/main" id="{0875E683-D5D2-3E36-FF8D-F0F603B6781C}"/>
              </a:ext>
            </a:extLst>
          </p:cNvPr>
          <p:cNvGrpSpPr/>
          <p:nvPr/>
        </p:nvGrpSpPr>
        <p:grpSpPr>
          <a:xfrm>
            <a:off x="-168003" y="1147162"/>
            <a:ext cx="2930278" cy="721573"/>
            <a:chOff x="328838" y="1898799"/>
            <a:chExt cx="2930278" cy="721573"/>
          </a:xfrm>
        </p:grpSpPr>
        <p:sp>
          <p:nvSpPr>
            <p:cNvPr id="20" name="TextBox 19">
              <a:extLst>
                <a:ext uri="{FF2B5EF4-FFF2-40B4-BE49-F238E27FC236}">
                  <a16:creationId xmlns:a16="http://schemas.microsoft.com/office/drawing/2014/main" id="{81483918-7E5D-87CC-A8F6-97ED9B71CDF9}"/>
                </a:ext>
              </a:extLst>
            </p:cNvPr>
            <p:cNvSpPr txBox="1"/>
            <p:nvPr/>
          </p:nvSpPr>
          <p:spPr>
            <a:xfrm>
              <a:off x="847582" y="1898799"/>
              <a:ext cx="2411534" cy="400110"/>
            </a:xfrm>
            <a:prstGeom prst="rect">
              <a:avLst/>
            </a:prstGeom>
            <a:noFill/>
          </p:spPr>
          <p:txBody>
            <a:bodyPr wrap="square" rtlCol="0">
              <a:spAutoFit/>
            </a:bodyPr>
            <a:lstStyle/>
            <a:p>
              <a:pPr algn="r"/>
              <a:r>
                <a:rPr lang="en-GB" sz="2000" b="1" dirty="0">
                  <a:solidFill>
                    <a:srgbClr val="7DB444"/>
                  </a:solidFill>
                  <a:latin typeface="Arial" pitchFamily="34" charset="0"/>
                  <a:cs typeface="Arial" pitchFamily="34" charset="0"/>
                </a:rPr>
                <a:t>STEP 6</a:t>
              </a:r>
              <a:endParaRPr lang="en-IN" sz="2000" b="1" dirty="0">
                <a:solidFill>
                  <a:srgbClr val="7DB444"/>
                </a:solidFill>
                <a:latin typeface="Arial" pitchFamily="34" charset="0"/>
                <a:cs typeface="Arial" pitchFamily="34" charset="0"/>
              </a:endParaRPr>
            </a:p>
          </p:txBody>
        </p:sp>
        <p:sp>
          <p:nvSpPr>
            <p:cNvPr id="21" name="Rectangle 20">
              <a:extLst>
                <a:ext uri="{FF2B5EF4-FFF2-40B4-BE49-F238E27FC236}">
                  <a16:creationId xmlns:a16="http://schemas.microsoft.com/office/drawing/2014/main" id="{DAEF0E8E-CB7F-0E02-FA41-9B74ABA4B961}"/>
                </a:ext>
              </a:extLst>
            </p:cNvPr>
            <p:cNvSpPr/>
            <p:nvPr/>
          </p:nvSpPr>
          <p:spPr>
            <a:xfrm>
              <a:off x="328838" y="2220262"/>
              <a:ext cx="2917958" cy="400110"/>
            </a:xfrm>
            <a:prstGeom prst="rect">
              <a:avLst/>
            </a:prstGeom>
          </p:spPr>
          <p:txBody>
            <a:bodyPr wrap="square">
              <a:spAutoFit/>
            </a:bodyPr>
            <a:lstStyle/>
            <a:p>
              <a:pPr algn="r"/>
              <a:r>
                <a:rPr lang="en-IN" sz="2000" b="1" dirty="0">
                  <a:solidFill>
                    <a:srgbClr val="7DB444"/>
                  </a:solidFill>
                  <a:latin typeface="Arial" pitchFamily="34" charset="0"/>
                  <a:cs typeface="Arial" pitchFamily="34" charset="0"/>
                </a:rPr>
                <a:t>IMPLEMENTATION</a:t>
              </a:r>
            </a:p>
          </p:txBody>
        </p:sp>
      </p:grpSp>
    </p:spTree>
    <p:extLst>
      <p:ext uri="{BB962C8B-B14F-4D97-AF65-F5344CB8AC3E}">
        <p14:creationId xmlns:p14="http://schemas.microsoft.com/office/powerpoint/2010/main" val="17235507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D5354-B54E-C87C-8470-B47CDA37D880}"/>
              </a:ext>
            </a:extLst>
          </p:cNvPr>
          <p:cNvSpPr>
            <a:spLocks noGrp="1"/>
          </p:cNvSpPr>
          <p:nvPr>
            <p:ph type="sldNum" sz="quarter" idx="12"/>
          </p:nvPr>
        </p:nvSpPr>
        <p:spPr/>
        <p:txBody>
          <a:bodyPr/>
          <a:lstStyle/>
          <a:p>
            <a:fld id="{18DED481-F66D-444B-BA0A-2CABDE6E837F}" type="slidenum">
              <a:rPr lang="en-US" smtClean="0"/>
              <a:t>7</a:t>
            </a:fld>
            <a:endParaRPr lang="en-US"/>
          </a:p>
        </p:txBody>
      </p:sp>
      <p:pic>
        <p:nvPicPr>
          <p:cNvPr id="3" name="Picture 2">
            <a:extLst>
              <a:ext uri="{FF2B5EF4-FFF2-40B4-BE49-F238E27FC236}">
                <a16:creationId xmlns:a16="http://schemas.microsoft.com/office/drawing/2014/main" id="{3CFCE44E-E01C-4DBA-6141-B4B142121C54}"/>
              </a:ext>
            </a:extLst>
          </p:cNvPr>
          <p:cNvPicPr>
            <a:picLocks noChangeAspect="1"/>
          </p:cNvPicPr>
          <p:nvPr/>
        </p:nvPicPr>
        <p:blipFill>
          <a:blip r:embed="rId2"/>
          <a:stretch>
            <a:fillRect/>
          </a:stretch>
        </p:blipFill>
        <p:spPr>
          <a:xfrm>
            <a:off x="94890" y="268266"/>
            <a:ext cx="6875008" cy="4595834"/>
          </a:xfrm>
          <a:prstGeom prst="rect">
            <a:avLst/>
          </a:prstGeom>
        </p:spPr>
      </p:pic>
    </p:spTree>
    <p:extLst>
      <p:ext uri="{BB962C8B-B14F-4D97-AF65-F5344CB8AC3E}">
        <p14:creationId xmlns:p14="http://schemas.microsoft.com/office/powerpoint/2010/main" val="321527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8EA0-7237-4191-81F3-A5C09972BE1F}"/>
              </a:ext>
            </a:extLst>
          </p:cNvPr>
          <p:cNvSpPr>
            <a:spLocks noGrp="1"/>
          </p:cNvSpPr>
          <p:nvPr>
            <p:ph type="title"/>
          </p:nvPr>
        </p:nvSpPr>
        <p:spPr>
          <a:xfrm>
            <a:off x="485115" y="239713"/>
            <a:ext cx="7192693" cy="708026"/>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0039A6"/>
                </a:solidFill>
              </a:rPr>
              <a:t>What Went Well vs Not as Well</a:t>
            </a:r>
            <a:br>
              <a:rPr lang="en-US" sz="3200" dirty="0"/>
            </a:br>
            <a:r>
              <a:rPr lang="en-US" sz="1600" dirty="0">
                <a:solidFill>
                  <a:srgbClr val="0039A6"/>
                </a:solidFill>
              </a:rPr>
              <a:t>(Appendix F and G)</a:t>
            </a:r>
            <a:endParaRPr lang="en-US" sz="1600" b="0" dirty="0">
              <a:solidFill>
                <a:srgbClr val="0039A6"/>
              </a:solidFill>
            </a:endParaRPr>
          </a:p>
        </p:txBody>
      </p:sp>
      <p:graphicFrame>
        <p:nvGraphicFramePr>
          <p:cNvPr id="5" name="Table 4">
            <a:extLst>
              <a:ext uri="{FF2B5EF4-FFF2-40B4-BE49-F238E27FC236}">
                <a16:creationId xmlns:a16="http://schemas.microsoft.com/office/drawing/2014/main" id="{5B5B4D8B-A7CA-E13D-10DA-E4657065C121}"/>
              </a:ext>
            </a:extLst>
          </p:cNvPr>
          <p:cNvGraphicFramePr>
            <a:graphicFrameLocks noGrp="1"/>
          </p:cNvGraphicFramePr>
          <p:nvPr>
            <p:extLst>
              <p:ext uri="{D42A27DB-BD31-4B8C-83A1-F6EECF244321}">
                <p14:modId xmlns:p14="http://schemas.microsoft.com/office/powerpoint/2010/main" val="1964279848"/>
              </p:ext>
            </p:extLst>
          </p:nvPr>
        </p:nvGraphicFramePr>
        <p:xfrm>
          <a:off x="659389" y="1215045"/>
          <a:ext cx="3422072" cy="1742898"/>
        </p:xfrm>
        <a:graphic>
          <a:graphicData uri="http://schemas.openxmlformats.org/drawingml/2006/table">
            <a:tbl>
              <a:tblPr firstRow="1" firstCol="1" bandRow="1"/>
              <a:tblGrid>
                <a:gridCol w="2630344">
                  <a:extLst>
                    <a:ext uri="{9D8B030D-6E8A-4147-A177-3AD203B41FA5}">
                      <a16:colId xmlns:a16="http://schemas.microsoft.com/office/drawing/2014/main" val="637417064"/>
                    </a:ext>
                  </a:extLst>
                </a:gridCol>
                <a:gridCol w="791728">
                  <a:extLst>
                    <a:ext uri="{9D8B030D-6E8A-4147-A177-3AD203B41FA5}">
                      <a16:colId xmlns:a16="http://schemas.microsoft.com/office/drawing/2014/main" val="249135719"/>
                    </a:ext>
                  </a:extLst>
                </a:gridCol>
              </a:tblGrid>
              <a:tr h="421521">
                <a:tc>
                  <a:txBody>
                    <a:bodyPr/>
                    <a:lstStyle/>
                    <a:p>
                      <a:pPr marL="0" marR="0" algn="ctr">
                        <a:spcBef>
                          <a:spcPts val="0"/>
                        </a:spcBef>
                        <a:spcAft>
                          <a:spcPts val="0"/>
                        </a:spcAft>
                      </a:pPr>
                      <a:r>
                        <a:rPr lang="en-US" sz="2000" b="1" kern="0" dirty="0">
                          <a:solidFill>
                            <a:srgbClr val="0039A6"/>
                          </a:solidFill>
                          <a:effectLst/>
                          <a:latin typeface="Calibri" panose="020F0502020204030204" pitchFamily="34" charset="0"/>
                          <a:ea typeface="Times New Roman" panose="02020603050405020304" pitchFamily="18" charset="0"/>
                          <a:cs typeface="Calibri" panose="020F0502020204030204" pitchFamily="34" charset="0"/>
                        </a:rPr>
                        <a:t>Focus</a:t>
                      </a:r>
                      <a:endParaRPr lang="en-US" sz="2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2000" b="1" kern="0" dirty="0">
                          <a:solidFill>
                            <a:srgbClr val="0039A6"/>
                          </a:solidFill>
                          <a:effectLst/>
                          <a:latin typeface="Calibri" panose="020F0502020204030204" pitchFamily="34" charset="0"/>
                          <a:ea typeface="Times New Roman" panose="02020603050405020304" pitchFamily="18" charset="0"/>
                          <a:cs typeface="Calibri" panose="020F0502020204030204" pitchFamily="34" charset="0"/>
                        </a:rPr>
                        <a:t>Count</a:t>
                      </a:r>
                      <a:endParaRPr lang="en-US" sz="2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61601361"/>
                  </a:ext>
                </a:extLst>
              </a:tr>
              <a:tr h="421521">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Resource (Goal 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194060673"/>
                  </a:ext>
                </a:extLst>
              </a:tr>
              <a:tr h="421521">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Sponsorships (Goal 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79345645"/>
                  </a:ext>
                </a:extLst>
              </a:tr>
              <a:tr h="478335">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Advocacy (Goal 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57410922"/>
                  </a:ext>
                </a:extLst>
              </a:tr>
            </a:tbl>
          </a:graphicData>
        </a:graphic>
      </p:graphicFrame>
      <p:graphicFrame>
        <p:nvGraphicFramePr>
          <p:cNvPr id="8" name="Table 7">
            <a:extLst>
              <a:ext uri="{FF2B5EF4-FFF2-40B4-BE49-F238E27FC236}">
                <a16:creationId xmlns:a16="http://schemas.microsoft.com/office/drawing/2014/main" id="{0B635F1D-18B6-14EA-6585-92F96D5D060C}"/>
              </a:ext>
            </a:extLst>
          </p:cNvPr>
          <p:cNvGraphicFramePr>
            <a:graphicFrameLocks noGrp="1"/>
          </p:cNvGraphicFramePr>
          <p:nvPr>
            <p:extLst>
              <p:ext uri="{D42A27DB-BD31-4B8C-83A1-F6EECF244321}">
                <p14:modId xmlns:p14="http://schemas.microsoft.com/office/powerpoint/2010/main" val="104949585"/>
              </p:ext>
            </p:extLst>
          </p:nvPr>
        </p:nvGraphicFramePr>
        <p:xfrm>
          <a:off x="4488873" y="1215045"/>
          <a:ext cx="3775364" cy="2551682"/>
        </p:xfrm>
        <a:graphic>
          <a:graphicData uri="http://schemas.openxmlformats.org/drawingml/2006/table">
            <a:tbl>
              <a:tblPr firstRow="1" firstCol="1" bandRow="1"/>
              <a:tblGrid>
                <a:gridCol w="2757055">
                  <a:extLst>
                    <a:ext uri="{9D8B030D-6E8A-4147-A177-3AD203B41FA5}">
                      <a16:colId xmlns:a16="http://schemas.microsoft.com/office/drawing/2014/main" val="3421482888"/>
                    </a:ext>
                  </a:extLst>
                </a:gridCol>
                <a:gridCol w="1018309">
                  <a:extLst>
                    <a:ext uri="{9D8B030D-6E8A-4147-A177-3AD203B41FA5}">
                      <a16:colId xmlns:a16="http://schemas.microsoft.com/office/drawing/2014/main" val="3485521116"/>
                    </a:ext>
                  </a:extLst>
                </a:gridCol>
              </a:tblGrid>
              <a:tr h="344362">
                <a:tc>
                  <a:txBody>
                    <a:bodyPr/>
                    <a:lstStyle/>
                    <a:p>
                      <a:pPr marL="0" marR="0" algn="ctr">
                        <a:spcBef>
                          <a:spcPts val="0"/>
                        </a:spcBef>
                        <a:spcAft>
                          <a:spcPts val="0"/>
                        </a:spcAft>
                      </a:pPr>
                      <a:r>
                        <a:rPr lang="en-US" sz="2000" b="1" kern="0" dirty="0">
                          <a:solidFill>
                            <a:srgbClr val="0039A6"/>
                          </a:solidFill>
                          <a:effectLst/>
                          <a:latin typeface="Calibri" panose="020F0502020204030204" pitchFamily="34" charset="0"/>
                          <a:ea typeface="Times New Roman" panose="02020603050405020304" pitchFamily="18" charset="0"/>
                          <a:cs typeface="Calibri" panose="020F0502020204030204" pitchFamily="34" charset="0"/>
                        </a:rPr>
                        <a:t>Focus</a:t>
                      </a:r>
                      <a:endParaRPr lang="en-US" sz="2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2000" b="1" kern="0" dirty="0">
                          <a:solidFill>
                            <a:srgbClr val="0039A6"/>
                          </a:solidFill>
                          <a:effectLst/>
                          <a:latin typeface="Calibri" panose="020F0502020204030204" pitchFamily="34" charset="0"/>
                          <a:ea typeface="Times New Roman" panose="02020603050405020304" pitchFamily="18" charset="0"/>
                          <a:cs typeface="Calibri" panose="020F0502020204030204" pitchFamily="34" charset="0"/>
                        </a:rPr>
                        <a:t>Count</a:t>
                      </a:r>
                      <a:endParaRPr lang="en-US" sz="2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74968230"/>
                  </a:ext>
                </a:extLst>
              </a:tr>
              <a:tr h="470284">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Website Design (G2S1)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07027149"/>
                  </a:ext>
                </a:extLst>
              </a:tr>
              <a:tr h="432917">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Advocacy (Goal 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5500986"/>
                  </a:ext>
                </a:extLst>
              </a:tr>
              <a:tr h="432992">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Champion's Situation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889126726"/>
                  </a:ext>
                </a:extLst>
              </a:tr>
              <a:tr h="423161">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 Offerings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808017497"/>
                  </a:ext>
                </a:extLst>
              </a:tr>
              <a:tr h="447966">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Increasing Membership</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404749099"/>
                  </a:ext>
                </a:extLst>
              </a:tr>
            </a:tbl>
          </a:graphicData>
        </a:graphic>
      </p:graphicFrame>
    </p:spTree>
    <p:extLst>
      <p:ext uri="{BB962C8B-B14F-4D97-AF65-F5344CB8AC3E}">
        <p14:creationId xmlns:p14="http://schemas.microsoft.com/office/powerpoint/2010/main" val="42568677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8EA0-7237-4191-81F3-A5C09972BE1F}"/>
              </a:ext>
            </a:extLst>
          </p:cNvPr>
          <p:cNvSpPr>
            <a:spLocks noGrp="1"/>
          </p:cNvSpPr>
          <p:nvPr>
            <p:ph type="title"/>
          </p:nvPr>
        </p:nvSpPr>
        <p:spPr>
          <a:xfrm>
            <a:off x="485115" y="239713"/>
            <a:ext cx="6108566" cy="708026"/>
          </a:xfrm>
        </p:spPr>
        <p:txBody>
          <a:bodyPr/>
          <a:lstStyle/>
          <a:p>
            <a:r>
              <a:rPr lang="en-US" dirty="0"/>
              <a:t>What We Might Do Differently </a:t>
            </a:r>
            <a:r>
              <a:rPr lang="en-US" sz="1400" dirty="0"/>
              <a:t>(Appendix H)</a:t>
            </a:r>
            <a:endParaRPr lang="en-US" dirty="0"/>
          </a:p>
        </p:txBody>
      </p:sp>
      <p:graphicFrame>
        <p:nvGraphicFramePr>
          <p:cNvPr id="4" name="Table 3">
            <a:extLst>
              <a:ext uri="{FF2B5EF4-FFF2-40B4-BE49-F238E27FC236}">
                <a16:creationId xmlns:a16="http://schemas.microsoft.com/office/drawing/2014/main" id="{7554B989-E5DB-4DBB-A669-5779A7097F3C}"/>
              </a:ext>
            </a:extLst>
          </p:cNvPr>
          <p:cNvGraphicFramePr>
            <a:graphicFrameLocks noGrp="1"/>
          </p:cNvGraphicFramePr>
          <p:nvPr>
            <p:extLst>
              <p:ext uri="{D42A27DB-BD31-4B8C-83A1-F6EECF244321}">
                <p14:modId xmlns:p14="http://schemas.microsoft.com/office/powerpoint/2010/main" val="753837466"/>
              </p:ext>
            </p:extLst>
          </p:nvPr>
        </p:nvGraphicFramePr>
        <p:xfrm>
          <a:off x="1455559" y="1253836"/>
          <a:ext cx="4481114" cy="2161309"/>
        </p:xfrm>
        <a:graphic>
          <a:graphicData uri="http://schemas.openxmlformats.org/drawingml/2006/table">
            <a:tbl>
              <a:tblPr firstRow="1" firstCol="1" bandRow="1"/>
              <a:tblGrid>
                <a:gridCol w="2922477">
                  <a:extLst>
                    <a:ext uri="{9D8B030D-6E8A-4147-A177-3AD203B41FA5}">
                      <a16:colId xmlns:a16="http://schemas.microsoft.com/office/drawing/2014/main" val="2820574852"/>
                    </a:ext>
                  </a:extLst>
                </a:gridCol>
                <a:gridCol w="1558637">
                  <a:extLst>
                    <a:ext uri="{9D8B030D-6E8A-4147-A177-3AD203B41FA5}">
                      <a16:colId xmlns:a16="http://schemas.microsoft.com/office/drawing/2014/main" val="3179985511"/>
                    </a:ext>
                  </a:extLst>
                </a:gridCol>
              </a:tblGrid>
              <a:tr h="301018">
                <a:tc>
                  <a:txBody>
                    <a:bodyPr/>
                    <a:lstStyle/>
                    <a:p>
                      <a:pPr marL="0" marR="0" algn="ctr">
                        <a:spcBef>
                          <a:spcPts val="0"/>
                        </a:spcBef>
                        <a:spcAft>
                          <a:spcPts val="0"/>
                        </a:spcAft>
                      </a:pPr>
                      <a:r>
                        <a:rPr lang="en-US" sz="2000" b="1" kern="0">
                          <a:solidFill>
                            <a:srgbClr val="0039A6"/>
                          </a:solidFill>
                          <a:effectLst/>
                          <a:latin typeface="Calibri" panose="020F0502020204030204" pitchFamily="34" charset="0"/>
                          <a:ea typeface="Times New Roman" panose="02020603050405020304" pitchFamily="18" charset="0"/>
                          <a:cs typeface="Calibri" panose="020F0502020204030204" pitchFamily="34" charset="0"/>
                        </a:rPr>
                        <a:t>Focus</a:t>
                      </a:r>
                      <a:endParaRPr lang="en-US" sz="2000" kern="10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2000" b="1" kern="0" dirty="0">
                          <a:solidFill>
                            <a:srgbClr val="0039A6"/>
                          </a:solidFill>
                          <a:effectLst/>
                          <a:latin typeface="Calibri" panose="020F0502020204030204" pitchFamily="34" charset="0"/>
                          <a:ea typeface="Times New Roman" panose="02020603050405020304" pitchFamily="18" charset="0"/>
                          <a:cs typeface="Calibri" panose="020F0502020204030204" pitchFamily="34" charset="0"/>
                        </a:rPr>
                        <a:t>Count</a:t>
                      </a:r>
                      <a:endParaRPr lang="en-US" sz="2000" kern="100"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51886581"/>
                  </a:ext>
                </a:extLst>
              </a:tr>
              <a:tr h="360218">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 Monitoring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6755349"/>
                  </a:ext>
                </a:extLst>
              </a:tr>
              <a:tr h="369432">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Audience Scope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27233836"/>
                  </a:ext>
                </a:extLst>
              </a:tr>
              <a:tr h="378714">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Enhanced Involvement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83413658"/>
                  </a:ext>
                </a:extLst>
              </a:tr>
              <a:tr h="339440">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Visibility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43574565"/>
                  </a:ext>
                </a:extLst>
              </a:tr>
              <a:tr h="408705">
                <a:tc>
                  <a:txBody>
                    <a:bodyPr/>
                    <a:lstStyle/>
                    <a:p>
                      <a:pPr marL="0" marR="0" algn="l">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Focused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7545960"/>
                  </a:ext>
                </a:extLst>
              </a:tr>
            </a:tbl>
          </a:graphicData>
        </a:graphic>
      </p:graphicFrame>
    </p:spTree>
    <p:extLst>
      <p:ext uri="{BB962C8B-B14F-4D97-AF65-F5344CB8AC3E}">
        <p14:creationId xmlns:p14="http://schemas.microsoft.com/office/powerpoint/2010/main" val="188422021"/>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S-powerpoint-template_2019 16_9a  -  Read-Only" id="{8980DCC9-6B7D-A549-88B0-C292BD677FB5}" vid="{A17C03C3-A56A-5842-92A7-948C4291CF68}"/>
    </a:ext>
  </a:ext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80CAC44-752E-4248-8BD0-9811F3DA9335}">
  <we:reference id="6a7bd4f3-0563-43af-8c08-79110eebdff6" version="1.1.0.1" store="EXCatalog" storeType="EXCatalog"/>
  <we:alternateReferences>
    <we:reference id="WA104381155" version="1.1.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IPID xmlns="f1904e87-6018-4459-aff8-d8b54c9b812b">3273</CIPID>
    <PageID xmlns="f1904e87-6018-4459-aff8-d8b54c9b812b">874</Page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B074262122814BAC103DBECAA2D238" ma:contentTypeVersion="4" ma:contentTypeDescription="Create a new document." ma:contentTypeScope="" ma:versionID="65a4f80a1461057de1d63f08e0afc6af">
  <xsd:schema xmlns:xsd="http://www.w3.org/2001/XMLSchema" xmlns:xs="http://www.w3.org/2001/XMLSchema" xmlns:p="http://schemas.microsoft.com/office/2006/metadata/properties" xmlns:ns2="f1904e87-6018-4459-aff8-d8b54c9b812b" xmlns:ns3="485ba283-050c-46ee-960a-47c2bc8eecbf" targetNamespace="http://schemas.microsoft.com/office/2006/metadata/properties" ma:root="true" ma:fieldsID="bf8abdeca647edff4babf2e8ab4f33df" ns2:_="" ns3:_="">
    <xsd:import namespace="f1904e87-6018-4459-aff8-d8b54c9b812b"/>
    <xsd:import namespace="485ba283-050c-46ee-960a-47c2bc8eecbf"/>
    <xsd:element name="properties">
      <xsd:complexType>
        <xsd:sequence>
          <xsd:element name="documentManagement">
            <xsd:complexType>
              <xsd:all>
                <xsd:element ref="ns2:PageID" minOccurs="0"/>
                <xsd:element ref="ns2:CIP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04e87-6018-4459-aff8-d8b54c9b812b" elementFormDefault="qualified">
    <xsd:import namespace="http://schemas.microsoft.com/office/2006/documentManagement/types"/>
    <xsd:import namespace="http://schemas.microsoft.com/office/infopath/2007/PartnerControls"/>
    <xsd:element name="PageID" ma:index="8" nillable="true" ma:displayName="PageID" ma:internalName="PageID">
      <xsd:simpleType>
        <xsd:restriction base="dms:Text">
          <xsd:maxLength value="255"/>
        </xsd:restriction>
      </xsd:simpleType>
    </xsd:element>
    <xsd:element name="CIPID" ma:index="9" nillable="true" ma:displayName="CIPID" ma:internalName="CIP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5ba283-050c-46ee-960a-47c2bc8eecb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94BB9-62EC-44F4-A1A0-199A894CDFF8}">
  <ds:schemaRefs>
    <ds:schemaRef ds:uri="http://www.w3.org/XML/1998/namespace"/>
    <ds:schemaRef ds:uri="f1904e87-6018-4459-aff8-d8b54c9b812b"/>
    <ds:schemaRef ds:uri="485ba283-050c-46ee-960a-47c2bc8eecbf"/>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AAB485A5-939F-467C-B015-9930BFFF6AEE}">
  <ds:schemaRefs>
    <ds:schemaRef ds:uri="http://schemas.microsoft.com/sharepoint/v3/contenttype/forms"/>
  </ds:schemaRefs>
</ds:datastoreItem>
</file>

<file path=customXml/itemProps3.xml><?xml version="1.0" encoding="utf-8"?>
<ds:datastoreItem xmlns:ds="http://schemas.openxmlformats.org/officeDocument/2006/customXml" ds:itemID="{8F0E973B-A781-42BB-B6BE-B6A523E74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904e87-6018-4459-aff8-d8b54c9b812b"/>
    <ds:schemaRef ds:uri="485ba283-050c-46ee-960a-47c2bc8ee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Design</Template>
  <TotalTime>22607</TotalTime>
  <Words>3477</Words>
  <Application>Microsoft Office PowerPoint</Application>
  <PresentationFormat>On-screen Show (16:9)</PresentationFormat>
  <Paragraphs>532</Paragraphs>
  <Slides>35</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Cambria</vt:lpstr>
      <vt:lpstr>Fira Sans Extra Condensed</vt:lpstr>
      <vt:lpstr>Helvetica</vt:lpstr>
      <vt:lpstr>Roboto</vt:lpstr>
      <vt:lpstr>Times New Roman</vt:lpstr>
      <vt:lpstr>Wingdings</vt:lpstr>
      <vt:lpstr>Default Design</vt:lpstr>
      <vt:lpstr>Division of Chemical Health and Safety(CHAS)  Strategic Planning Retreat (Gen 2)  Sept. 6, 7, &amp; 11, 2023 Virtual Platform </vt:lpstr>
      <vt:lpstr>PowerPoint Presentation</vt:lpstr>
      <vt:lpstr>CHAS 2023 Dashboard </vt:lpstr>
      <vt:lpstr>Expectations for This Strategic Planning Retreat One Word!</vt:lpstr>
      <vt:lpstr>Parking Lot</vt:lpstr>
      <vt:lpstr>Strategic Planning Retreat Process</vt:lpstr>
      <vt:lpstr>PowerPoint Presentation</vt:lpstr>
      <vt:lpstr>What Went Well vs Not as Well (Appendix F and G)</vt:lpstr>
      <vt:lpstr>What We Might Do Differently (Appendix H)</vt:lpstr>
      <vt:lpstr>PowerPoint Presentation</vt:lpstr>
      <vt:lpstr>CHAS Bylaws – Effective 2006</vt:lpstr>
      <vt:lpstr>CHAS Stakeholders Pre-Work Output [Appendix I]</vt:lpstr>
      <vt:lpstr>Stakeholder Mapping</vt:lpstr>
      <vt:lpstr>Final CHAS Vision Statement</vt:lpstr>
      <vt:lpstr>Final CHAS Mission Statement </vt:lpstr>
      <vt:lpstr> CHAS Identified Goal Themes</vt:lpstr>
      <vt:lpstr>Final Goal Statements  </vt:lpstr>
      <vt:lpstr>SWOT Analysis CHAS Division </vt:lpstr>
      <vt:lpstr>Metrics: Performance Measurement Model</vt:lpstr>
      <vt:lpstr>How are metrics/measures developed?</vt:lpstr>
      <vt:lpstr>CHAS Div Identified Strategy Areas for each Goal</vt:lpstr>
      <vt:lpstr>SMARTIE Goal/Strategies</vt:lpstr>
      <vt:lpstr>Goal 1 – Strategy Statements </vt:lpstr>
      <vt:lpstr>Goal 2 – Strategy Statements </vt:lpstr>
      <vt:lpstr>Goal 3 – Strategy Statements </vt:lpstr>
      <vt:lpstr>Opportunity Map For CHAS</vt:lpstr>
      <vt:lpstr> </vt:lpstr>
      <vt:lpstr>Project Plans Report Out</vt:lpstr>
      <vt:lpstr>PowerPoint Presentation</vt:lpstr>
      <vt:lpstr>Some Common Implementation Pitfalls</vt:lpstr>
      <vt:lpstr>Monitoring Strategic Plan Progress</vt:lpstr>
      <vt:lpstr>Next Steps for CHAS Strategic Plan</vt:lpstr>
      <vt:lpstr>Retreat Feedback</vt:lpstr>
      <vt:lpstr>Don’t Forget to Celebrate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Krannich, Larry K</dc:creator>
  <cp:lastModifiedBy>Carol Duane</cp:lastModifiedBy>
  <cp:revision>338</cp:revision>
  <cp:lastPrinted>2023-08-30T14:41:34Z</cp:lastPrinted>
  <dcterms:created xsi:type="dcterms:W3CDTF">2020-08-19T13:45:34Z</dcterms:created>
  <dcterms:modified xsi:type="dcterms:W3CDTF">2023-09-14T17:14:10Z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0x0101003AB074262122814BAC103DBECAA2D238</vt:lpwstr>
  </property>
</Properties>
</file>